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Lst>
  <p:sldSz cy="6858000" cx="9144000"/>
  <p:notesSz cx="6858000" cy="9144000"/>
  <p:embeddedFontLst>
    <p:embeddedFont>
      <p:font typeface="Comfortaa"/>
      <p:regular r:id="rId26"/>
      <p:bold r:id="rId2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28" roundtripDataSignature="AMtx7miCzYDfQFX13fN6UizJI2ZlqSBuS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14D69E0B-0244-4606-8027-5A39F16A9E1B}">
  <a:tblStyle styleId="{14D69E0B-0244-4606-8027-5A39F16A9E1B}"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Comfortaa-regular.fntdata"/><Relationship Id="rId25" Type="http://schemas.openxmlformats.org/officeDocument/2006/relationships/slide" Target="slides/slide20.xml"/><Relationship Id="rId28" Type="http://customschemas.google.com/relationships/presentationmetadata" Target="metadata"/><Relationship Id="rId27" Type="http://schemas.openxmlformats.org/officeDocument/2006/relationships/font" Target="fonts/Comfortaa-bold.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1pPr>
            <a:lvl2pPr indent="-317500" lvl="1" marL="9144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2pPr>
            <a:lvl3pPr indent="-317500" lvl="2" marL="13716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3pPr>
            <a:lvl4pPr indent="-317500" lvl="3" marL="18288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4pPr>
            <a:lvl5pPr indent="-317500" lvl="4" marL="22860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5pPr>
            <a:lvl6pPr indent="-317500" lvl="5" marL="27432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6pPr>
            <a:lvl7pPr indent="-317500" lvl="6" marL="32004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7pPr>
            <a:lvl8pPr indent="-317500" lvl="7" marL="36576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8pPr>
            <a:lvl9pPr indent="-317500" lvl="8" marL="41148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 name="Shape 33"/>
        <p:cNvGrpSpPr/>
        <p:nvPr/>
      </p:nvGrpSpPr>
      <p:grpSpPr>
        <a:xfrm>
          <a:off x="0" y="0"/>
          <a:ext cx="0" cy="0"/>
          <a:chOff x="0" y="0"/>
          <a:chExt cx="0" cy="0"/>
        </a:xfrm>
      </p:grpSpPr>
      <p:sp>
        <p:nvSpPr>
          <p:cNvPr id="34" name="Google Shape;34;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 name="Google Shape;35;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 name="Shape 42"/>
        <p:cNvGrpSpPr/>
        <p:nvPr/>
      </p:nvGrpSpPr>
      <p:grpSpPr>
        <a:xfrm>
          <a:off x="0" y="0"/>
          <a:ext cx="0" cy="0"/>
          <a:chOff x="0" y="0"/>
          <a:chExt cx="0" cy="0"/>
        </a:xfrm>
      </p:grpSpPr>
      <p:sp>
        <p:nvSpPr>
          <p:cNvPr id="43" name="Google Shape;43;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4" name="Google Shape;44;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 name="Shape 53"/>
        <p:cNvGrpSpPr/>
        <p:nvPr/>
      </p:nvGrpSpPr>
      <p:grpSpPr>
        <a:xfrm>
          <a:off x="0" y="0"/>
          <a:ext cx="0" cy="0"/>
          <a:chOff x="0" y="0"/>
          <a:chExt cx="0" cy="0"/>
        </a:xfrm>
      </p:grpSpPr>
      <p:sp>
        <p:nvSpPr>
          <p:cNvPr id="54" name="Google Shape;54;g37ad332acbe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5" name="Google Shape;55;g37ad332acbe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2" name="Google Shape;62;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 name="Shape 66"/>
        <p:cNvGrpSpPr/>
        <p:nvPr/>
      </p:nvGrpSpPr>
      <p:grpSpPr>
        <a:xfrm>
          <a:off x="0" y="0"/>
          <a:ext cx="0" cy="0"/>
          <a:chOff x="0" y="0"/>
          <a:chExt cx="0" cy="0"/>
        </a:xfrm>
      </p:grpSpPr>
      <p:sp>
        <p:nvSpPr>
          <p:cNvPr id="67" name="Google Shape;67;g37ad332acbe_0_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8" name="Google Shape;68;g37ad332acbe_0_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 name="Shape 76"/>
        <p:cNvGrpSpPr/>
        <p:nvPr/>
      </p:nvGrpSpPr>
      <p:grpSpPr>
        <a:xfrm>
          <a:off x="0" y="0"/>
          <a:ext cx="0" cy="0"/>
          <a:chOff x="0" y="0"/>
          <a:chExt cx="0" cy="0"/>
        </a:xfrm>
      </p:grpSpPr>
      <p:sp>
        <p:nvSpPr>
          <p:cNvPr id="77" name="Google Shape;77;g37ad332acbe_0_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8" name="Google Shape;78;g37ad332acbe_0_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g37ad72c2ab0_0_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4" name="Google Shape;84;g37ad72c2ab0_0_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g37a0548efe0_0_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1" name="Google Shape;91;g37a0548efe0_0_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8" name="Google Shape;98;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4" name="Google Shape;104;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0" name="Google Shape;110;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6" name="Google Shape;116;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g37ad72c2ab0_0_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2" name="Google Shape;122;g37ad72c2ab0_0_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g2fb1c41c2ce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9" name="Google Shape;129;g2fb1c41c2ce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5" name="Google Shape;135;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g37cfebff89c_0_1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42" name="Google Shape;142;g37cfebff89c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g37cfebff89c_0_2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48" name="Google Shape;148;g37cfebff89c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g37dabf3adab_0_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54" name="Google Shape;154;g37dabf3adab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g37cfebff89c_0_2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60" name="Google Shape;160;g37cfebff89c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7" name="Google Shape;167;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sp>
        <p:nvSpPr>
          <p:cNvPr id="9" name="Google Shape;9;p13"/>
          <p:cNvSpPr/>
          <p:nvPr/>
        </p:nvSpPr>
        <p:spPr>
          <a:xfrm>
            <a:off x="0" y="0"/>
            <a:ext cx="9144000" cy="46914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0" name="Google Shape;10;p13"/>
          <p:cNvCxnSpPr/>
          <p:nvPr/>
        </p:nvCxnSpPr>
        <p:spPr>
          <a:xfrm>
            <a:off x="0" y="4662140"/>
            <a:ext cx="9144000" cy="0"/>
          </a:xfrm>
          <a:prstGeom prst="straightConnector1">
            <a:avLst/>
          </a:prstGeom>
          <a:noFill/>
          <a:ln cap="flat" cmpd="sng" w="57150">
            <a:solidFill>
              <a:srgbClr val="000000">
                <a:alpha val="14117"/>
              </a:srgbClr>
            </a:solidFill>
            <a:prstDash val="solid"/>
            <a:round/>
            <a:headEnd len="sm" w="sm" type="none"/>
            <a:tailEnd len="sm" w="sm" type="none"/>
          </a:ln>
        </p:spPr>
      </p:cxnSp>
      <p:sp>
        <p:nvSpPr>
          <p:cNvPr id="11" name="Google Shape;11;p13"/>
          <p:cNvSpPr txBox="1"/>
          <p:nvPr>
            <p:ph type="ctrTitle"/>
          </p:nvPr>
        </p:nvSpPr>
        <p:spPr>
          <a:xfrm>
            <a:off x="685800" y="2490375"/>
            <a:ext cx="7772400" cy="21984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1pPr>
            <a:lvl2pPr lvl="1"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2pPr>
            <a:lvl3pPr lvl="2"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3pPr>
            <a:lvl4pPr lvl="3"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4pPr>
            <a:lvl5pPr lvl="4"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5pPr>
            <a:lvl6pPr lvl="5"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6pPr>
            <a:lvl7pPr lvl="6"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7pPr>
            <a:lvl8pPr lvl="7"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8pPr>
            <a:lvl9pPr lvl="8"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9pPr>
          </a:lstStyle>
          <a:p/>
        </p:txBody>
      </p:sp>
      <p:sp>
        <p:nvSpPr>
          <p:cNvPr id="12" name="Google Shape;12;p13"/>
          <p:cNvSpPr txBox="1"/>
          <p:nvPr>
            <p:ph idx="1" type="subTitle"/>
          </p:nvPr>
        </p:nvSpPr>
        <p:spPr>
          <a:xfrm>
            <a:off x="685800" y="4836036"/>
            <a:ext cx="7772400" cy="10326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1pPr>
            <a:lvl2pPr lvl="1"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2pPr>
            <a:lvl3pPr lvl="2"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3pPr>
            <a:lvl4pPr lvl="3"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4pPr>
            <a:lvl5pPr lvl="4"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5pPr>
            <a:lvl6pPr lvl="5"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6pPr>
            <a:lvl7pPr lvl="6"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7pPr>
            <a:lvl8pPr lvl="7"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8pPr>
            <a:lvl9pPr lvl="8"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3" name="Shape 13"/>
        <p:cNvGrpSpPr/>
        <p:nvPr/>
      </p:nvGrpSpPr>
      <p:grpSpPr>
        <a:xfrm>
          <a:off x="0" y="0"/>
          <a:ext cx="0" cy="0"/>
          <a:chOff x="0" y="0"/>
          <a:chExt cx="0" cy="0"/>
        </a:xfrm>
      </p:grpSpPr>
      <p:sp>
        <p:nvSpPr>
          <p:cNvPr id="14" name="Google Shape;14;p14"/>
          <p:cNvSpPr/>
          <p:nvPr/>
        </p:nvSpPr>
        <p:spPr>
          <a:xfrm>
            <a:off x="0" y="0"/>
            <a:ext cx="9144000" cy="1533000"/>
          </a:xfrm>
          <a:prstGeom prst="rect">
            <a:avLst/>
          </a:prstGeom>
          <a:solidFill>
            <a:srgbClr val="2388DB"/>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5" name="Google Shape;15;p14"/>
          <p:cNvCxnSpPr/>
          <p:nvPr/>
        </p:nvCxnSpPr>
        <p:spPr>
          <a:xfrm>
            <a:off x="0" y="1503834"/>
            <a:ext cx="9144000" cy="0"/>
          </a:xfrm>
          <a:prstGeom prst="straightConnector1">
            <a:avLst/>
          </a:prstGeom>
          <a:noFill/>
          <a:ln cap="flat" cmpd="sng" w="57150">
            <a:solidFill>
              <a:srgbClr val="000000">
                <a:alpha val="14117"/>
              </a:srgbClr>
            </a:solidFill>
            <a:prstDash val="solid"/>
            <a:round/>
            <a:headEnd len="sm" w="sm" type="none"/>
            <a:tailEnd len="sm" w="sm" type="none"/>
          </a:ln>
        </p:spPr>
      </p:cxnSp>
      <p:sp>
        <p:nvSpPr>
          <p:cNvPr id="16" name="Google Shape;16;p14"/>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600"/>
              <a:buNone/>
              <a:defRPr sz="3600"/>
            </a:lvl1pPr>
            <a:lvl2pPr lvl="1" algn="l">
              <a:lnSpc>
                <a:spcPct val="100000"/>
              </a:lnSpc>
              <a:spcBef>
                <a:spcPts val="0"/>
              </a:spcBef>
              <a:spcAft>
                <a:spcPts val="0"/>
              </a:spcAft>
              <a:buSzPts val="3600"/>
              <a:buNone/>
              <a:defRPr sz="3600"/>
            </a:lvl2pPr>
            <a:lvl3pPr lvl="2" algn="l">
              <a:lnSpc>
                <a:spcPct val="100000"/>
              </a:lnSpc>
              <a:spcBef>
                <a:spcPts val="0"/>
              </a:spcBef>
              <a:spcAft>
                <a:spcPts val="0"/>
              </a:spcAft>
              <a:buSzPts val="3600"/>
              <a:buNone/>
              <a:defRPr sz="3600"/>
            </a:lvl3pPr>
            <a:lvl4pPr lvl="3" algn="l">
              <a:lnSpc>
                <a:spcPct val="100000"/>
              </a:lnSpc>
              <a:spcBef>
                <a:spcPts val="0"/>
              </a:spcBef>
              <a:spcAft>
                <a:spcPts val="0"/>
              </a:spcAft>
              <a:buSzPts val="3600"/>
              <a:buNone/>
              <a:defRPr sz="3600"/>
            </a:lvl4pPr>
            <a:lvl5pPr lvl="4" algn="l">
              <a:lnSpc>
                <a:spcPct val="100000"/>
              </a:lnSpc>
              <a:spcBef>
                <a:spcPts val="0"/>
              </a:spcBef>
              <a:spcAft>
                <a:spcPts val="0"/>
              </a:spcAft>
              <a:buSzPts val="3600"/>
              <a:buNone/>
              <a:defRPr sz="3600"/>
            </a:lvl5pPr>
            <a:lvl6pPr lvl="5" algn="l">
              <a:lnSpc>
                <a:spcPct val="100000"/>
              </a:lnSpc>
              <a:spcBef>
                <a:spcPts val="0"/>
              </a:spcBef>
              <a:spcAft>
                <a:spcPts val="0"/>
              </a:spcAft>
              <a:buSzPts val="3600"/>
              <a:buNone/>
              <a:defRPr sz="3600"/>
            </a:lvl6pPr>
            <a:lvl7pPr lvl="6" algn="l">
              <a:lnSpc>
                <a:spcPct val="100000"/>
              </a:lnSpc>
              <a:spcBef>
                <a:spcPts val="0"/>
              </a:spcBef>
              <a:spcAft>
                <a:spcPts val="0"/>
              </a:spcAft>
              <a:buSzPts val="3600"/>
              <a:buNone/>
              <a:defRPr sz="3600"/>
            </a:lvl7pPr>
            <a:lvl8pPr lvl="7" algn="l">
              <a:lnSpc>
                <a:spcPct val="100000"/>
              </a:lnSpc>
              <a:spcBef>
                <a:spcPts val="0"/>
              </a:spcBef>
              <a:spcAft>
                <a:spcPts val="0"/>
              </a:spcAft>
              <a:buSzPts val="3600"/>
              <a:buNone/>
              <a:defRPr sz="3600"/>
            </a:lvl8pPr>
            <a:lvl9pPr lvl="8" algn="l">
              <a:lnSpc>
                <a:spcPct val="100000"/>
              </a:lnSpc>
              <a:spcBef>
                <a:spcPts val="0"/>
              </a:spcBef>
              <a:spcAft>
                <a:spcPts val="0"/>
              </a:spcAft>
              <a:buSzPts val="3600"/>
              <a:buNone/>
              <a:defRPr sz="3600"/>
            </a:lvl9pPr>
          </a:lstStyle>
          <a:p/>
        </p:txBody>
      </p:sp>
      <p:sp>
        <p:nvSpPr>
          <p:cNvPr id="17" name="Google Shape;17;p14"/>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lvl1pPr indent="-419100" lvl="0" marL="457200" algn="l">
              <a:lnSpc>
                <a:spcPct val="100000"/>
              </a:lnSpc>
              <a:spcBef>
                <a:spcPts val="600"/>
              </a:spcBef>
              <a:spcAft>
                <a:spcPts val="0"/>
              </a:spcAft>
              <a:buSzPts val="3000"/>
              <a:buChar char="●"/>
              <a:defRPr/>
            </a:lvl1pPr>
            <a:lvl2pPr indent="-381000" lvl="1" marL="914400" algn="l">
              <a:lnSpc>
                <a:spcPct val="100000"/>
              </a:lnSpc>
              <a:spcBef>
                <a:spcPts val="0"/>
              </a:spcBef>
              <a:spcAft>
                <a:spcPts val="0"/>
              </a:spcAft>
              <a:buSzPts val="2400"/>
              <a:buChar char="○"/>
              <a:defRPr/>
            </a:lvl2pPr>
            <a:lvl3pPr indent="-381000" lvl="2" marL="1371600" algn="l">
              <a:lnSpc>
                <a:spcPct val="100000"/>
              </a:lnSpc>
              <a:spcBef>
                <a:spcPts val="0"/>
              </a:spcBef>
              <a:spcAft>
                <a:spcPts val="0"/>
              </a:spcAft>
              <a:buSzPts val="2400"/>
              <a:buChar char="■"/>
              <a:defRPr/>
            </a:lvl3pPr>
            <a:lvl4pPr indent="-342900" lvl="3" marL="1828800" algn="l">
              <a:lnSpc>
                <a:spcPct val="100000"/>
              </a:lnSpc>
              <a:spcBef>
                <a:spcPts val="0"/>
              </a:spcBef>
              <a:spcAft>
                <a:spcPts val="0"/>
              </a:spcAft>
              <a:buSzPts val="1800"/>
              <a:buChar char="●"/>
              <a:defRPr/>
            </a:lvl4pPr>
            <a:lvl5pPr indent="-342900" lvl="4" marL="2286000" algn="l">
              <a:lnSpc>
                <a:spcPct val="100000"/>
              </a:lnSpc>
              <a:spcBef>
                <a:spcPts val="0"/>
              </a:spcBef>
              <a:spcAft>
                <a:spcPts val="0"/>
              </a:spcAft>
              <a:buSzPts val="1800"/>
              <a:buChar char="○"/>
              <a:defRPr sz="1800"/>
            </a:lvl5pPr>
            <a:lvl6pPr indent="-342900" lvl="5" marL="2743200" algn="l">
              <a:lnSpc>
                <a:spcPct val="100000"/>
              </a:lnSpc>
              <a:spcBef>
                <a:spcPts val="0"/>
              </a:spcBef>
              <a:spcAft>
                <a:spcPts val="0"/>
              </a:spcAft>
              <a:buSzPts val="1800"/>
              <a:buChar char="■"/>
              <a:defRPr sz="1800"/>
            </a:lvl6pPr>
            <a:lvl7pPr indent="-342900" lvl="6" marL="3200400" algn="l">
              <a:lnSpc>
                <a:spcPct val="100000"/>
              </a:lnSpc>
              <a:spcBef>
                <a:spcPts val="0"/>
              </a:spcBef>
              <a:spcAft>
                <a:spcPts val="0"/>
              </a:spcAft>
              <a:buSzPts val="1800"/>
              <a:buChar char="●"/>
              <a:defRPr sz="1800"/>
            </a:lvl7pPr>
            <a:lvl8pPr indent="-342900" lvl="7" marL="3657600" algn="l">
              <a:lnSpc>
                <a:spcPct val="100000"/>
              </a:lnSpc>
              <a:spcBef>
                <a:spcPts val="0"/>
              </a:spcBef>
              <a:spcAft>
                <a:spcPts val="0"/>
              </a:spcAft>
              <a:buSzPts val="1800"/>
              <a:buChar char="○"/>
              <a:defRPr sz="1800"/>
            </a:lvl8pPr>
            <a:lvl9pPr indent="-342900" lvl="8" marL="4114800" algn="l">
              <a:lnSpc>
                <a:spcPct val="100000"/>
              </a:lnSpc>
              <a:spcBef>
                <a:spcPts val="0"/>
              </a:spcBef>
              <a:spcAft>
                <a:spcPts val="0"/>
              </a:spcAft>
              <a:buSzPts val="1800"/>
              <a:buChar char="■"/>
              <a:defRPr sz="1800"/>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8" name="Shape 18"/>
        <p:cNvGrpSpPr/>
        <p:nvPr/>
      </p:nvGrpSpPr>
      <p:grpSpPr>
        <a:xfrm>
          <a:off x="0" y="0"/>
          <a:ext cx="0" cy="0"/>
          <a:chOff x="0" y="0"/>
          <a:chExt cx="0" cy="0"/>
        </a:xfrm>
      </p:grpSpPr>
      <p:sp>
        <p:nvSpPr>
          <p:cNvPr id="19" name="Google Shape;19;p15"/>
          <p:cNvSpPr/>
          <p:nvPr/>
        </p:nvSpPr>
        <p:spPr>
          <a:xfrm>
            <a:off x="0" y="0"/>
            <a:ext cx="9144000" cy="15330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20" name="Google Shape;20;p15"/>
          <p:cNvCxnSpPr/>
          <p:nvPr/>
        </p:nvCxnSpPr>
        <p:spPr>
          <a:xfrm>
            <a:off x="0" y="1503834"/>
            <a:ext cx="9144000" cy="0"/>
          </a:xfrm>
          <a:prstGeom prst="straightConnector1">
            <a:avLst/>
          </a:prstGeom>
          <a:noFill/>
          <a:ln cap="flat" cmpd="sng" w="57150">
            <a:solidFill>
              <a:srgbClr val="000000">
                <a:alpha val="14117"/>
              </a:srgbClr>
            </a:solidFill>
            <a:prstDash val="solid"/>
            <a:round/>
            <a:headEnd len="sm" w="sm" type="none"/>
            <a:tailEnd len="sm" w="sm" type="none"/>
          </a:ln>
        </p:spPr>
      </p:cxnSp>
      <p:sp>
        <p:nvSpPr>
          <p:cNvPr id="21" name="Google Shape;21;p15"/>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1pPr>
            <a:lvl2pPr lvl="1"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2pPr>
            <a:lvl3pPr lvl="2"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3pPr>
            <a:lvl4pPr lvl="3"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4pPr>
            <a:lvl5pPr lvl="4"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5pPr>
            <a:lvl6pPr lvl="5"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6pPr>
            <a:lvl7pPr lvl="6"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7pPr>
            <a:lvl8pPr lvl="7"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8pPr>
            <a:lvl9pPr lvl="8"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9pPr>
          </a:lstStyle>
          <a:p/>
        </p:txBody>
      </p:sp>
      <p:sp>
        <p:nvSpPr>
          <p:cNvPr id="22" name="Google Shape;22;p15"/>
          <p:cNvSpPr txBox="1"/>
          <p:nvPr>
            <p:ph idx="1" type="body"/>
          </p:nvPr>
        </p:nvSpPr>
        <p:spPr>
          <a:xfrm>
            <a:off x="457200" y="1600200"/>
            <a:ext cx="3994500" cy="4967700"/>
          </a:xfrm>
          <a:prstGeom prst="rect">
            <a:avLst/>
          </a:prstGeom>
          <a:noFill/>
          <a:ln>
            <a:noFill/>
          </a:ln>
        </p:spPr>
        <p:txBody>
          <a:bodyPr anchorCtr="0" anchor="t" bIns="91425" lIns="91425" spcFirstLastPara="1" rIns="91425" wrap="square" tIns="91425">
            <a:noAutofit/>
          </a:bodyPr>
          <a:lstStyle>
            <a:lvl1pPr indent="-419100" lvl="0" marL="457200" algn="l">
              <a:lnSpc>
                <a:spcPct val="100000"/>
              </a:lnSpc>
              <a:spcBef>
                <a:spcPts val="600"/>
              </a:spcBef>
              <a:spcAft>
                <a:spcPts val="0"/>
              </a:spcAft>
              <a:buSzPts val="3000"/>
              <a:buChar char="●"/>
              <a:defRPr/>
            </a:lvl1pPr>
            <a:lvl2pPr indent="-381000" lvl="1" marL="914400" algn="l">
              <a:lnSpc>
                <a:spcPct val="100000"/>
              </a:lnSpc>
              <a:spcBef>
                <a:spcPts val="0"/>
              </a:spcBef>
              <a:spcAft>
                <a:spcPts val="0"/>
              </a:spcAft>
              <a:buSzPts val="2400"/>
              <a:buChar char="○"/>
              <a:defRPr/>
            </a:lvl2pPr>
            <a:lvl3pPr indent="-381000" lvl="2" marL="1371600" algn="l">
              <a:lnSpc>
                <a:spcPct val="100000"/>
              </a:lnSpc>
              <a:spcBef>
                <a:spcPts val="0"/>
              </a:spcBef>
              <a:spcAft>
                <a:spcPts val="0"/>
              </a:spcAft>
              <a:buSzPts val="2400"/>
              <a:buChar char="■"/>
              <a:defRPr/>
            </a:lvl3pPr>
            <a:lvl4pPr indent="-342900" lvl="3" marL="1828800" algn="l">
              <a:lnSpc>
                <a:spcPct val="100000"/>
              </a:lnSpc>
              <a:spcBef>
                <a:spcPts val="0"/>
              </a:spcBef>
              <a:spcAft>
                <a:spcPts val="0"/>
              </a:spcAft>
              <a:buSzPts val="1800"/>
              <a:buChar char="●"/>
              <a:defRPr/>
            </a:lvl4pPr>
            <a:lvl5pPr indent="-342900" lvl="4" marL="2286000" algn="l">
              <a:lnSpc>
                <a:spcPct val="100000"/>
              </a:lnSpc>
              <a:spcBef>
                <a:spcPts val="0"/>
              </a:spcBef>
              <a:spcAft>
                <a:spcPts val="0"/>
              </a:spcAft>
              <a:buSzPts val="1800"/>
              <a:buChar char="○"/>
              <a:defRPr sz="1800"/>
            </a:lvl5pPr>
            <a:lvl6pPr indent="-342900" lvl="5" marL="2743200" algn="l">
              <a:lnSpc>
                <a:spcPct val="100000"/>
              </a:lnSpc>
              <a:spcBef>
                <a:spcPts val="0"/>
              </a:spcBef>
              <a:spcAft>
                <a:spcPts val="0"/>
              </a:spcAft>
              <a:buSzPts val="1800"/>
              <a:buChar char="■"/>
              <a:defRPr sz="1800"/>
            </a:lvl6pPr>
            <a:lvl7pPr indent="-342900" lvl="6" marL="3200400" algn="l">
              <a:lnSpc>
                <a:spcPct val="100000"/>
              </a:lnSpc>
              <a:spcBef>
                <a:spcPts val="0"/>
              </a:spcBef>
              <a:spcAft>
                <a:spcPts val="0"/>
              </a:spcAft>
              <a:buSzPts val="1800"/>
              <a:buChar char="●"/>
              <a:defRPr sz="1800"/>
            </a:lvl7pPr>
            <a:lvl8pPr indent="-342900" lvl="7" marL="3657600" algn="l">
              <a:lnSpc>
                <a:spcPct val="100000"/>
              </a:lnSpc>
              <a:spcBef>
                <a:spcPts val="0"/>
              </a:spcBef>
              <a:spcAft>
                <a:spcPts val="0"/>
              </a:spcAft>
              <a:buSzPts val="1800"/>
              <a:buChar char="○"/>
              <a:defRPr sz="1800"/>
            </a:lvl8pPr>
            <a:lvl9pPr indent="-342900" lvl="8" marL="4114800" algn="l">
              <a:lnSpc>
                <a:spcPct val="100000"/>
              </a:lnSpc>
              <a:spcBef>
                <a:spcPts val="0"/>
              </a:spcBef>
              <a:spcAft>
                <a:spcPts val="0"/>
              </a:spcAft>
              <a:buSzPts val="1800"/>
              <a:buChar char="■"/>
              <a:defRPr sz="1800"/>
            </a:lvl9pPr>
          </a:lstStyle>
          <a:p/>
        </p:txBody>
      </p:sp>
      <p:sp>
        <p:nvSpPr>
          <p:cNvPr id="23" name="Google Shape;23;p15"/>
          <p:cNvSpPr txBox="1"/>
          <p:nvPr>
            <p:ph idx="2" type="body"/>
          </p:nvPr>
        </p:nvSpPr>
        <p:spPr>
          <a:xfrm>
            <a:off x="4692274" y="1600200"/>
            <a:ext cx="3994500" cy="4967700"/>
          </a:xfrm>
          <a:prstGeom prst="rect">
            <a:avLst/>
          </a:prstGeom>
          <a:noFill/>
          <a:ln>
            <a:noFill/>
          </a:ln>
        </p:spPr>
        <p:txBody>
          <a:bodyPr anchorCtr="0" anchor="t" bIns="91425" lIns="91425" spcFirstLastPara="1" rIns="91425" wrap="square" tIns="91425">
            <a:noAutofit/>
          </a:bodyPr>
          <a:lstStyle>
            <a:lvl1pPr indent="-419100" lvl="0" marL="457200" algn="l">
              <a:lnSpc>
                <a:spcPct val="100000"/>
              </a:lnSpc>
              <a:spcBef>
                <a:spcPts val="600"/>
              </a:spcBef>
              <a:spcAft>
                <a:spcPts val="0"/>
              </a:spcAft>
              <a:buSzPts val="3000"/>
              <a:buChar char="●"/>
              <a:defRPr/>
            </a:lvl1pPr>
            <a:lvl2pPr indent="-381000" lvl="1" marL="914400" algn="l">
              <a:lnSpc>
                <a:spcPct val="100000"/>
              </a:lnSpc>
              <a:spcBef>
                <a:spcPts val="0"/>
              </a:spcBef>
              <a:spcAft>
                <a:spcPts val="0"/>
              </a:spcAft>
              <a:buSzPts val="2400"/>
              <a:buChar char="○"/>
              <a:defRPr/>
            </a:lvl2pPr>
            <a:lvl3pPr indent="-381000" lvl="2" marL="1371600" algn="l">
              <a:lnSpc>
                <a:spcPct val="100000"/>
              </a:lnSpc>
              <a:spcBef>
                <a:spcPts val="0"/>
              </a:spcBef>
              <a:spcAft>
                <a:spcPts val="0"/>
              </a:spcAft>
              <a:buSzPts val="2400"/>
              <a:buChar char="■"/>
              <a:defRPr/>
            </a:lvl3pPr>
            <a:lvl4pPr indent="-342900" lvl="3" marL="1828800" algn="l">
              <a:lnSpc>
                <a:spcPct val="100000"/>
              </a:lnSpc>
              <a:spcBef>
                <a:spcPts val="0"/>
              </a:spcBef>
              <a:spcAft>
                <a:spcPts val="0"/>
              </a:spcAft>
              <a:buSzPts val="1800"/>
              <a:buChar char="●"/>
              <a:defRPr/>
            </a:lvl4pPr>
            <a:lvl5pPr indent="-342900" lvl="4" marL="2286000" algn="l">
              <a:lnSpc>
                <a:spcPct val="100000"/>
              </a:lnSpc>
              <a:spcBef>
                <a:spcPts val="0"/>
              </a:spcBef>
              <a:spcAft>
                <a:spcPts val="0"/>
              </a:spcAft>
              <a:buSzPts val="1800"/>
              <a:buChar char="○"/>
              <a:defRPr sz="1800"/>
            </a:lvl5pPr>
            <a:lvl6pPr indent="-342900" lvl="5" marL="2743200" algn="l">
              <a:lnSpc>
                <a:spcPct val="100000"/>
              </a:lnSpc>
              <a:spcBef>
                <a:spcPts val="0"/>
              </a:spcBef>
              <a:spcAft>
                <a:spcPts val="0"/>
              </a:spcAft>
              <a:buSzPts val="1800"/>
              <a:buChar char="■"/>
              <a:defRPr sz="1800"/>
            </a:lvl6pPr>
            <a:lvl7pPr indent="-342900" lvl="6" marL="3200400" algn="l">
              <a:lnSpc>
                <a:spcPct val="100000"/>
              </a:lnSpc>
              <a:spcBef>
                <a:spcPts val="0"/>
              </a:spcBef>
              <a:spcAft>
                <a:spcPts val="0"/>
              </a:spcAft>
              <a:buSzPts val="1800"/>
              <a:buChar char="●"/>
              <a:defRPr sz="1800"/>
            </a:lvl7pPr>
            <a:lvl8pPr indent="-342900" lvl="7" marL="3657600" algn="l">
              <a:lnSpc>
                <a:spcPct val="100000"/>
              </a:lnSpc>
              <a:spcBef>
                <a:spcPts val="0"/>
              </a:spcBef>
              <a:spcAft>
                <a:spcPts val="0"/>
              </a:spcAft>
              <a:buSzPts val="1800"/>
              <a:buChar char="○"/>
              <a:defRPr sz="1800"/>
            </a:lvl8pPr>
            <a:lvl9pPr indent="-342900" lvl="8" marL="4114800" algn="l">
              <a:lnSpc>
                <a:spcPct val="100000"/>
              </a:lnSpc>
              <a:spcBef>
                <a:spcPts val="0"/>
              </a:spcBef>
              <a:spcAft>
                <a:spcPts val="0"/>
              </a:spcAft>
              <a:buSzPts val="1800"/>
              <a:buChar char="■"/>
              <a:defRPr sz="1800"/>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4" name="Shape 24"/>
        <p:cNvGrpSpPr/>
        <p:nvPr/>
      </p:nvGrpSpPr>
      <p:grpSpPr>
        <a:xfrm>
          <a:off x="0" y="0"/>
          <a:ext cx="0" cy="0"/>
          <a:chOff x="0" y="0"/>
          <a:chExt cx="0" cy="0"/>
        </a:xfrm>
      </p:grpSpPr>
      <p:sp>
        <p:nvSpPr>
          <p:cNvPr id="25" name="Google Shape;25;p16"/>
          <p:cNvSpPr/>
          <p:nvPr/>
        </p:nvSpPr>
        <p:spPr>
          <a:xfrm>
            <a:off x="0" y="0"/>
            <a:ext cx="9144000" cy="1533000"/>
          </a:xfrm>
          <a:prstGeom prst="rect">
            <a:avLst/>
          </a:prstGeom>
          <a:solidFill>
            <a:srgbClr val="2388DB"/>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26" name="Google Shape;26;p16"/>
          <p:cNvCxnSpPr/>
          <p:nvPr/>
        </p:nvCxnSpPr>
        <p:spPr>
          <a:xfrm>
            <a:off x="0" y="1503834"/>
            <a:ext cx="9144000" cy="0"/>
          </a:xfrm>
          <a:prstGeom prst="straightConnector1">
            <a:avLst/>
          </a:prstGeom>
          <a:noFill/>
          <a:ln cap="flat" cmpd="sng" w="57150">
            <a:solidFill>
              <a:srgbClr val="000000">
                <a:alpha val="14117"/>
              </a:srgbClr>
            </a:solidFill>
            <a:prstDash val="solid"/>
            <a:round/>
            <a:headEnd len="sm" w="sm" type="none"/>
            <a:tailEnd len="sm" w="sm" type="none"/>
          </a:ln>
        </p:spPr>
      </p:cxnSp>
      <p:sp>
        <p:nvSpPr>
          <p:cNvPr id="27" name="Google Shape;27;p16"/>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1pPr>
            <a:lvl2pPr lvl="1"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2pPr>
            <a:lvl3pPr lvl="2"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3pPr>
            <a:lvl4pPr lvl="3"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4pPr>
            <a:lvl5pPr lvl="4"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5pPr>
            <a:lvl6pPr lvl="5"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6pPr>
            <a:lvl7pPr lvl="6"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7pPr>
            <a:lvl8pPr lvl="7"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8pPr>
            <a:lvl9pPr lvl="8"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28" name="Shape 28"/>
        <p:cNvGrpSpPr/>
        <p:nvPr/>
      </p:nvGrpSpPr>
      <p:grpSpPr>
        <a:xfrm>
          <a:off x="0" y="0"/>
          <a:ext cx="0" cy="0"/>
          <a:chOff x="0" y="0"/>
          <a:chExt cx="0" cy="0"/>
        </a:xfrm>
      </p:grpSpPr>
      <p:sp>
        <p:nvSpPr>
          <p:cNvPr id="29" name="Google Shape;29;p17"/>
          <p:cNvSpPr txBox="1"/>
          <p:nvPr>
            <p:ph idx="1" type="body"/>
          </p:nvPr>
        </p:nvSpPr>
        <p:spPr>
          <a:xfrm>
            <a:off x="457200" y="5875079"/>
            <a:ext cx="8229600" cy="692700"/>
          </a:xfrm>
          <a:prstGeom prst="rect">
            <a:avLst/>
          </a:prstGeom>
          <a:noFill/>
          <a:ln>
            <a:noFill/>
          </a:ln>
        </p:spPr>
        <p:txBody>
          <a:bodyPr anchorCtr="0" anchor="t" bIns="91425" lIns="91425" spcFirstLastPara="1" rIns="91425" wrap="square" tIns="91425">
            <a:noAutofit/>
          </a:bodyPr>
          <a:lstStyle>
            <a:lvl1pPr indent="-342900" lvl="0" marL="457200" algn="l">
              <a:lnSpc>
                <a:spcPct val="100000"/>
              </a:lnSpc>
              <a:spcBef>
                <a:spcPts val="0"/>
              </a:spcBef>
              <a:spcAft>
                <a:spcPts val="0"/>
              </a:spcAft>
              <a:buClr>
                <a:schemeClr val="dk2"/>
              </a:buClr>
              <a:buSzPts val="1800"/>
              <a:buFont typeface="Arial"/>
              <a:buChar char="●"/>
              <a:defRPr b="0" sz="1800">
                <a:solidFill>
                  <a:schemeClr val="dk2"/>
                </a:solidFill>
              </a:defRPr>
            </a:lvl1pPr>
          </a:lstStyle>
          <a:p/>
        </p:txBody>
      </p:sp>
      <p:sp>
        <p:nvSpPr>
          <p:cNvPr id="30" name="Google Shape;30;p17"/>
          <p:cNvSpPr/>
          <p:nvPr/>
        </p:nvSpPr>
        <p:spPr>
          <a:xfrm>
            <a:off x="4274" y="0"/>
            <a:ext cx="9144000" cy="5875200"/>
          </a:xfrm>
          <a:prstGeom prst="rect">
            <a:avLst/>
          </a:prstGeom>
          <a:solidFill>
            <a:srgbClr val="2388DB"/>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31" name="Google Shape;31;p17"/>
          <p:cNvCxnSpPr/>
          <p:nvPr/>
        </p:nvCxnSpPr>
        <p:spPr>
          <a:xfrm>
            <a:off x="0" y="5845828"/>
            <a:ext cx="9144000" cy="0"/>
          </a:xfrm>
          <a:prstGeom prst="straightConnector1">
            <a:avLst/>
          </a:prstGeom>
          <a:noFill/>
          <a:ln cap="flat" cmpd="sng" w="57150">
            <a:solidFill>
              <a:srgbClr val="000000">
                <a:alpha val="14117"/>
              </a:srgbClr>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chemeClr val="dk2"/>
        </a:solidFill>
      </p:bgPr>
    </p:bg>
    <p:spTree>
      <p:nvGrpSpPr>
        <p:cNvPr id="32" name="Shape 3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2"/>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lvl1pPr lvl="0"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2pPr>
            <a:lvl3pPr lvl="2"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3pPr>
            <a:lvl4pPr lvl="3"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4pPr>
            <a:lvl5pPr lvl="4"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5pPr>
            <a:lvl6pPr lvl="5"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6pPr>
            <a:lvl7pPr lvl="6"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7pPr>
            <a:lvl8pPr lvl="7"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8pPr>
            <a:lvl9pPr lvl="8"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9pPr>
          </a:lstStyle>
          <a:p/>
        </p:txBody>
      </p:sp>
      <p:sp>
        <p:nvSpPr>
          <p:cNvPr id="7" name="Google Shape;7;p12"/>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lvl1pPr indent="-419100" lvl="0" marL="457200" marR="0" rtl="0" algn="l">
              <a:lnSpc>
                <a:spcPct val="100000"/>
              </a:lnSpc>
              <a:spcBef>
                <a:spcPts val="600"/>
              </a:spcBef>
              <a:spcAft>
                <a:spcPts val="0"/>
              </a:spcAft>
              <a:buClr>
                <a:schemeClr val="dk1"/>
              </a:buClr>
              <a:buSzPts val="3000"/>
              <a:buFont typeface="Arial"/>
              <a:buChar char="●"/>
              <a:defRPr b="0" i="0" sz="3000" u="none" cap="none" strike="noStrike">
                <a:solidFill>
                  <a:schemeClr val="dk1"/>
                </a:solidFill>
                <a:latin typeface="Arial"/>
                <a:ea typeface="Arial"/>
                <a:cs typeface="Arial"/>
                <a:sym typeface="Arial"/>
              </a:defRPr>
            </a:lvl1pPr>
            <a:lvl2pPr indent="-381000" lvl="1" marL="914400" marR="0" rtl="0" algn="l">
              <a:lnSpc>
                <a:spcPct val="100000"/>
              </a:lnSpc>
              <a:spcBef>
                <a:spcPts val="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81000" lvl="2" marL="1371600" marR="0" rtl="0" algn="l">
              <a:lnSpc>
                <a:spcPct val="100000"/>
              </a:lnSpc>
              <a:spcBef>
                <a:spcPts val="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42900" lvl="3" marL="18288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hyperlink" Target="http://www.llanganschool.co.uk/" TargetMode="External"/><Relationship Id="rId4" Type="http://schemas.openxmlformats.org/officeDocument/2006/relationships/image" Target="../media/image9.jpg"/><Relationship Id="rId5"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6.png"/><Relationship Id="rId4" Type="http://schemas.openxmlformats.org/officeDocument/2006/relationships/image" Target="../media/image14.png"/><Relationship Id="rId5" Type="http://schemas.openxmlformats.org/officeDocument/2006/relationships/image" Target="../media/image1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0.png"/><Relationship Id="rId4" Type="http://schemas.openxmlformats.org/officeDocument/2006/relationships/image" Target="../media/image2.png"/><Relationship Id="rId5"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9.jpg"/><Relationship Id="rId4" Type="http://schemas.openxmlformats.org/officeDocument/2006/relationships/image" Target="../media/image16.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 name="Shape 36"/>
        <p:cNvGrpSpPr/>
        <p:nvPr/>
      </p:nvGrpSpPr>
      <p:grpSpPr>
        <a:xfrm>
          <a:off x="0" y="0"/>
          <a:ext cx="0" cy="0"/>
          <a:chOff x="0" y="0"/>
          <a:chExt cx="0" cy="0"/>
        </a:xfrm>
      </p:grpSpPr>
      <p:sp>
        <p:nvSpPr>
          <p:cNvPr id="37" name="Google Shape;37;p1"/>
          <p:cNvSpPr txBox="1"/>
          <p:nvPr>
            <p:ph type="ctrTitle"/>
          </p:nvPr>
        </p:nvSpPr>
        <p:spPr>
          <a:xfrm>
            <a:off x="685800" y="930275"/>
            <a:ext cx="7772400" cy="2986500"/>
          </a:xfrm>
          <a:prstGeom prst="rect">
            <a:avLst/>
          </a:prstGeom>
          <a:noFill/>
          <a:ln>
            <a:noFill/>
          </a:ln>
        </p:spPr>
        <p:txBody>
          <a:bodyPr anchorCtr="0" anchor="b" bIns="91425" lIns="91425" spcFirstLastPara="1" rIns="91425" wrap="square" tIns="91425">
            <a:noAutofit/>
          </a:bodyPr>
          <a:lstStyle/>
          <a:p>
            <a:pPr indent="0" lvl="0" marL="0" rtl="0" algn="r">
              <a:lnSpc>
                <a:spcPct val="100000"/>
              </a:lnSpc>
              <a:spcBef>
                <a:spcPts val="0"/>
              </a:spcBef>
              <a:spcAft>
                <a:spcPts val="0"/>
              </a:spcAft>
              <a:buSzPts val="7200"/>
              <a:buNone/>
            </a:pPr>
            <a:r>
              <a:rPr lang="en" sz="6000"/>
              <a:t>Welcome to</a:t>
            </a:r>
            <a:endParaRPr sz="6000"/>
          </a:p>
          <a:p>
            <a:pPr indent="0" lvl="0" marL="0" rtl="0" algn="r">
              <a:lnSpc>
                <a:spcPct val="100000"/>
              </a:lnSpc>
              <a:spcBef>
                <a:spcPts val="0"/>
              </a:spcBef>
              <a:spcAft>
                <a:spcPts val="0"/>
              </a:spcAft>
              <a:buSzPts val="7200"/>
              <a:buNone/>
            </a:pPr>
            <a:r>
              <a:rPr lang="en" sz="6000"/>
              <a:t>Nursery</a:t>
            </a:r>
            <a:endParaRPr sz="6000"/>
          </a:p>
          <a:p>
            <a:pPr indent="0" lvl="0" marL="0" rtl="0" algn="ctr">
              <a:lnSpc>
                <a:spcPct val="100000"/>
              </a:lnSpc>
              <a:spcBef>
                <a:spcPts val="0"/>
              </a:spcBef>
              <a:spcAft>
                <a:spcPts val="0"/>
              </a:spcAft>
              <a:buSzPts val="7200"/>
              <a:buNone/>
            </a:pPr>
            <a:r>
              <a:t/>
            </a:r>
            <a:endParaRPr sz="5000"/>
          </a:p>
        </p:txBody>
      </p:sp>
      <p:sp>
        <p:nvSpPr>
          <p:cNvPr id="38" name="Google Shape;38;p1"/>
          <p:cNvSpPr txBox="1"/>
          <p:nvPr>
            <p:ph idx="1" type="subTitle"/>
          </p:nvPr>
        </p:nvSpPr>
        <p:spPr>
          <a:xfrm>
            <a:off x="231500" y="4862411"/>
            <a:ext cx="7772400" cy="1032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000"/>
              <a:buNone/>
            </a:pPr>
            <a:r>
              <a:t/>
            </a:r>
            <a:endParaRPr/>
          </a:p>
          <a:p>
            <a:pPr indent="0" lvl="0" marL="0" rtl="0" algn="l">
              <a:lnSpc>
                <a:spcPct val="100000"/>
              </a:lnSpc>
              <a:spcBef>
                <a:spcPts val="0"/>
              </a:spcBef>
              <a:spcAft>
                <a:spcPts val="0"/>
              </a:spcAft>
              <a:buSzPts val="3000"/>
              <a:buNone/>
            </a:pPr>
            <a:r>
              <a:t/>
            </a:r>
            <a:endParaRPr/>
          </a:p>
        </p:txBody>
      </p:sp>
      <p:sp>
        <p:nvSpPr>
          <p:cNvPr id="39" name="Google Shape;39;p1"/>
          <p:cNvSpPr txBox="1"/>
          <p:nvPr/>
        </p:nvSpPr>
        <p:spPr>
          <a:xfrm>
            <a:off x="231500" y="4957689"/>
            <a:ext cx="8681100" cy="15921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 sz="1800" u="sng" cap="none" strike="noStrike">
                <a:solidFill>
                  <a:srgbClr val="000000"/>
                </a:solidFill>
                <a:latin typeface="Arial"/>
                <a:ea typeface="Arial"/>
                <a:cs typeface="Arial"/>
                <a:sym typeface="Arial"/>
                <a:hlinkClick r:id="rId3">
                  <a:extLst>
                    <a:ext uri="{A12FA001-AC4F-418D-AE19-62706E023703}">
                      <ahyp:hlinkClr val="tx"/>
                    </a:ext>
                  </a:extLst>
                </a:hlinkClick>
              </a:rPr>
              <a:t>www.llanganschool.co.uk</a:t>
            </a:r>
            <a:r>
              <a:rPr b="0" i="0" lang="en" sz="1800" u="none" cap="none" strike="noStrike">
                <a:solidFill>
                  <a:srgbClr val="000000"/>
                </a:solidFill>
                <a:latin typeface="Arial"/>
                <a:ea typeface="Arial"/>
                <a:cs typeface="Arial"/>
                <a:sym typeface="Arial"/>
              </a:rPr>
              <a:t>                                          </a:t>
            </a:r>
            <a:r>
              <a:rPr b="0" i="0" lang="en" sz="1600" u="none" cap="none" strike="noStrike">
                <a:solidFill>
                  <a:srgbClr val="000000"/>
                </a:solidFill>
                <a:latin typeface="Arial"/>
                <a:ea typeface="Arial"/>
                <a:cs typeface="Arial"/>
                <a:sym typeface="Arial"/>
              </a:rPr>
              <a:t>llangan_primary_school</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0" i="0" lang="en" sz="1600" u="none" cap="none" strike="noStrike">
                <a:solidFill>
                  <a:srgbClr val="000000"/>
                </a:solidFill>
                <a:latin typeface="Arial"/>
                <a:ea typeface="Arial"/>
                <a:cs typeface="Arial"/>
                <a:sym typeface="Arial"/>
              </a:rPr>
              <a:t>                                                                                         </a:t>
            </a:r>
            <a:endParaRPr b="0" i="0" sz="1600" u="none" cap="none" strike="noStrike">
              <a:solidFill>
                <a:srgbClr val="000000"/>
              </a:solidFill>
              <a:latin typeface="Arial"/>
              <a:ea typeface="Arial"/>
              <a:cs typeface="Arial"/>
              <a:sym typeface="Arial"/>
            </a:endParaRPr>
          </a:p>
        </p:txBody>
      </p:sp>
      <p:pic>
        <p:nvPicPr>
          <p:cNvPr descr="A logo with a person holding up a tree&#10;&#10;Description automatically generated" id="40" name="Google Shape;40;p1"/>
          <p:cNvPicPr preferRelativeResize="0"/>
          <p:nvPr/>
        </p:nvPicPr>
        <p:blipFill rotWithShape="1">
          <a:blip r:embed="rId4">
            <a:alphaModFix/>
          </a:blip>
          <a:srcRect b="0" l="0" r="0" t="0"/>
          <a:stretch/>
        </p:blipFill>
        <p:spPr>
          <a:xfrm>
            <a:off x="549875" y="442296"/>
            <a:ext cx="2747319" cy="3947297"/>
          </a:xfrm>
          <a:prstGeom prst="rect">
            <a:avLst/>
          </a:prstGeom>
          <a:noFill/>
          <a:ln>
            <a:noFill/>
          </a:ln>
        </p:spPr>
      </p:pic>
      <p:pic>
        <p:nvPicPr>
          <p:cNvPr descr="Instagram Logo and symbol, meaning, history, PNG, brand" id="41" name="Google Shape;41;p1"/>
          <p:cNvPicPr preferRelativeResize="0"/>
          <p:nvPr/>
        </p:nvPicPr>
        <p:blipFill rotWithShape="1">
          <a:blip r:embed="rId5">
            <a:alphaModFix/>
          </a:blip>
          <a:srcRect b="0" l="0" r="0" t="0"/>
          <a:stretch/>
        </p:blipFill>
        <p:spPr>
          <a:xfrm>
            <a:off x="4626574" y="5157097"/>
            <a:ext cx="928815" cy="70246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 name="Shape 45"/>
        <p:cNvGrpSpPr/>
        <p:nvPr/>
      </p:nvGrpSpPr>
      <p:grpSpPr>
        <a:xfrm>
          <a:off x="0" y="0"/>
          <a:ext cx="0" cy="0"/>
          <a:chOff x="0" y="0"/>
          <a:chExt cx="0" cy="0"/>
        </a:xfrm>
      </p:grpSpPr>
      <p:sp>
        <p:nvSpPr>
          <p:cNvPr id="46" name="Google Shape;46;p2"/>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Meet the staff</a:t>
            </a:r>
            <a:endParaRPr sz="4000"/>
          </a:p>
        </p:txBody>
      </p:sp>
      <p:sp>
        <p:nvSpPr>
          <p:cNvPr id="47" name="Google Shape;47;p2"/>
          <p:cNvSpPr txBox="1"/>
          <p:nvPr/>
        </p:nvSpPr>
        <p:spPr>
          <a:xfrm>
            <a:off x="268138" y="5294964"/>
            <a:ext cx="2741100" cy="10929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2600"/>
              <a:buFont typeface="Arial"/>
              <a:buNone/>
            </a:pPr>
            <a:r>
              <a:rPr i="0" lang="en" sz="2500" u="none" cap="none" strike="noStrike">
                <a:solidFill>
                  <a:srgbClr val="000000"/>
                </a:solidFill>
                <a:latin typeface="Comfortaa"/>
                <a:ea typeface="Comfortaa"/>
                <a:cs typeface="Comfortaa"/>
                <a:sym typeface="Comfortaa"/>
              </a:rPr>
              <a:t>Mrs </a:t>
            </a:r>
            <a:r>
              <a:rPr lang="en" sz="2500">
                <a:latin typeface="Comfortaa"/>
                <a:ea typeface="Comfortaa"/>
                <a:cs typeface="Comfortaa"/>
                <a:sym typeface="Comfortaa"/>
              </a:rPr>
              <a:t>Stevens</a:t>
            </a:r>
            <a:endParaRPr i="0" sz="13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8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p:txBody>
      </p:sp>
      <p:sp>
        <p:nvSpPr>
          <p:cNvPr id="48" name="Google Shape;48;p2"/>
          <p:cNvSpPr txBox="1"/>
          <p:nvPr/>
        </p:nvSpPr>
        <p:spPr>
          <a:xfrm>
            <a:off x="3584278" y="5286775"/>
            <a:ext cx="2031900" cy="12468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600"/>
              <a:buFont typeface="Arial"/>
              <a:buNone/>
            </a:pPr>
            <a:r>
              <a:rPr lang="en" sz="2500">
                <a:latin typeface="Comfortaa"/>
                <a:ea typeface="Comfortaa"/>
                <a:cs typeface="Comfortaa"/>
                <a:sym typeface="Comfortaa"/>
              </a:rPr>
              <a:t>Miss Davies</a:t>
            </a:r>
            <a:br>
              <a:rPr lang="en" sz="2500">
                <a:latin typeface="Comfortaa"/>
                <a:ea typeface="Comfortaa"/>
                <a:cs typeface="Comfortaa"/>
                <a:sym typeface="Comfortaa"/>
              </a:rPr>
            </a:br>
            <a:r>
              <a:rPr lang="en" sz="2500">
                <a:latin typeface="Comfortaa"/>
                <a:ea typeface="Comfortaa"/>
                <a:cs typeface="Comfortaa"/>
                <a:sym typeface="Comfortaa"/>
              </a:rPr>
              <a:t> </a:t>
            </a:r>
            <a:r>
              <a:rPr lang="en" sz="1700">
                <a:latin typeface="Comfortaa"/>
                <a:ea typeface="Comfortaa"/>
                <a:cs typeface="Comfortaa"/>
                <a:sym typeface="Comfortaa"/>
              </a:rPr>
              <a:t>Class LSA</a:t>
            </a:r>
            <a:endParaRPr i="0" sz="1700" u="none" cap="none" strike="noStrike">
              <a:solidFill>
                <a:srgbClr val="000000"/>
              </a:solidFill>
              <a:latin typeface="Comfortaa"/>
              <a:ea typeface="Comfortaa"/>
              <a:cs typeface="Comfortaa"/>
              <a:sym typeface="Comfortaa"/>
            </a:endParaRPr>
          </a:p>
        </p:txBody>
      </p:sp>
      <p:sp>
        <p:nvSpPr>
          <p:cNvPr id="49" name="Google Shape;49;p2"/>
          <p:cNvSpPr txBox="1"/>
          <p:nvPr/>
        </p:nvSpPr>
        <p:spPr>
          <a:xfrm>
            <a:off x="6453225" y="5286775"/>
            <a:ext cx="2482200" cy="10773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600"/>
              <a:buFont typeface="Arial"/>
              <a:buNone/>
            </a:pPr>
            <a:r>
              <a:rPr lang="en" sz="2500">
                <a:latin typeface="Comfortaa"/>
                <a:ea typeface="Comfortaa"/>
                <a:cs typeface="Comfortaa"/>
                <a:sym typeface="Comfortaa"/>
              </a:rPr>
              <a:t>Miss Llewellyn</a:t>
            </a:r>
            <a:endParaRPr i="0" sz="13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50" name="Google Shape;50;p2"/>
          <p:cNvPicPr preferRelativeResize="0"/>
          <p:nvPr/>
        </p:nvPicPr>
        <p:blipFill>
          <a:blip r:embed="rId3">
            <a:alphaModFix/>
          </a:blip>
          <a:stretch>
            <a:fillRect/>
          </a:stretch>
        </p:blipFill>
        <p:spPr>
          <a:xfrm>
            <a:off x="6376963" y="2543601"/>
            <a:ext cx="2634725" cy="2652053"/>
          </a:xfrm>
          <a:prstGeom prst="rect">
            <a:avLst/>
          </a:prstGeom>
          <a:noFill/>
          <a:ln>
            <a:noFill/>
          </a:ln>
        </p:spPr>
      </p:pic>
      <p:pic>
        <p:nvPicPr>
          <p:cNvPr id="51" name="Google Shape;51;p2" title="Screenshot 2025-09-09 at 12.11.44.png"/>
          <p:cNvPicPr preferRelativeResize="0"/>
          <p:nvPr/>
        </p:nvPicPr>
        <p:blipFill>
          <a:blip r:embed="rId4">
            <a:alphaModFix/>
          </a:blip>
          <a:stretch>
            <a:fillRect/>
          </a:stretch>
        </p:blipFill>
        <p:spPr>
          <a:xfrm>
            <a:off x="321325" y="2583497"/>
            <a:ext cx="2634725" cy="2671576"/>
          </a:xfrm>
          <a:prstGeom prst="rect">
            <a:avLst/>
          </a:prstGeom>
          <a:noFill/>
          <a:ln>
            <a:noFill/>
          </a:ln>
        </p:spPr>
      </p:pic>
      <p:pic>
        <p:nvPicPr>
          <p:cNvPr id="52" name="Google Shape;52;p2" title="Screenshot 2025-09-09 at 12.12.03.png"/>
          <p:cNvPicPr preferRelativeResize="0"/>
          <p:nvPr/>
        </p:nvPicPr>
        <p:blipFill>
          <a:blip r:embed="rId5">
            <a:alphaModFix/>
          </a:blip>
          <a:stretch>
            <a:fillRect/>
          </a:stretch>
        </p:blipFill>
        <p:spPr>
          <a:xfrm>
            <a:off x="3254637" y="2543595"/>
            <a:ext cx="2634724" cy="275138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 name="Shape 56"/>
        <p:cNvGrpSpPr/>
        <p:nvPr/>
      </p:nvGrpSpPr>
      <p:grpSpPr>
        <a:xfrm>
          <a:off x="0" y="0"/>
          <a:ext cx="0" cy="0"/>
          <a:chOff x="0" y="0"/>
          <a:chExt cx="0" cy="0"/>
        </a:xfrm>
      </p:grpSpPr>
      <p:sp>
        <p:nvSpPr>
          <p:cNvPr id="57" name="Google Shape;57;g37ad332acbe_0_0"/>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Nursery Weekly Timetable</a:t>
            </a:r>
            <a:endParaRPr/>
          </a:p>
        </p:txBody>
      </p:sp>
      <p:sp>
        <p:nvSpPr>
          <p:cNvPr id="58" name="Google Shape;58;g37ad332acbe_0_0"/>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t/>
            </a:r>
            <a:endParaRPr/>
          </a:p>
          <a:p>
            <a:pPr indent="0" lvl="0" marL="0" rtl="0" algn="l">
              <a:lnSpc>
                <a:spcPct val="100000"/>
              </a:lnSpc>
              <a:spcBef>
                <a:spcPts val="600"/>
              </a:spcBef>
              <a:spcAft>
                <a:spcPts val="0"/>
              </a:spcAft>
              <a:buSzPts val="3000"/>
              <a:buNone/>
            </a:pPr>
            <a:r>
              <a:t/>
            </a:r>
            <a:endParaRPr/>
          </a:p>
          <a:p>
            <a:pPr indent="0" lvl="0" marL="0" rtl="0" algn="l">
              <a:lnSpc>
                <a:spcPct val="100000"/>
              </a:lnSpc>
              <a:spcBef>
                <a:spcPts val="600"/>
              </a:spcBef>
              <a:spcAft>
                <a:spcPts val="0"/>
              </a:spcAft>
              <a:buSzPts val="3000"/>
              <a:buNone/>
            </a:pPr>
            <a:r>
              <a:t/>
            </a:r>
            <a:endParaRPr/>
          </a:p>
          <a:p>
            <a:pPr indent="0" lvl="0" marL="0" rtl="0" algn="l">
              <a:lnSpc>
                <a:spcPct val="100000"/>
              </a:lnSpc>
              <a:spcBef>
                <a:spcPts val="600"/>
              </a:spcBef>
              <a:spcAft>
                <a:spcPts val="0"/>
              </a:spcAft>
              <a:buSzPts val="3000"/>
              <a:buNone/>
            </a:pPr>
            <a:r>
              <a:t/>
            </a:r>
            <a:endParaRPr/>
          </a:p>
          <a:p>
            <a:pPr indent="0" lvl="0" marL="0" rtl="0" algn="l">
              <a:lnSpc>
                <a:spcPct val="100000"/>
              </a:lnSpc>
              <a:spcBef>
                <a:spcPts val="600"/>
              </a:spcBef>
              <a:spcAft>
                <a:spcPts val="0"/>
              </a:spcAft>
              <a:buSzPts val="3000"/>
              <a:buNone/>
            </a:pPr>
            <a:r>
              <a:t/>
            </a:r>
            <a:endParaRPr/>
          </a:p>
          <a:p>
            <a:pPr indent="0" lvl="0" marL="0" rtl="0" algn="ctr">
              <a:lnSpc>
                <a:spcPct val="100000"/>
              </a:lnSpc>
              <a:spcBef>
                <a:spcPts val="600"/>
              </a:spcBef>
              <a:spcAft>
                <a:spcPts val="0"/>
              </a:spcAft>
              <a:buSzPts val="3000"/>
              <a:buNone/>
            </a:pPr>
            <a:r>
              <a:t/>
            </a:r>
            <a:endParaRPr sz="2500"/>
          </a:p>
          <a:p>
            <a:pPr indent="0" lvl="0" marL="0" rtl="0" algn="ctr">
              <a:lnSpc>
                <a:spcPct val="100000"/>
              </a:lnSpc>
              <a:spcBef>
                <a:spcPts val="600"/>
              </a:spcBef>
              <a:spcAft>
                <a:spcPts val="0"/>
              </a:spcAft>
              <a:buSzPts val="3000"/>
              <a:buNone/>
            </a:pPr>
            <a:r>
              <a:t/>
            </a:r>
            <a:endParaRPr sz="2500"/>
          </a:p>
          <a:p>
            <a:pPr indent="0" lvl="0" marL="0" rtl="0" algn="l">
              <a:lnSpc>
                <a:spcPct val="100000"/>
              </a:lnSpc>
              <a:spcBef>
                <a:spcPts val="600"/>
              </a:spcBef>
              <a:spcAft>
                <a:spcPts val="0"/>
              </a:spcAft>
              <a:buSzPts val="3000"/>
              <a:buNone/>
            </a:pPr>
            <a:r>
              <a:rPr lang="en" sz="2300">
                <a:latin typeface="Comfortaa"/>
                <a:ea typeface="Comfortaa"/>
                <a:cs typeface="Comfortaa"/>
                <a:sym typeface="Comfortaa"/>
              </a:rPr>
              <a:t>Pupils access outdoor learning everyday.</a:t>
            </a:r>
            <a:r>
              <a:rPr lang="en" sz="2500"/>
              <a:t> </a:t>
            </a:r>
            <a:endParaRPr sz="2500"/>
          </a:p>
        </p:txBody>
      </p:sp>
      <p:graphicFrame>
        <p:nvGraphicFramePr>
          <p:cNvPr id="59" name="Google Shape;59;g37ad332acbe_0_0"/>
          <p:cNvGraphicFramePr/>
          <p:nvPr/>
        </p:nvGraphicFramePr>
        <p:xfrm>
          <a:off x="249288" y="1996250"/>
          <a:ext cx="3000000" cy="3000000"/>
        </p:xfrm>
        <a:graphic>
          <a:graphicData uri="http://schemas.openxmlformats.org/drawingml/2006/table">
            <a:tbl>
              <a:tblPr>
                <a:noFill/>
                <a:tableStyleId>{14D69E0B-0244-4606-8027-5A39F16A9E1B}</a:tableStyleId>
              </a:tblPr>
              <a:tblGrid>
                <a:gridCol w="2062550"/>
                <a:gridCol w="1613100"/>
                <a:gridCol w="1772575"/>
                <a:gridCol w="1555100"/>
                <a:gridCol w="1642100"/>
              </a:tblGrid>
              <a:tr h="2852400">
                <a:tc>
                  <a:txBody>
                    <a:bodyPr/>
                    <a:lstStyle/>
                    <a:p>
                      <a:pPr indent="0" lvl="0" marL="0" rtl="0" algn="ctr">
                        <a:spcBef>
                          <a:spcPts val="0"/>
                        </a:spcBef>
                        <a:spcAft>
                          <a:spcPts val="0"/>
                        </a:spcAft>
                        <a:buNone/>
                      </a:pPr>
                      <a:r>
                        <a:rPr lang="en" sz="2000">
                          <a:latin typeface="Comfortaa"/>
                          <a:ea typeface="Comfortaa"/>
                          <a:cs typeface="Comfortaa"/>
                          <a:sym typeface="Comfortaa"/>
                        </a:rPr>
                        <a:t>Literacy and Numeracy through Inquiry</a:t>
                      </a:r>
                      <a:endParaRPr sz="2000">
                        <a:latin typeface="Comfortaa"/>
                        <a:ea typeface="Comfortaa"/>
                        <a:cs typeface="Comfortaa"/>
                        <a:sym typeface="Comfortaa"/>
                      </a:endParaRPr>
                    </a:p>
                  </a:txBody>
                  <a:tcPr marT="91425" marB="91425" marR="91425" marL="91425">
                    <a:lnL cap="flat" cmpd="sng" w="9525">
                      <a:solidFill>
                        <a:srgbClr val="0000FF"/>
                      </a:solidFill>
                      <a:prstDash val="solid"/>
                      <a:round/>
                      <a:headEnd len="sm" w="sm" type="none"/>
                      <a:tailEnd len="sm" w="sm" type="none"/>
                    </a:lnL>
                    <a:lnR cap="flat" cmpd="sng" w="9525">
                      <a:solidFill>
                        <a:srgbClr val="0000FF"/>
                      </a:solidFill>
                      <a:prstDash val="solid"/>
                      <a:round/>
                      <a:headEnd len="sm" w="sm" type="none"/>
                      <a:tailEnd len="sm" w="sm" type="none"/>
                    </a:lnR>
                    <a:lnT cap="flat" cmpd="sng" w="9525">
                      <a:solidFill>
                        <a:srgbClr val="0000FF"/>
                      </a:solidFill>
                      <a:prstDash val="solid"/>
                      <a:round/>
                      <a:headEnd len="sm" w="sm" type="none"/>
                      <a:tailEnd len="sm" w="sm" type="none"/>
                    </a:lnT>
                    <a:lnB cap="flat" cmpd="sng" w="9525">
                      <a:solidFill>
                        <a:srgbClr val="0000FF"/>
                      </a:solidFill>
                      <a:prstDash val="solid"/>
                      <a:round/>
                      <a:headEnd len="sm" w="sm" type="none"/>
                      <a:tailEnd len="sm" w="sm" type="none"/>
                    </a:lnB>
                  </a:tcPr>
                </a:tc>
                <a:tc>
                  <a:txBody>
                    <a:bodyPr/>
                    <a:lstStyle/>
                    <a:p>
                      <a:pPr indent="0" lvl="0" marL="0" rtl="0" algn="ctr">
                        <a:spcBef>
                          <a:spcPts val="0"/>
                        </a:spcBef>
                        <a:spcAft>
                          <a:spcPts val="0"/>
                        </a:spcAft>
                        <a:buClr>
                          <a:schemeClr val="dk1"/>
                        </a:buClr>
                        <a:buSzPts val="1100"/>
                        <a:buFont typeface="Arial"/>
                        <a:buNone/>
                      </a:pPr>
                      <a:r>
                        <a:rPr lang="en" sz="2000">
                          <a:solidFill>
                            <a:schemeClr val="dk1"/>
                          </a:solidFill>
                          <a:latin typeface="Comfortaa"/>
                          <a:ea typeface="Comfortaa"/>
                          <a:cs typeface="Comfortaa"/>
                          <a:sym typeface="Comfortaa"/>
                        </a:rPr>
                        <a:t>Literacy and Numeracy through Inquiry</a:t>
                      </a:r>
                      <a:endParaRPr sz="2000">
                        <a:latin typeface="Comfortaa"/>
                        <a:ea typeface="Comfortaa"/>
                        <a:cs typeface="Comfortaa"/>
                        <a:sym typeface="Comfortaa"/>
                      </a:endParaRPr>
                    </a:p>
                  </a:txBody>
                  <a:tcPr marT="91425" marB="91425" marR="91425" marL="91425">
                    <a:lnL cap="flat" cmpd="sng" w="9525">
                      <a:solidFill>
                        <a:srgbClr val="0000FF"/>
                      </a:solidFill>
                      <a:prstDash val="solid"/>
                      <a:round/>
                      <a:headEnd len="sm" w="sm" type="none"/>
                      <a:tailEnd len="sm" w="sm" type="none"/>
                    </a:lnL>
                    <a:lnR cap="flat" cmpd="sng" w="9525">
                      <a:solidFill>
                        <a:srgbClr val="0000FF"/>
                      </a:solidFill>
                      <a:prstDash val="solid"/>
                      <a:round/>
                      <a:headEnd len="sm" w="sm" type="none"/>
                      <a:tailEnd len="sm" w="sm" type="none"/>
                    </a:lnR>
                    <a:lnT cap="flat" cmpd="sng" w="9525">
                      <a:solidFill>
                        <a:srgbClr val="0000FF"/>
                      </a:solidFill>
                      <a:prstDash val="solid"/>
                      <a:round/>
                      <a:headEnd len="sm" w="sm" type="none"/>
                      <a:tailEnd len="sm" w="sm" type="none"/>
                    </a:lnT>
                    <a:lnB cap="flat" cmpd="sng" w="9525">
                      <a:solidFill>
                        <a:srgbClr val="0000FF"/>
                      </a:solidFill>
                      <a:prstDash val="solid"/>
                      <a:round/>
                      <a:headEnd len="sm" w="sm" type="none"/>
                      <a:tailEnd len="sm" w="sm" type="none"/>
                    </a:lnB>
                  </a:tcPr>
                </a:tc>
                <a:tc>
                  <a:txBody>
                    <a:bodyPr/>
                    <a:lstStyle/>
                    <a:p>
                      <a:pPr indent="0" lvl="0" marL="0" rtl="0" algn="ctr">
                        <a:spcBef>
                          <a:spcPts val="0"/>
                        </a:spcBef>
                        <a:spcAft>
                          <a:spcPts val="0"/>
                        </a:spcAft>
                        <a:buNone/>
                      </a:pPr>
                      <a:r>
                        <a:rPr lang="en" sz="2000">
                          <a:latin typeface="Comfortaa"/>
                          <a:ea typeface="Comfortaa"/>
                          <a:cs typeface="Comfortaa"/>
                          <a:sym typeface="Comfortaa"/>
                        </a:rPr>
                        <a:t>Welly Wednesday</a:t>
                      </a:r>
                      <a:endParaRPr sz="2000">
                        <a:latin typeface="Comfortaa"/>
                        <a:ea typeface="Comfortaa"/>
                        <a:cs typeface="Comfortaa"/>
                        <a:sym typeface="Comfortaa"/>
                      </a:endParaRPr>
                    </a:p>
                    <a:p>
                      <a:pPr indent="0" lvl="0" marL="0" rtl="0" algn="ctr">
                        <a:spcBef>
                          <a:spcPts val="0"/>
                        </a:spcBef>
                        <a:spcAft>
                          <a:spcPts val="0"/>
                        </a:spcAft>
                        <a:buNone/>
                      </a:pPr>
                      <a:r>
                        <a:rPr lang="en" sz="2000">
                          <a:latin typeface="Comfortaa"/>
                          <a:ea typeface="Comfortaa"/>
                          <a:cs typeface="Comfortaa"/>
                          <a:sym typeface="Comfortaa"/>
                        </a:rPr>
                        <a:t>Inquiry learning through the outdoors</a:t>
                      </a:r>
                      <a:endParaRPr sz="2000">
                        <a:latin typeface="Comfortaa"/>
                        <a:ea typeface="Comfortaa"/>
                        <a:cs typeface="Comfortaa"/>
                        <a:sym typeface="Comfortaa"/>
                      </a:endParaRPr>
                    </a:p>
                  </a:txBody>
                  <a:tcPr marT="91425" marB="91425" marR="91425" marL="91425">
                    <a:lnL cap="flat" cmpd="sng" w="9525">
                      <a:solidFill>
                        <a:srgbClr val="0000FF"/>
                      </a:solidFill>
                      <a:prstDash val="solid"/>
                      <a:round/>
                      <a:headEnd len="sm" w="sm" type="none"/>
                      <a:tailEnd len="sm" w="sm" type="none"/>
                    </a:lnL>
                    <a:lnR cap="flat" cmpd="sng" w="9525">
                      <a:solidFill>
                        <a:srgbClr val="0000FF"/>
                      </a:solidFill>
                      <a:prstDash val="solid"/>
                      <a:round/>
                      <a:headEnd len="sm" w="sm" type="none"/>
                      <a:tailEnd len="sm" w="sm" type="none"/>
                    </a:lnR>
                    <a:lnT cap="flat" cmpd="sng" w="9525">
                      <a:solidFill>
                        <a:srgbClr val="0000FF"/>
                      </a:solidFill>
                      <a:prstDash val="solid"/>
                      <a:round/>
                      <a:headEnd len="sm" w="sm" type="none"/>
                      <a:tailEnd len="sm" w="sm" type="none"/>
                    </a:lnT>
                    <a:lnB cap="flat" cmpd="sng" w="9525">
                      <a:solidFill>
                        <a:srgbClr val="0000FF"/>
                      </a:solidFill>
                      <a:prstDash val="solid"/>
                      <a:round/>
                      <a:headEnd len="sm" w="sm" type="none"/>
                      <a:tailEnd len="sm" w="sm" type="none"/>
                    </a:lnB>
                  </a:tcPr>
                </a:tc>
                <a:tc>
                  <a:txBody>
                    <a:bodyPr/>
                    <a:lstStyle/>
                    <a:p>
                      <a:pPr indent="0" lvl="0" marL="0" rtl="0" algn="ctr">
                        <a:spcBef>
                          <a:spcPts val="0"/>
                        </a:spcBef>
                        <a:spcAft>
                          <a:spcPts val="0"/>
                        </a:spcAft>
                        <a:buClr>
                          <a:schemeClr val="dk1"/>
                        </a:buClr>
                        <a:buSzPts val="1100"/>
                        <a:buFont typeface="Arial"/>
                        <a:buNone/>
                      </a:pPr>
                      <a:r>
                        <a:rPr lang="en" sz="2000">
                          <a:solidFill>
                            <a:schemeClr val="dk1"/>
                          </a:solidFill>
                          <a:latin typeface="Comfortaa"/>
                          <a:ea typeface="Comfortaa"/>
                          <a:cs typeface="Comfortaa"/>
                          <a:sym typeface="Comfortaa"/>
                        </a:rPr>
                        <a:t>Literacy and Numeracy through Inquiry</a:t>
                      </a:r>
                      <a:endParaRPr sz="2000">
                        <a:latin typeface="Comfortaa"/>
                        <a:ea typeface="Comfortaa"/>
                        <a:cs typeface="Comfortaa"/>
                        <a:sym typeface="Comfortaa"/>
                      </a:endParaRPr>
                    </a:p>
                  </a:txBody>
                  <a:tcPr marT="91425" marB="91425" marR="91425" marL="91425">
                    <a:lnL cap="flat" cmpd="sng" w="9525">
                      <a:solidFill>
                        <a:srgbClr val="0000FF"/>
                      </a:solidFill>
                      <a:prstDash val="solid"/>
                      <a:round/>
                      <a:headEnd len="sm" w="sm" type="none"/>
                      <a:tailEnd len="sm" w="sm" type="none"/>
                    </a:lnL>
                    <a:lnR cap="flat" cmpd="sng" w="9525">
                      <a:solidFill>
                        <a:srgbClr val="0000FF"/>
                      </a:solidFill>
                      <a:prstDash val="solid"/>
                      <a:round/>
                      <a:headEnd len="sm" w="sm" type="none"/>
                      <a:tailEnd len="sm" w="sm" type="none"/>
                    </a:lnR>
                    <a:lnT cap="flat" cmpd="sng" w="9525">
                      <a:solidFill>
                        <a:srgbClr val="0000FF"/>
                      </a:solidFill>
                      <a:prstDash val="solid"/>
                      <a:round/>
                      <a:headEnd len="sm" w="sm" type="none"/>
                      <a:tailEnd len="sm" w="sm" type="none"/>
                    </a:lnT>
                    <a:lnB cap="flat" cmpd="sng" w="9525">
                      <a:solidFill>
                        <a:srgbClr val="0000FF"/>
                      </a:solidFill>
                      <a:prstDash val="solid"/>
                      <a:round/>
                      <a:headEnd len="sm" w="sm" type="none"/>
                      <a:tailEnd len="sm" w="sm" type="none"/>
                    </a:lnB>
                  </a:tcPr>
                </a:tc>
                <a:tc>
                  <a:txBody>
                    <a:bodyPr/>
                    <a:lstStyle/>
                    <a:p>
                      <a:pPr indent="0" lvl="0" marL="0" rtl="0" algn="ctr">
                        <a:spcBef>
                          <a:spcPts val="0"/>
                        </a:spcBef>
                        <a:spcAft>
                          <a:spcPts val="0"/>
                        </a:spcAft>
                        <a:buNone/>
                      </a:pPr>
                      <a:r>
                        <a:rPr lang="en" sz="2000">
                          <a:latin typeface="Comfortaa"/>
                          <a:ea typeface="Comfortaa"/>
                          <a:cs typeface="Comfortaa"/>
                          <a:sym typeface="Comfortaa"/>
                        </a:rPr>
                        <a:t>Health and Well being PE </a:t>
                      </a:r>
                      <a:endParaRPr sz="2000">
                        <a:latin typeface="Comfortaa"/>
                        <a:ea typeface="Comfortaa"/>
                        <a:cs typeface="Comfortaa"/>
                        <a:sym typeface="Comfortaa"/>
                      </a:endParaRPr>
                    </a:p>
                  </a:txBody>
                  <a:tcPr marT="91425" marB="91425" marR="91425" marL="91425">
                    <a:lnL cap="flat" cmpd="sng" w="9525">
                      <a:solidFill>
                        <a:srgbClr val="0000FF"/>
                      </a:solidFill>
                      <a:prstDash val="solid"/>
                      <a:round/>
                      <a:headEnd len="sm" w="sm" type="none"/>
                      <a:tailEnd len="sm" w="sm" type="none"/>
                    </a:lnL>
                    <a:lnR cap="flat" cmpd="sng" w="9525">
                      <a:solidFill>
                        <a:srgbClr val="0000FF"/>
                      </a:solidFill>
                      <a:prstDash val="solid"/>
                      <a:round/>
                      <a:headEnd len="sm" w="sm" type="none"/>
                      <a:tailEnd len="sm" w="sm" type="none"/>
                    </a:lnR>
                    <a:lnT cap="flat" cmpd="sng" w="9525">
                      <a:solidFill>
                        <a:srgbClr val="0000FF"/>
                      </a:solidFill>
                      <a:prstDash val="solid"/>
                      <a:round/>
                      <a:headEnd len="sm" w="sm" type="none"/>
                      <a:tailEnd len="sm" w="sm" type="none"/>
                    </a:lnT>
                    <a:lnB cap="flat" cmpd="sng" w="9525">
                      <a:solidFill>
                        <a:srgbClr val="0000FF"/>
                      </a:solidFill>
                      <a:prstDash val="solid"/>
                      <a:round/>
                      <a:headEnd len="sm" w="sm" type="none"/>
                      <a:tailEnd len="sm" w="sm" type="none"/>
                    </a:lnB>
                  </a:tcPr>
                </a:tc>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 name="Shape 63"/>
        <p:cNvGrpSpPr/>
        <p:nvPr/>
      </p:nvGrpSpPr>
      <p:grpSpPr>
        <a:xfrm>
          <a:off x="0" y="0"/>
          <a:ext cx="0" cy="0"/>
          <a:chOff x="0" y="0"/>
          <a:chExt cx="0" cy="0"/>
        </a:xfrm>
      </p:grpSpPr>
      <p:sp>
        <p:nvSpPr>
          <p:cNvPr id="64" name="Google Shape;64;p3"/>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Structure of the day</a:t>
            </a:r>
            <a:endParaRPr sz="4000"/>
          </a:p>
        </p:txBody>
      </p:sp>
      <p:sp>
        <p:nvSpPr>
          <p:cNvPr id="65" name="Google Shape;65;p3"/>
          <p:cNvSpPr txBox="1"/>
          <p:nvPr>
            <p:ph idx="1" type="body"/>
          </p:nvPr>
        </p:nvSpPr>
        <p:spPr>
          <a:xfrm>
            <a:off x="324050" y="1733375"/>
            <a:ext cx="8229600" cy="4967700"/>
          </a:xfrm>
          <a:prstGeom prst="rect">
            <a:avLst/>
          </a:prstGeom>
          <a:noFill/>
          <a:ln>
            <a:noFill/>
          </a:ln>
        </p:spPr>
        <p:txBody>
          <a:bodyPr anchorCtr="0" anchor="t" bIns="91425" lIns="91425" spcFirstLastPara="1" rIns="91425" wrap="square" tIns="91425">
            <a:noAutofit/>
          </a:bodyPr>
          <a:lstStyle/>
          <a:p>
            <a:pPr indent="0" lvl="0" marL="0" rtl="0" algn="l">
              <a:spcBef>
                <a:spcPts val="600"/>
              </a:spcBef>
              <a:spcAft>
                <a:spcPts val="0"/>
              </a:spcAft>
              <a:buClr>
                <a:schemeClr val="dk1"/>
              </a:buClr>
              <a:buSzPts val="3000"/>
              <a:buFont typeface="Arial"/>
              <a:buNone/>
            </a:pPr>
            <a:r>
              <a:rPr b="1" lang="en" sz="1800" u="sng">
                <a:latin typeface="Comfortaa"/>
                <a:ea typeface="Comfortaa"/>
                <a:cs typeface="Comfortaa"/>
                <a:sym typeface="Comfortaa"/>
              </a:rPr>
              <a:t>Breakfast Club</a:t>
            </a:r>
            <a:endParaRPr b="1" sz="1800" u="sng">
              <a:latin typeface="Comfortaa"/>
              <a:ea typeface="Comfortaa"/>
              <a:cs typeface="Comfortaa"/>
              <a:sym typeface="Comfortaa"/>
            </a:endParaRPr>
          </a:p>
          <a:p>
            <a:pPr indent="0" lvl="0" marL="0" rtl="0" algn="l">
              <a:spcBef>
                <a:spcPts val="600"/>
              </a:spcBef>
              <a:spcAft>
                <a:spcPts val="0"/>
              </a:spcAft>
              <a:buClr>
                <a:schemeClr val="dk1"/>
              </a:buClr>
              <a:buSzPts val="3000"/>
              <a:buFont typeface="Arial"/>
              <a:buNone/>
            </a:pPr>
            <a:r>
              <a:rPr lang="en" sz="1700">
                <a:latin typeface="Comfortaa"/>
                <a:ea typeface="Comfortaa"/>
                <a:cs typeface="Comfortaa"/>
                <a:sym typeface="Comfortaa"/>
              </a:rPr>
              <a:t>Gates open at 8:05am and 8:25am is last entry. Pupils must be registered to use our breakfast club provision. </a:t>
            </a:r>
            <a:endParaRPr sz="1700">
              <a:latin typeface="Comfortaa"/>
              <a:ea typeface="Comfortaa"/>
              <a:cs typeface="Comfortaa"/>
              <a:sym typeface="Comfortaa"/>
            </a:endParaRPr>
          </a:p>
          <a:p>
            <a:pPr indent="0" lvl="0" marL="0" rtl="0" algn="l">
              <a:lnSpc>
                <a:spcPct val="100000"/>
              </a:lnSpc>
              <a:spcBef>
                <a:spcPts val="600"/>
              </a:spcBef>
              <a:spcAft>
                <a:spcPts val="0"/>
              </a:spcAft>
              <a:buSzPts val="3000"/>
              <a:buNone/>
            </a:pPr>
            <a:r>
              <a:t/>
            </a:r>
            <a:endParaRPr sz="1700">
              <a:latin typeface="Comfortaa"/>
              <a:ea typeface="Comfortaa"/>
              <a:cs typeface="Comfortaa"/>
              <a:sym typeface="Comfortaa"/>
            </a:endParaRPr>
          </a:p>
          <a:p>
            <a:pPr indent="0" lvl="0" marL="0" rtl="0" algn="l">
              <a:lnSpc>
                <a:spcPct val="100000"/>
              </a:lnSpc>
              <a:spcBef>
                <a:spcPts val="600"/>
              </a:spcBef>
              <a:spcAft>
                <a:spcPts val="0"/>
              </a:spcAft>
              <a:buSzPts val="3000"/>
              <a:buNone/>
            </a:pPr>
            <a:r>
              <a:rPr b="1" lang="en" sz="1800" u="sng">
                <a:latin typeface="Comfortaa"/>
                <a:ea typeface="Comfortaa"/>
                <a:cs typeface="Comfortaa"/>
                <a:sym typeface="Comfortaa"/>
              </a:rPr>
              <a:t>AM</a:t>
            </a:r>
            <a:endParaRPr b="1" sz="1800" u="sng">
              <a:latin typeface="Comfortaa"/>
              <a:ea typeface="Comfortaa"/>
              <a:cs typeface="Comfortaa"/>
              <a:sym typeface="Comfortaa"/>
            </a:endParaRPr>
          </a:p>
          <a:p>
            <a:pPr indent="-336550" lvl="0" marL="457200" rtl="0" algn="l">
              <a:lnSpc>
                <a:spcPct val="100000"/>
              </a:lnSpc>
              <a:spcBef>
                <a:spcPts val="600"/>
              </a:spcBef>
              <a:spcAft>
                <a:spcPts val="0"/>
              </a:spcAft>
              <a:buSzPts val="1700"/>
              <a:buFont typeface="Comfortaa"/>
              <a:buChar char="●"/>
            </a:pPr>
            <a:r>
              <a:rPr lang="en" sz="1700">
                <a:latin typeface="Comfortaa"/>
                <a:ea typeface="Comfortaa"/>
                <a:cs typeface="Comfortaa"/>
                <a:sym typeface="Comfortaa"/>
              </a:rPr>
              <a:t>Gates open at 08:45am and close at 08:55am. You can come to the top or bottom gate. </a:t>
            </a:r>
            <a:endParaRPr sz="1700">
              <a:latin typeface="Comfortaa"/>
              <a:ea typeface="Comfortaa"/>
              <a:cs typeface="Comfortaa"/>
              <a:sym typeface="Comfortaa"/>
            </a:endParaRPr>
          </a:p>
          <a:p>
            <a:pPr indent="-336550" lvl="0" marL="457200" rtl="0" algn="l">
              <a:lnSpc>
                <a:spcPct val="100000"/>
              </a:lnSpc>
              <a:spcBef>
                <a:spcPts val="0"/>
              </a:spcBef>
              <a:spcAft>
                <a:spcPts val="0"/>
              </a:spcAft>
              <a:buSzPts val="1700"/>
              <a:buFont typeface="Comfortaa"/>
              <a:buChar char="●"/>
            </a:pPr>
            <a:r>
              <a:rPr lang="en" sz="1700">
                <a:latin typeface="Comfortaa"/>
                <a:ea typeface="Comfortaa"/>
                <a:cs typeface="Comfortaa"/>
                <a:sym typeface="Comfortaa"/>
              </a:rPr>
              <a:t>Lessons begin at 09:00am</a:t>
            </a:r>
            <a:endParaRPr sz="1700">
              <a:latin typeface="Comfortaa"/>
              <a:ea typeface="Comfortaa"/>
              <a:cs typeface="Comfortaa"/>
              <a:sym typeface="Comfortaa"/>
            </a:endParaRPr>
          </a:p>
          <a:p>
            <a:pPr indent="-336550" lvl="0" marL="457200" rtl="0" algn="l">
              <a:lnSpc>
                <a:spcPct val="100000"/>
              </a:lnSpc>
              <a:spcBef>
                <a:spcPts val="0"/>
              </a:spcBef>
              <a:spcAft>
                <a:spcPts val="0"/>
              </a:spcAft>
              <a:buSzPts val="1700"/>
              <a:buFont typeface="Comfortaa"/>
              <a:buChar char="●"/>
            </a:pPr>
            <a:r>
              <a:rPr lang="en" sz="1700">
                <a:latin typeface="Comfortaa"/>
                <a:ea typeface="Comfortaa"/>
                <a:cs typeface="Comfortaa"/>
                <a:sym typeface="Comfortaa"/>
              </a:rPr>
              <a:t>Snack </a:t>
            </a:r>
            <a:r>
              <a:rPr lang="en" sz="1700">
                <a:latin typeface="Comfortaa"/>
                <a:ea typeface="Comfortaa"/>
                <a:cs typeface="Comfortaa"/>
                <a:sym typeface="Comfortaa"/>
              </a:rPr>
              <a:t>time is at 10:10am – 10:30am - pupils to bring in a healthy snack.</a:t>
            </a:r>
            <a:endParaRPr sz="1700">
              <a:latin typeface="Comfortaa"/>
              <a:ea typeface="Comfortaa"/>
              <a:cs typeface="Comfortaa"/>
              <a:sym typeface="Comfortaa"/>
            </a:endParaRPr>
          </a:p>
          <a:p>
            <a:pPr indent="0" lvl="0" marL="0" rtl="0" algn="l">
              <a:lnSpc>
                <a:spcPct val="100000"/>
              </a:lnSpc>
              <a:spcBef>
                <a:spcPts val="600"/>
              </a:spcBef>
              <a:spcAft>
                <a:spcPts val="0"/>
              </a:spcAft>
              <a:buSzPts val="3000"/>
              <a:buNone/>
            </a:pPr>
            <a:r>
              <a:rPr lang="en" sz="1700">
                <a:latin typeface="Comfortaa"/>
                <a:ea typeface="Comfortaa"/>
                <a:cs typeface="Comfortaa"/>
                <a:sym typeface="Comfortaa"/>
              </a:rPr>
              <a:t>Hometime is at 11:30am for pupils not attending Llangan wraparound/childcare provision. Pupils attending Llangan Childcare will remain in the cwtch with a member of staff while the children not attending are being dismissed. </a:t>
            </a:r>
            <a:endParaRPr sz="1700">
              <a:latin typeface="Comfortaa"/>
              <a:ea typeface="Comfortaa"/>
              <a:cs typeface="Comfortaa"/>
              <a:sym typeface="Comfortaa"/>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 name="Shape 69"/>
        <p:cNvGrpSpPr/>
        <p:nvPr/>
      </p:nvGrpSpPr>
      <p:grpSpPr>
        <a:xfrm>
          <a:off x="0" y="0"/>
          <a:ext cx="0" cy="0"/>
          <a:chOff x="0" y="0"/>
          <a:chExt cx="0" cy="0"/>
        </a:xfrm>
      </p:grpSpPr>
      <p:sp>
        <p:nvSpPr>
          <p:cNvPr id="70" name="Google Shape;70;g37ad332acbe_0_5"/>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School Uniform </a:t>
            </a:r>
            <a:endParaRPr sz="4000"/>
          </a:p>
        </p:txBody>
      </p:sp>
      <p:sp>
        <p:nvSpPr>
          <p:cNvPr id="71" name="Google Shape;71;g37ad332acbe_0_5"/>
          <p:cNvSpPr txBox="1"/>
          <p:nvPr>
            <p:ph idx="1" type="body"/>
          </p:nvPr>
        </p:nvSpPr>
        <p:spPr>
          <a:xfrm>
            <a:off x="152025" y="1600200"/>
            <a:ext cx="85347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lang="en" sz="1900">
                <a:latin typeface="Comfortaa"/>
                <a:ea typeface="Comfortaa"/>
                <a:cs typeface="Comfortaa"/>
                <a:sym typeface="Comfortaa"/>
              </a:rPr>
              <a:t>At Llangan primary school we strongly encourage pupils to wear school uniform. It encourages a sense of equality, pride and belonging in our school and local community. Please could parents ensure all children’s belongings are clearly labelled. Our uniform consists of:</a:t>
            </a:r>
            <a:endParaRPr sz="1900">
              <a:latin typeface="Comfortaa"/>
              <a:ea typeface="Comfortaa"/>
              <a:cs typeface="Comfortaa"/>
              <a:sym typeface="Comfortaa"/>
            </a:endParaRPr>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1900">
              <a:latin typeface="Comfortaa"/>
              <a:ea typeface="Comfortaa"/>
              <a:cs typeface="Comfortaa"/>
              <a:sym typeface="Comfortaa"/>
            </a:endParaRPr>
          </a:p>
          <a:p>
            <a:pPr indent="0" lvl="0" marL="0" rtl="0" algn="l">
              <a:lnSpc>
                <a:spcPct val="100000"/>
              </a:lnSpc>
              <a:spcBef>
                <a:spcPts val="600"/>
              </a:spcBef>
              <a:spcAft>
                <a:spcPts val="0"/>
              </a:spcAft>
              <a:buSzPts val="3000"/>
              <a:buNone/>
            </a:pPr>
            <a:r>
              <a:rPr lang="en" sz="1900">
                <a:latin typeface="Comfortaa"/>
                <a:ea typeface="Comfortaa"/>
                <a:cs typeface="Comfortaa"/>
                <a:sym typeface="Comfortaa"/>
              </a:rPr>
              <a:t>Parents can purchase uniform items embroidered with the school’s logo at the following outlets: </a:t>
            </a:r>
            <a:endParaRPr sz="1900">
              <a:latin typeface="Comfortaa"/>
              <a:ea typeface="Comfortaa"/>
              <a:cs typeface="Comfortaa"/>
              <a:sym typeface="Comfortaa"/>
            </a:endParaRPr>
          </a:p>
          <a:p>
            <a:pPr indent="0" lvl="0" marL="0" rtl="0" algn="l">
              <a:lnSpc>
                <a:spcPct val="100000"/>
              </a:lnSpc>
              <a:spcBef>
                <a:spcPts val="600"/>
              </a:spcBef>
              <a:spcAft>
                <a:spcPts val="0"/>
              </a:spcAft>
              <a:buSzPts val="3000"/>
              <a:buNone/>
            </a:pPr>
            <a:r>
              <a:rPr lang="en" sz="1900">
                <a:latin typeface="Comfortaa"/>
                <a:ea typeface="Comfortaa"/>
                <a:cs typeface="Comfortaa"/>
                <a:sym typeface="Comfortaa"/>
              </a:rPr>
              <a:t>• The Pencil Case (Cowbridge)</a:t>
            </a:r>
            <a:endParaRPr sz="1900">
              <a:latin typeface="Comfortaa"/>
              <a:ea typeface="Comfortaa"/>
              <a:cs typeface="Comfortaa"/>
              <a:sym typeface="Comfortaa"/>
            </a:endParaRPr>
          </a:p>
          <a:p>
            <a:pPr indent="0" lvl="0" marL="0" rtl="0" algn="l">
              <a:lnSpc>
                <a:spcPct val="100000"/>
              </a:lnSpc>
              <a:spcBef>
                <a:spcPts val="600"/>
              </a:spcBef>
              <a:spcAft>
                <a:spcPts val="0"/>
              </a:spcAft>
              <a:buSzPts val="3000"/>
              <a:buNone/>
            </a:pPr>
            <a:r>
              <a:rPr lang="en" sz="1900">
                <a:latin typeface="Comfortaa"/>
                <a:ea typeface="Comfortaa"/>
                <a:cs typeface="Comfortaa"/>
                <a:sym typeface="Comfortaa"/>
              </a:rPr>
              <a:t> • Uniform to go (Online) </a:t>
            </a:r>
            <a:endParaRPr sz="1900">
              <a:latin typeface="Comfortaa"/>
              <a:ea typeface="Comfortaa"/>
              <a:cs typeface="Comfortaa"/>
              <a:sym typeface="Comfortaa"/>
            </a:endParaRPr>
          </a:p>
          <a:p>
            <a:pPr indent="0" lvl="0" marL="0" rtl="0" algn="l">
              <a:lnSpc>
                <a:spcPct val="100000"/>
              </a:lnSpc>
              <a:spcBef>
                <a:spcPts val="600"/>
              </a:spcBef>
              <a:spcAft>
                <a:spcPts val="0"/>
              </a:spcAft>
              <a:buSzPts val="3000"/>
              <a:buNone/>
            </a:pPr>
            <a:r>
              <a:rPr lang="en" sz="1900">
                <a:latin typeface="Comfortaa"/>
                <a:ea typeface="Comfortaa"/>
                <a:cs typeface="Comfortaa"/>
                <a:sym typeface="Comfortaa"/>
              </a:rPr>
              <a:t>• My Uniform (Online)</a:t>
            </a:r>
            <a:endParaRPr sz="1900">
              <a:latin typeface="Comfortaa"/>
              <a:ea typeface="Comfortaa"/>
              <a:cs typeface="Comfortaa"/>
              <a:sym typeface="Comfortaa"/>
            </a:endParaRPr>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p:txBody>
      </p:sp>
      <p:pic>
        <p:nvPicPr>
          <p:cNvPr id="72" name="Google Shape;72;g37ad332acbe_0_5"/>
          <p:cNvPicPr preferRelativeResize="0"/>
          <p:nvPr/>
        </p:nvPicPr>
        <p:blipFill rotWithShape="1">
          <a:blip r:embed="rId3">
            <a:alphaModFix/>
          </a:blip>
          <a:srcRect b="0" l="0" r="0" t="0"/>
          <a:stretch/>
        </p:blipFill>
        <p:spPr>
          <a:xfrm>
            <a:off x="2885225" y="3086500"/>
            <a:ext cx="5196550" cy="1514750"/>
          </a:xfrm>
          <a:prstGeom prst="rect">
            <a:avLst/>
          </a:prstGeom>
          <a:noFill/>
          <a:ln>
            <a:noFill/>
          </a:ln>
        </p:spPr>
      </p:pic>
      <p:pic>
        <p:nvPicPr>
          <p:cNvPr id="73" name="Google Shape;73;g37ad332acbe_0_5"/>
          <p:cNvPicPr preferRelativeResize="0"/>
          <p:nvPr/>
        </p:nvPicPr>
        <p:blipFill>
          <a:blip r:embed="rId4">
            <a:alphaModFix/>
          </a:blip>
          <a:stretch>
            <a:fillRect/>
          </a:stretch>
        </p:blipFill>
        <p:spPr>
          <a:xfrm>
            <a:off x="7498625" y="319200"/>
            <a:ext cx="1053900" cy="1053900"/>
          </a:xfrm>
          <a:prstGeom prst="rect">
            <a:avLst/>
          </a:prstGeom>
          <a:noFill/>
          <a:ln>
            <a:noFill/>
          </a:ln>
        </p:spPr>
      </p:pic>
      <p:pic>
        <p:nvPicPr>
          <p:cNvPr id="74" name="Google Shape;74;g37ad332acbe_0_5"/>
          <p:cNvPicPr preferRelativeResize="0"/>
          <p:nvPr/>
        </p:nvPicPr>
        <p:blipFill>
          <a:blip r:embed="rId4">
            <a:alphaModFix/>
          </a:blip>
          <a:stretch>
            <a:fillRect/>
          </a:stretch>
        </p:blipFill>
        <p:spPr>
          <a:xfrm>
            <a:off x="7651025" y="471600"/>
            <a:ext cx="1053900" cy="1053900"/>
          </a:xfrm>
          <a:prstGeom prst="rect">
            <a:avLst/>
          </a:prstGeom>
          <a:noFill/>
          <a:ln>
            <a:noFill/>
          </a:ln>
        </p:spPr>
      </p:pic>
      <p:pic>
        <p:nvPicPr>
          <p:cNvPr id="75" name="Google Shape;75;g37ad332acbe_0_5"/>
          <p:cNvPicPr preferRelativeResize="0"/>
          <p:nvPr/>
        </p:nvPicPr>
        <p:blipFill>
          <a:blip r:embed="rId5">
            <a:alphaModFix/>
          </a:blip>
          <a:stretch>
            <a:fillRect/>
          </a:stretch>
        </p:blipFill>
        <p:spPr>
          <a:xfrm>
            <a:off x="5337425" y="5588175"/>
            <a:ext cx="2953800" cy="9797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 name="Shape 79"/>
        <p:cNvGrpSpPr/>
        <p:nvPr/>
      </p:nvGrpSpPr>
      <p:grpSpPr>
        <a:xfrm>
          <a:off x="0" y="0"/>
          <a:ext cx="0" cy="0"/>
          <a:chOff x="0" y="0"/>
          <a:chExt cx="0" cy="0"/>
        </a:xfrm>
      </p:grpSpPr>
      <p:sp>
        <p:nvSpPr>
          <p:cNvPr id="80" name="Google Shape;80;g37ad332acbe_0_12"/>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p:txBody>
      </p:sp>
      <p:pic>
        <p:nvPicPr>
          <p:cNvPr id="81" name="Google Shape;81;g37ad332acbe_0_12"/>
          <p:cNvPicPr preferRelativeResize="0"/>
          <p:nvPr/>
        </p:nvPicPr>
        <p:blipFill>
          <a:blip r:embed="rId3">
            <a:alphaModFix/>
          </a:blip>
          <a:stretch>
            <a:fillRect/>
          </a:stretch>
        </p:blipFill>
        <p:spPr>
          <a:xfrm>
            <a:off x="371595" y="207100"/>
            <a:ext cx="8210109" cy="6857999"/>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 name="Shape 85"/>
        <p:cNvGrpSpPr/>
        <p:nvPr/>
      </p:nvGrpSpPr>
      <p:grpSpPr>
        <a:xfrm>
          <a:off x="0" y="0"/>
          <a:ext cx="0" cy="0"/>
          <a:chOff x="0" y="0"/>
          <a:chExt cx="0" cy="0"/>
        </a:xfrm>
      </p:grpSpPr>
      <p:sp>
        <p:nvSpPr>
          <p:cNvPr id="86" name="Google Shape;86;g37ad72c2ab0_0_1"/>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Outdoor Learning</a:t>
            </a:r>
            <a:endParaRPr sz="4000"/>
          </a:p>
        </p:txBody>
      </p:sp>
      <p:sp>
        <p:nvSpPr>
          <p:cNvPr id="87" name="Google Shape;87;g37ad72c2ab0_0_1"/>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lang="en" sz="1900">
                <a:latin typeface="Comfortaa"/>
                <a:ea typeface="Comfortaa"/>
                <a:cs typeface="Comfortaa"/>
                <a:sym typeface="Comfortaa"/>
              </a:rPr>
              <a:t>We access Outdoor Learning every day. Outdoor </a:t>
            </a:r>
            <a:r>
              <a:rPr lang="en" sz="1900">
                <a:latin typeface="Comfortaa"/>
                <a:ea typeface="Comfortaa"/>
                <a:cs typeface="Comfortaa"/>
                <a:sym typeface="Comfortaa"/>
              </a:rPr>
              <a:t>experiences are </a:t>
            </a:r>
            <a:r>
              <a:rPr lang="en" sz="1900">
                <a:latin typeface="Comfortaa"/>
                <a:ea typeface="Comfortaa"/>
                <a:cs typeface="Comfortaa"/>
                <a:sym typeface="Comfortaa"/>
              </a:rPr>
              <a:t>meaningful part of your child’s learning journey. Children may get muddy, wet, or sandy – and that’s part of the fun!</a:t>
            </a:r>
            <a:endParaRPr sz="1900">
              <a:latin typeface="Comfortaa"/>
              <a:ea typeface="Comfortaa"/>
              <a:cs typeface="Comfortaa"/>
              <a:sym typeface="Comfortaa"/>
            </a:endParaRPr>
          </a:p>
          <a:p>
            <a:pPr indent="0" lvl="0" marL="0" rtl="0" algn="l">
              <a:spcBef>
                <a:spcPts val="600"/>
              </a:spcBef>
              <a:spcAft>
                <a:spcPts val="0"/>
              </a:spcAft>
              <a:buClr>
                <a:schemeClr val="dk1"/>
              </a:buClr>
              <a:buSzPts val="3000"/>
              <a:buFont typeface="Arial"/>
              <a:buNone/>
            </a:pPr>
            <a:r>
              <a:t/>
            </a:r>
            <a:endParaRPr sz="1900">
              <a:latin typeface="Comfortaa"/>
              <a:ea typeface="Comfortaa"/>
              <a:cs typeface="Comfortaa"/>
              <a:sym typeface="Comfortaa"/>
            </a:endParaRPr>
          </a:p>
          <a:p>
            <a:pPr indent="0" lvl="0" marL="0" rtl="0" algn="l">
              <a:spcBef>
                <a:spcPts val="600"/>
              </a:spcBef>
              <a:spcAft>
                <a:spcPts val="0"/>
              </a:spcAft>
              <a:buSzPts val="3000"/>
              <a:buNone/>
            </a:pPr>
            <a:r>
              <a:rPr lang="en" sz="1900">
                <a:latin typeface="Comfortaa"/>
                <a:ea typeface="Comfortaa"/>
                <a:cs typeface="Comfortaa"/>
                <a:sym typeface="Comfortaa"/>
              </a:rPr>
              <a:t>We will also be doing Welly Wednesday every </a:t>
            </a:r>
            <a:r>
              <a:rPr b="1" lang="en" sz="2200" u="sng">
                <a:latin typeface="Comfortaa"/>
                <a:ea typeface="Comfortaa"/>
                <a:cs typeface="Comfortaa"/>
                <a:sym typeface="Comfortaa"/>
              </a:rPr>
              <a:t>Wednesday</a:t>
            </a:r>
            <a:r>
              <a:rPr lang="en" sz="1900">
                <a:latin typeface="Comfortaa"/>
                <a:ea typeface="Comfortaa"/>
                <a:cs typeface="Comfortaa"/>
                <a:sym typeface="Comfortaa"/>
              </a:rPr>
              <a:t> morning. Please help us by providing a suitable pair of wellies so that they can fully embrace these experiences in comfort and safety. Please don’t forget to label these! Please could you also provide your child with a waterproof coat on this day as the autumn &amp; winter approaches.</a:t>
            </a:r>
            <a:r>
              <a:rPr lang="en" sz="1800"/>
              <a:t> </a:t>
            </a:r>
            <a:endParaRPr sz="1800"/>
          </a:p>
          <a:p>
            <a:pPr indent="0" lvl="0" marL="0" rtl="0" algn="l">
              <a:lnSpc>
                <a:spcPct val="100000"/>
              </a:lnSpc>
              <a:spcBef>
                <a:spcPts val="600"/>
              </a:spcBef>
              <a:spcAft>
                <a:spcPts val="0"/>
              </a:spcAft>
              <a:buSzPts val="3000"/>
              <a:buNone/>
            </a:pPr>
            <a:r>
              <a:t/>
            </a:r>
            <a:endParaRPr sz="1800"/>
          </a:p>
          <a:p>
            <a:pPr indent="0" lvl="0" marL="0" rtl="0" algn="l">
              <a:lnSpc>
                <a:spcPct val="100000"/>
              </a:lnSpc>
              <a:spcBef>
                <a:spcPts val="600"/>
              </a:spcBef>
              <a:spcAft>
                <a:spcPts val="0"/>
              </a:spcAft>
              <a:buSzPts val="3000"/>
              <a:buNone/>
            </a:pPr>
            <a:r>
              <a:t/>
            </a:r>
            <a:endParaRPr sz="1800"/>
          </a:p>
        </p:txBody>
      </p:sp>
      <p:pic>
        <p:nvPicPr>
          <p:cNvPr id="88" name="Google Shape;88;g37ad72c2ab0_0_1"/>
          <p:cNvPicPr preferRelativeResize="0"/>
          <p:nvPr/>
        </p:nvPicPr>
        <p:blipFill>
          <a:blip r:embed="rId3">
            <a:alphaModFix/>
          </a:blip>
          <a:stretch>
            <a:fillRect/>
          </a:stretch>
        </p:blipFill>
        <p:spPr>
          <a:xfrm>
            <a:off x="5483500" y="4733475"/>
            <a:ext cx="3034675" cy="16994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 name="Shape 92"/>
        <p:cNvGrpSpPr/>
        <p:nvPr/>
      </p:nvGrpSpPr>
      <p:grpSpPr>
        <a:xfrm>
          <a:off x="0" y="0"/>
          <a:ext cx="0" cy="0"/>
          <a:chOff x="0" y="0"/>
          <a:chExt cx="0" cy="0"/>
        </a:xfrm>
      </p:grpSpPr>
      <p:sp>
        <p:nvSpPr>
          <p:cNvPr id="93" name="Google Shape;93;g37a0548efe0_0_14"/>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Dates for your Diaries</a:t>
            </a:r>
            <a:endParaRPr sz="4000"/>
          </a:p>
        </p:txBody>
      </p:sp>
      <p:sp>
        <p:nvSpPr>
          <p:cNvPr id="94" name="Google Shape;94;g37a0548efe0_0_14"/>
          <p:cNvSpPr txBox="1"/>
          <p:nvPr>
            <p:ph idx="1" type="body"/>
          </p:nvPr>
        </p:nvSpPr>
        <p:spPr>
          <a:xfrm>
            <a:off x="457200" y="5696000"/>
            <a:ext cx="8229600" cy="4473300"/>
          </a:xfrm>
          <a:prstGeom prst="rect">
            <a:avLst/>
          </a:prstGeom>
          <a:noFill/>
          <a:ln>
            <a:noFill/>
          </a:ln>
        </p:spPr>
        <p:txBody>
          <a:bodyPr anchorCtr="0" anchor="t" bIns="91425" lIns="91425" spcFirstLastPara="1" rIns="91425" wrap="square" tIns="91425">
            <a:noAutofit/>
          </a:bodyPr>
          <a:lstStyle/>
          <a:p>
            <a:pPr indent="0" lvl="0" marL="38100" rtl="0" algn="ctr">
              <a:lnSpc>
                <a:spcPct val="115000"/>
              </a:lnSpc>
              <a:spcBef>
                <a:spcPts val="600"/>
              </a:spcBef>
              <a:spcAft>
                <a:spcPts val="0"/>
              </a:spcAft>
              <a:buClr>
                <a:schemeClr val="dk1"/>
              </a:buClr>
              <a:buSzPts val="1100"/>
              <a:buFont typeface="Arial"/>
              <a:buNone/>
            </a:pPr>
            <a:r>
              <a:rPr b="1" lang="en" sz="2500">
                <a:latin typeface="Comfortaa"/>
                <a:ea typeface="Comfortaa"/>
                <a:cs typeface="Comfortaa"/>
                <a:sym typeface="Comfortaa"/>
              </a:rPr>
              <a:t>Please check the School news App for up-to-date events that will be happening in school. </a:t>
            </a:r>
            <a:endParaRPr b="1" sz="2500">
              <a:latin typeface="Comfortaa"/>
              <a:ea typeface="Comfortaa"/>
              <a:cs typeface="Comfortaa"/>
              <a:sym typeface="Comfortaa"/>
            </a:endParaRPr>
          </a:p>
          <a:p>
            <a:pPr indent="0" lvl="0" marL="0" rtl="0" algn="l">
              <a:lnSpc>
                <a:spcPct val="115000"/>
              </a:lnSpc>
              <a:spcBef>
                <a:spcPts val="600"/>
              </a:spcBef>
              <a:spcAft>
                <a:spcPts val="0"/>
              </a:spcAft>
              <a:buClr>
                <a:schemeClr val="dk1"/>
              </a:buClr>
              <a:buSzPts val="1100"/>
              <a:buFont typeface="Arial"/>
              <a:buNone/>
            </a:pPr>
            <a:r>
              <a:rPr lang="en" sz="2500"/>
              <a:t>  </a:t>
            </a:r>
            <a:endParaRPr sz="2500"/>
          </a:p>
        </p:txBody>
      </p:sp>
      <p:sp>
        <p:nvSpPr>
          <p:cNvPr id="95" name="Google Shape;95;g37a0548efe0_0_14"/>
          <p:cNvSpPr txBox="1"/>
          <p:nvPr/>
        </p:nvSpPr>
        <p:spPr>
          <a:xfrm>
            <a:off x="457200" y="1583300"/>
            <a:ext cx="7956000" cy="40266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600"/>
              </a:spcBef>
              <a:spcAft>
                <a:spcPts val="0"/>
              </a:spcAft>
              <a:buNone/>
            </a:pPr>
            <a:r>
              <a:rPr lang="en" sz="3000">
                <a:solidFill>
                  <a:schemeClr val="dk1"/>
                </a:solidFill>
              </a:rPr>
              <a:t>●</a:t>
            </a:r>
            <a:r>
              <a:rPr lang="en" sz="2400">
                <a:solidFill>
                  <a:schemeClr val="dk1"/>
                </a:solidFill>
                <a:latin typeface="Comfortaa"/>
                <a:ea typeface="Comfortaa"/>
                <a:cs typeface="Comfortaa"/>
                <a:sym typeface="Comfortaa"/>
              </a:rPr>
              <a:t>Harvest Festival – </a:t>
            </a:r>
            <a:r>
              <a:rPr b="1" lang="en" sz="2400" u="sng">
                <a:solidFill>
                  <a:schemeClr val="dk1"/>
                </a:solidFill>
                <a:latin typeface="Comfortaa"/>
                <a:ea typeface="Comfortaa"/>
                <a:cs typeface="Comfortaa"/>
                <a:sym typeface="Comfortaa"/>
              </a:rPr>
              <a:t>26</a:t>
            </a:r>
            <a:r>
              <a:rPr b="1" baseline="30000" lang="en" sz="4100" u="sng">
                <a:solidFill>
                  <a:schemeClr val="dk1"/>
                </a:solidFill>
                <a:latin typeface="Comfortaa"/>
                <a:ea typeface="Comfortaa"/>
                <a:cs typeface="Comfortaa"/>
                <a:sym typeface="Comfortaa"/>
              </a:rPr>
              <a:t>th</a:t>
            </a:r>
            <a:r>
              <a:rPr b="1" lang="en" sz="2400" u="sng">
                <a:solidFill>
                  <a:schemeClr val="dk1"/>
                </a:solidFill>
                <a:latin typeface="Comfortaa"/>
                <a:ea typeface="Comfortaa"/>
                <a:cs typeface="Comfortaa"/>
                <a:sym typeface="Comfortaa"/>
              </a:rPr>
              <a:t> September 2025</a:t>
            </a:r>
            <a:endParaRPr b="1" sz="2400" u="sng">
              <a:solidFill>
                <a:schemeClr val="dk1"/>
              </a:solidFill>
              <a:latin typeface="Comfortaa"/>
              <a:ea typeface="Comfortaa"/>
              <a:cs typeface="Comfortaa"/>
              <a:sym typeface="Comfortaa"/>
            </a:endParaRPr>
          </a:p>
          <a:p>
            <a:pPr indent="0" lvl="0" marL="12700" rtl="0" algn="l">
              <a:lnSpc>
                <a:spcPct val="115000"/>
              </a:lnSpc>
              <a:spcBef>
                <a:spcPts val="600"/>
              </a:spcBef>
              <a:spcAft>
                <a:spcPts val="0"/>
              </a:spcAft>
              <a:buNone/>
            </a:pPr>
            <a:r>
              <a:rPr lang="en" sz="2900">
                <a:solidFill>
                  <a:schemeClr val="dk1"/>
                </a:solidFill>
                <a:latin typeface="Comfortaa"/>
                <a:ea typeface="Comfortaa"/>
                <a:cs typeface="Comfortaa"/>
                <a:sym typeface="Comfortaa"/>
              </a:rPr>
              <a:t>●</a:t>
            </a:r>
            <a:r>
              <a:rPr lang="en" sz="2400">
                <a:solidFill>
                  <a:schemeClr val="dk1"/>
                </a:solidFill>
                <a:latin typeface="Comfortaa"/>
                <a:ea typeface="Comfortaa"/>
                <a:cs typeface="Comfortaa"/>
                <a:sym typeface="Comfortaa"/>
              </a:rPr>
              <a:t>INSET Day – </a:t>
            </a:r>
            <a:r>
              <a:rPr b="1" lang="en" sz="2400" u="sng">
                <a:solidFill>
                  <a:schemeClr val="dk1"/>
                </a:solidFill>
                <a:latin typeface="Comfortaa"/>
                <a:ea typeface="Comfortaa"/>
                <a:cs typeface="Comfortaa"/>
                <a:sym typeface="Comfortaa"/>
              </a:rPr>
              <a:t>20</a:t>
            </a:r>
            <a:r>
              <a:rPr b="1" baseline="30000" lang="en" sz="4100" u="sng">
                <a:solidFill>
                  <a:schemeClr val="dk1"/>
                </a:solidFill>
                <a:latin typeface="Comfortaa"/>
                <a:ea typeface="Comfortaa"/>
                <a:cs typeface="Comfortaa"/>
                <a:sym typeface="Comfortaa"/>
              </a:rPr>
              <a:t>th</a:t>
            </a:r>
            <a:r>
              <a:rPr b="1" lang="en" sz="2400" u="sng">
                <a:solidFill>
                  <a:schemeClr val="dk1"/>
                </a:solidFill>
                <a:latin typeface="Comfortaa"/>
                <a:ea typeface="Comfortaa"/>
                <a:cs typeface="Comfortaa"/>
                <a:sym typeface="Comfortaa"/>
              </a:rPr>
              <a:t> October 2025</a:t>
            </a:r>
            <a:endParaRPr b="1" sz="2400" u="sng">
              <a:solidFill>
                <a:schemeClr val="dk1"/>
              </a:solidFill>
              <a:latin typeface="Comfortaa"/>
              <a:ea typeface="Comfortaa"/>
              <a:cs typeface="Comfortaa"/>
              <a:sym typeface="Comfortaa"/>
            </a:endParaRPr>
          </a:p>
          <a:p>
            <a:pPr indent="0" lvl="0" marL="12700" rtl="0" algn="l">
              <a:lnSpc>
                <a:spcPct val="115000"/>
              </a:lnSpc>
              <a:spcBef>
                <a:spcPts val="600"/>
              </a:spcBef>
              <a:spcAft>
                <a:spcPts val="0"/>
              </a:spcAft>
              <a:buNone/>
            </a:pPr>
            <a:r>
              <a:rPr lang="en" sz="2900">
                <a:solidFill>
                  <a:schemeClr val="dk1"/>
                </a:solidFill>
                <a:latin typeface="Comfortaa"/>
                <a:ea typeface="Comfortaa"/>
                <a:cs typeface="Comfortaa"/>
                <a:sym typeface="Comfortaa"/>
              </a:rPr>
              <a:t>●</a:t>
            </a:r>
            <a:r>
              <a:rPr lang="en" sz="2400">
                <a:solidFill>
                  <a:schemeClr val="dk1"/>
                </a:solidFill>
                <a:latin typeface="Comfortaa"/>
                <a:ea typeface="Comfortaa"/>
                <a:cs typeface="Comfortaa"/>
                <a:sym typeface="Comfortaa"/>
              </a:rPr>
              <a:t>Half term – 27</a:t>
            </a:r>
            <a:r>
              <a:rPr baseline="30000" lang="en" sz="4100">
                <a:solidFill>
                  <a:schemeClr val="dk1"/>
                </a:solidFill>
                <a:latin typeface="Comfortaa"/>
                <a:ea typeface="Comfortaa"/>
                <a:cs typeface="Comfortaa"/>
                <a:sym typeface="Comfortaa"/>
              </a:rPr>
              <a:t>th</a:t>
            </a:r>
            <a:r>
              <a:rPr lang="en" sz="2400">
                <a:solidFill>
                  <a:schemeClr val="dk1"/>
                </a:solidFill>
                <a:latin typeface="Comfortaa"/>
                <a:ea typeface="Comfortaa"/>
                <a:cs typeface="Comfortaa"/>
                <a:sym typeface="Comfortaa"/>
              </a:rPr>
              <a:t> – 31</a:t>
            </a:r>
            <a:r>
              <a:rPr baseline="30000" lang="en" sz="4100">
                <a:solidFill>
                  <a:schemeClr val="dk1"/>
                </a:solidFill>
                <a:latin typeface="Comfortaa"/>
                <a:ea typeface="Comfortaa"/>
                <a:cs typeface="Comfortaa"/>
                <a:sym typeface="Comfortaa"/>
              </a:rPr>
              <a:t>st</a:t>
            </a:r>
            <a:r>
              <a:rPr lang="en" sz="2400">
                <a:solidFill>
                  <a:schemeClr val="dk1"/>
                </a:solidFill>
                <a:latin typeface="Comfortaa"/>
                <a:ea typeface="Comfortaa"/>
                <a:cs typeface="Comfortaa"/>
                <a:sym typeface="Comfortaa"/>
              </a:rPr>
              <a:t> October 2025</a:t>
            </a:r>
            <a:endParaRPr sz="2400">
              <a:solidFill>
                <a:schemeClr val="dk1"/>
              </a:solidFill>
              <a:latin typeface="Comfortaa"/>
              <a:ea typeface="Comfortaa"/>
              <a:cs typeface="Comfortaa"/>
              <a:sym typeface="Comfortaa"/>
            </a:endParaRPr>
          </a:p>
          <a:p>
            <a:pPr indent="0" lvl="0" marL="12700" rtl="0" algn="l">
              <a:lnSpc>
                <a:spcPct val="115000"/>
              </a:lnSpc>
              <a:spcBef>
                <a:spcPts val="600"/>
              </a:spcBef>
              <a:spcAft>
                <a:spcPts val="0"/>
              </a:spcAft>
              <a:buNone/>
            </a:pPr>
            <a:r>
              <a:rPr lang="en" sz="2900">
                <a:solidFill>
                  <a:schemeClr val="dk1"/>
                </a:solidFill>
                <a:latin typeface="Comfortaa"/>
                <a:ea typeface="Comfortaa"/>
                <a:cs typeface="Comfortaa"/>
                <a:sym typeface="Comfortaa"/>
              </a:rPr>
              <a:t>●</a:t>
            </a:r>
            <a:r>
              <a:rPr lang="en" sz="2400">
                <a:solidFill>
                  <a:schemeClr val="dk1"/>
                </a:solidFill>
                <a:latin typeface="Comfortaa"/>
                <a:ea typeface="Comfortaa"/>
                <a:cs typeface="Comfortaa"/>
                <a:sym typeface="Comfortaa"/>
              </a:rPr>
              <a:t>School Photos –  </a:t>
            </a:r>
            <a:r>
              <a:rPr b="1" lang="en" sz="2400" u="sng">
                <a:solidFill>
                  <a:schemeClr val="dk1"/>
                </a:solidFill>
                <a:latin typeface="Comfortaa"/>
                <a:ea typeface="Comfortaa"/>
                <a:cs typeface="Comfortaa"/>
                <a:sym typeface="Comfortaa"/>
              </a:rPr>
              <a:t>3</a:t>
            </a:r>
            <a:r>
              <a:rPr b="1" baseline="30000" lang="en" sz="4100" u="sng">
                <a:solidFill>
                  <a:schemeClr val="dk1"/>
                </a:solidFill>
                <a:latin typeface="Comfortaa"/>
                <a:ea typeface="Comfortaa"/>
                <a:cs typeface="Comfortaa"/>
                <a:sym typeface="Comfortaa"/>
              </a:rPr>
              <a:t>rd</a:t>
            </a:r>
            <a:r>
              <a:rPr b="1" lang="en" sz="2400" u="sng">
                <a:solidFill>
                  <a:schemeClr val="dk1"/>
                </a:solidFill>
                <a:latin typeface="Comfortaa"/>
                <a:ea typeface="Comfortaa"/>
                <a:cs typeface="Comfortaa"/>
                <a:sym typeface="Comfortaa"/>
              </a:rPr>
              <a:t> November 2025</a:t>
            </a:r>
            <a:endParaRPr b="1" sz="2400" u="sng">
              <a:solidFill>
                <a:schemeClr val="dk1"/>
              </a:solidFill>
              <a:latin typeface="Comfortaa"/>
              <a:ea typeface="Comfortaa"/>
              <a:cs typeface="Comfortaa"/>
              <a:sym typeface="Comfortaa"/>
            </a:endParaRPr>
          </a:p>
          <a:p>
            <a:pPr indent="0" lvl="0" marL="12700" rtl="0" algn="l">
              <a:lnSpc>
                <a:spcPct val="115000"/>
              </a:lnSpc>
              <a:spcBef>
                <a:spcPts val="600"/>
              </a:spcBef>
              <a:spcAft>
                <a:spcPts val="0"/>
              </a:spcAft>
              <a:buNone/>
            </a:pPr>
            <a:r>
              <a:rPr lang="en" sz="2900">
                <a:solidFill>
                  <a:schemeClr val="dk1"/>
                </a:solidFill>
                <a:latin typeface="Comfortaa"/>
                <a:ea typeface="Comfortaa"/>
                <a:cs typeface="Comfortaa"/>
                <a:sym typeface="Comfortaa"/>
              </a:rPr>
              <a:t>●</a:t>
            </a:r>
            <a:r>
              <a:rPr lang="en" sz="2400">
                <a:solidFill>
                  <a:schemeClr val="dk1"/>
                </a:solidFill>
                <a:latin typeface="Comfortaa"/>
                <a:ea typeface="Comfortaa"/>
                <a:cs typeface="Comfortaa"/>
                <a:sym typeface="Comfortaa"/>
              </a:rPr>
              <a:t>Christmas Concert – </a:t>
            </a:r>
            <a:r>
              <a:rPr b="1" lang="en" sz="2400" u="sng">
                <a:solidFill>
                  <a:schemeClr val="dk1"/>
                </a:solidFill>
                <a:latin typeface="Comfortaa"/>
                <a:ea typeface="Comfortaa"/>
                <a:cs typeface="Comfortaa"/>
                <a:sym typeface="Comfortaa"/>
              </a:rPr>
              <a:t>11</a:t>
            </a:r>
            <a:r>
              <a:rPr b="1" baseline="30000" lang="en" sz="4100" u="sng">
                <a:solidFill>
                  <a:schemeClr val="dk1"/>
                </a:solidFill>
                <a:latin typeface="Comfortaa"/>
                <a:ea typeface="Comfortaa"/>
                <a:cs typeface="Comfortaa"/>
                <a:sym typeface="Comfortaa"/>
              </a:rPr>
              <a:t>th</a:t>
            </a:r>
            <a:r>
              <a:rPr b="1" lang="en" sz="2400" u="sng">
                <a:solidFill>
                  <a:schemeClr val="dk1"/>
                </a:solidFill>
                <a:latin typeface="Comfortaa"/>
                <a:ea typeface="Comfortaa"/>
                <a:cs typeface="Comfortaa"/>
                <a:sym typeface="Comfortaa"/>
              </a:rPr>
              <a:t> December 2025</a:t>
            </a:r>
            <a:endParaRPr b="1" sz="2400" u="sng">
              <a:solidFill>
                <a:schemeClr val="dk1"/>
              </a:solidFill>
              <a:latin typeface="Comfortaa"/>
              <a:ea typeface="Comfortaa"/>
              <a:cs typeface="Comfortaa"/>
              <a:sym typeface="Comfortaa"/>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5"/>
          <p:cNvSpPr txBox="1"/>
          <p:nvPr>
            <p:ph type="title"/>
          </p:nvPr>
        </p:nvSpPr>
        <p:spPr>
          <a:xfrm>
            <a:off x="356925" y="24118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Maths</a:t>
            </a:r>
            <a:endParaRPr sz="4000"/>
          </a:p>
        </p:txBody>
      </p:sp>
      <p:sp>
        <p:nvSpPr>
          <p:cNvPr id="101" name="Google Shape;101;p5"/>
          <p:cNvSpPr txBox="1"/>
          <p:nvPr>
            <p:ph idx="1" type="body"/>
          </p:nvPr>
        </p:nvSpPr>
        <p:spPr>
          <a:xfrm>
            <a:off x="231500" y="1600200"/>
            <a:ext cx="8738100" cy="4967700"/>
          </a:xfrm>
          <a:prstGeom prst="rect">
            <a:avLst/>
          </a:prstGeom>
          <a:noFill/>
          <a:ln>
            <a:noFill/>
          </a:ln>
        </p:spPr>
        <p:txBody>
          <a:bodyPr anchorCtr="0" anchor="t" bIns="91425" lIns="91425" spcFirstLastPara="1" rIns="91425" wrap="square" tIns="91425">
            <a:noAutofit/>
          </a:bodyPr>
          <a:lstStyle/>
          <a:p>
            <a:pPr indent="-311150" lvl="0" marL="457200" rtl="0" algn="l">
              <a:lnSpc>
                <a:spcPct val="115000"/>
              </a:lnSpc>
              <a:spcBef>
                <a:spcPts val="1200"/>
              </a:spcBef>
              <a:spcAft>
                <a:spcPts val="0"/>
              </a:spcAft>
              <a:buSzPts val="1300"/>
              <a:buChar char="●"/>
            </a:pPr>
            <a:r>
              <a:rPr lang="en" sz="1300">
                <a:latin typeface="Comfortaa"/>
                <a:ea typeface="Comfortaa"/>
                <a:cs typeface="Comfortaa"/>
                <a:sym typeface="Comfortaa"/>
              </a:rPr>
              <a:t>Recognising numbers, reading and writing them</a:t>
            </a:r>
            <a:endParaRPr sz="1300">
              <a:latin typeface="Comfortaa"/>
              <a:ea typeface="Comfortaa"/>
              <a:cs typeface="Comfortaa"/>
              <a:sym typeface="Comfortaa"/>
            </a:endParaRPr>
          </a:p>
          <a:p>
            <a:pPr indent="-311150" lvl="0" marL="457200" rtl="0" algn="l">
              <a:lnSpc>
                <a:spcPct val="115000"/>
              </a:lnSpc>
              <a:spcBef>
                <a:spcPts val="0"/>
              </a:spcBef>
              <a:spcAft>
                <a:spcPts val="0"/>
              </a:spcAft>
              <a:buSzPts val="1300"/>
              <a:buChar char="●"/>
            </a:pPr>
            <a:r>
              <a:rPr lang="en" sz="1300">
                <a:latin typeface="Comfortaa"/>
                <a:ea typeface="Comfortaa"/>
                <a:cs typeface="Comfortaa"/>
                <a:sym typeface="Comfortaa"/>
              </a:rPr>
              <a:t>Counting aloud</a:t>
            </a:r>
            <a:endParaRPr sz="1300">
              <a:latin typeface="Comfortaa"/>
              <a:ea typeface="Comfortaa"/>
              <a:cs typeface="Comfortaa"/>
              <a:sym typeface="Comfortaa"/>
            </a:endParaRPr>
          </a:p>
          <a:p>
            <a:pPr indent="-311150" lvl="0" marL="457200" rtl="0" algn="l">
              <a:lnSpc>
                <a:spcPct val="115000"/>
              </a:lnSpc>
              <a:spcBef>
                <a:spcPts val="0"/>
              </a:spcBef>
              <a:spcAft>
                <a:spcPts val="0"/>
              </a:spcAft>
              <a:buSzPts val="1300"/>
              <a:buChar char="●"/>
            </a:pPr>
            <a:r>
              <a:rPr lang="en" sz="1300">
                <a:latin typeface="Comfortaa"/>
                <a:ea typeface="Comfortaa"/>
                <a:cs typeface="Comfortaa"/>
                <a:sym typeface="Comfortaa"/>
              </a:rPr>
              <a:t>Pointing to objects one at a time while counting</a:t>
            </a:r>
            <a:endParaRPr sz="1300">
              <a:latin typeface="Comfortaa"/>
              <a:ea typeface="Comfortaa"/>
              <a:cs typeface="Comfortaa"/>
              <a:sym typeface="Comfortaa"/>
            </a:endParaRPr>
          </a:p>
          <a:p>
            <a:pPr indent="-311150" lvl="0" marL="457200" rtl="0" algn="l">
              <a:lnSpc>
                <a:spcPct val="115000"/>
              </a:lnSpc>
              <a:spcBef>
                <a:spcPts val="0"/>
              </a:spcBef>
              <a:spcAft>
                <a:spcPts val="0"/>
              </a:spcAft>
              <a:buSzPts val="1300"/>
              <a:buChar char="●"/>
            </a:pPr>
            <a:r>
              <a:rPr lang="en" sz="1300">
                <a:latin typeface="Comfortaa"/>
                <a:ea typeface="Comfortaa"/>
                <a:cs typeface="Comfortaa"/>
                <a:sym typeface="Comfortaa"/>
              </a:rPr>
              <a:t>Understanding quantity: Knowing that "3" means three things</a:t>
            </a:r>
            <a:endParaRPr sz="1300">
              <a:latin typeface="Comfortaa"/>
              <a:ea typeface="Comfortaa"/>
              <a:cs typeface="Comfortaa"/>
              <a:sym typeface="Comfortaa"/>
            </a:endParaRPr>
          </a:p>
          <a:p>
            <a:pPr indent="-311150" lvl="0" marL="457200" rtl="0" algn="l">
              <a:lnSpc>
                <a:spcPct val="115000"/>
              </a:lnSpc>
              <a:spcBef>
                <a:spcPts val="0"/>
              </a:spcBef>
              <a:spcAft>
                <a:spcPts val="0"/>
              </a:spcAft>
              <a:buSzPts val="1300"/>
              <a:buChar char="●"/>
            </a:pPr>
            <a:r>
              <a:rPr lang="en" sz="1300">
                <a:latin typeface="Comfortaa"/>
                <a:ea typeface="Comfortaa"/>
                <a:cs typeface="Comfortaa"/>
                <a:sym typeface="Comfortaa"/>
              </a:rPr>
              <a:t>Comparing quantities - More/less, same/different</a:t>
            </a:r>
            <a:endParaRPr sz="1500">
              <a:latin typeface="Comfortaa"/>
              <a:ea typeface="Comfortaa"/>
              <a:cs typeface="Comfortaa"/>
              <a:sym typeface="Comfortaa"/>
            </a:endParaRPr>
          </a:p>
          <a:p>
            <a:pPr indent="-311150" lvl="0" marL="457200" rtl="0" algn="l">
              <a:lnSpc>
                <a:spcPct val="115000"/>
              </a:lnSpc>
              <a:spcBef>
                <a:spcPts val="0"/>
              </a:spcBef>
              <a:spcAft>
                <a:spcPts val="0"/>
              </a:spcAft>
              <a:buSzPts val="1300"/>
              <a:buChar char="●"/>
            </a:pPr>
            <a:r>
              <a:rPr lang="en" sz="1300">
                <a:latin typeface="Comfortaa"/>
                <a:ea typeface="Comfortaa"/>
                <a:cs typeface="Comfortaa"/>
                <a:sym typeface="Comfortaa"/>
              </a:rPr>
              <a:t>Beginning to understand adding and subtracting using objects</a:t>
            </a:r>
            <a:endParaRPr sz="1300">
              <a:latin typeface="Comfortaa"/>
              <a:ea typeface="Comfortaa"/>
              <a:cs typeface="Comfortaa"/>
              <a:sym typeface="Comfortaa"/>
            </a:endParaRPr>
          </a:p>
          <a:p>
            <a:pPr indent="-311150" lvl="0" marL="457200" rtl="0" algn="l">
              <a:lnSpc>
                <a:spcPct val="115000"/>
              </a:lnSpc>
              <a:spcBef>
                <a:spcPts val="0"/>
              </a:spcBef>
              <a:spcAft>
                <a:spcPts val="0"/>
              </a:spcAft>
              <a:buSzPts val="1300"/>
              <a:buFont typeface="Comfortaa"/>
              <a:buChar char="●"/>
            </a:pPr>
            <a:r>
              <a:rPr lang="en" sz="1300">
                <a:latin typeface="Comfortaa"/>
                <a:ea typeface="Comfortaa"/>
                <a:cs typeface="Comfortaa"/>
                <a:sym typeface="Comfortaa"/>
              </a:rPr>
              <a:t>Simple mental addition and subtraction within 5 using visuals or fingers</a:t>
            </a:r>
            <a:endParaRPr sz="1300">
              <a:latin typeface="Comfortaa"/>
              <a:ea typeface="Comfortaa"/>
              <a:cs typeface="Comfortaa"/>
              <a:sym typeface="Comfortaa"/>
            </a:endParaRPr>
          </a:p>
          <a:p>
            <a:pPr indent="-311150" lvl="0" marL="457200" rtl="0" algn="l">
              <a:lnSpc>
                <a:spcPct val="115000"/>
              </a:lnSpc>
              <a:spcBef>
                <a:spcPts val="0"/>
              </a:spcBef>
              <a:spcAft>
                <a:spcPts val="0"/>
              </a:spcAft>
              <a:buSzPts val="1300"/>
              <a:buFont typeface="Comfortaa"/>
              <a:buChar char="●"/>
            </a:pPr>
            <a:r>
              <a:rPr lang="en" sz="1300">
                <a:latin typeface="Comfortaa"/>
                <a:ea typeface="Comfortaa"/>
                <a:cs typeface="Comfortaa"/>
                <a:sym typeface="Comfortaa"/>
              </a:rPr>
              <a:t>Recognising and creating simple patterns</a:t>
            </a:r>
            <a:endParaRPr sz="1300">
              <a:latin typeface="Comfortaa"/>
              <a:ea typeface="Comfortaa"/>
              <a:cs typeface="Comfortaa"/>
              <a:sym typeface="Comfortaa"/>
            </a:endParaRPr>
          </a:p>
          <a:p>
            <a:pPr indent="-311150" lvl="0" marL="457200" rtl="0" algn="l">
              <a:lnSpc>
                <a:spcPct val="115000"/>
              </a:lnSpc>
              <a:spcBef>
                <a:spcPts val="0"/>
              </a:spcBef>
              <a:spcAft>
                <a:spcPts val="0"/>
              </a:spcAft>
              <a:buSzPts val="1300"/>
              <a:buFont typeface="Comfortaa"/>
              <a:buChar char="●"/>
            </a:pPr>
            <a:r>
              <a:rPr lang="en" sz="1300">
                <a:latin typeface="Comfortaa"/>
                <a:ea typeface="Comfortaa"/>
                <a:cs typeface="Comfortaa"/>
                <a:sym typeface="Comfortaa"/>
              </a:rPr>
              <a:t>Sorting objects by colour, shape, size, or type</a:t>
            </a:r>
            <a:endParaRPr sz="1300">
              <a:latin typeface="Comfortaa"/>
              <a:ea typeface="Comfortaa"/>
              <a:cs typeface="Comfortaa"/>
              <a:sym typeface="Comfortaa"/>
            </a:endParaRPr>
          </a:p>
          <a:p>
            <a:pPr indent="-311150" lvl="0" marL="457200" rtl="0" algn="l">
              <a:lnSpc>
                <a:spcPct val="115000"/>
              </a:lnSpc>
              <a:spcBef>
                <a:spcPts val="0"/>
              </a:spcBef>
              <a:spcAft>
                <a:spcPts val="0"/>
              </a:spcAft>
              <a:buSzPts val="1300"/>
              <a:buChar char="●"/>
            </a:pPr>
            <a:r>
              <a:rPr lang="en" sz="1300">
                <a:latin typeface="Comfortaa"/>
                <a:ea typeface="Comfortaa"/>
                <a:cs typeface="Comfortaa"/>
                <a:sym typeface="Comfortaa"/>
              </a:rPr>
              <a:t>Recognising and naming basic 2D shapes</a:t>
            </a:r>
            <a:endParaRPr sz="1300">
              <a:latin typeface="Comfortaa"/>
              <a:ea typeface="Comfortaa"/>
              <a:cs typeface="Comfortaa"/>
              <a:sym typeface="Comfortaa"/>
            </a:endParaRPr>
          </a:p>
          <a:p>
            <a:pPr indent="-311150" lvl="0" marL="457200" rtl="0" algn="l">
              <a:lnSpc>
                <a:spcPct val="115000"/>
              </a:lnSpc>
              <a:spcBef>
                <a:spcPts val="0"/>
              </a:spcBef>
              <a:spcAft>
                <a:spcPts val="0"/>
              </a:spcAft>
              <a:buSzPts val="1300"/>
              <a:buChar char="●"/>
            </a:pPr>
            <a:r>
              <a:rPr lang="en" sz="1300">
                <a:latin typeface="Comfortaa"/>
                <a:ea typeface="Comfortaa"/>
                <a:cs typeface="Comfortaa"/>
                <a:sym typeface="Comfortaa"/>
              </a:rPr>
              <a:t>Beginning to talk about 3D shapes (cube, ball/sphere)</a:t>
            </a:r>
            <a:endParaRPr sz="1300">
              <a:latin typeface="Comfortaa"/>
              <a:ea typeface="Comfortaa"/>
              <a:cs typeface="Comfortaa"/>
              <a:sym typeface="Comfortaa"/>
            </a:endParaRPr>
          </a:p>
          <a:p>
            <a:pPr indent="-311150" lvl="0" marL="457200" rtl="0" algn="l">
              <a:lnSpc>
                <a:spcPct val="115000"/>
              </a:lnSpc>
              <a:spcBef>
                <a:spcPts val="0"/>
              </a:spcBef>
              <a:spcAft>
                <a:spcPts val="0"/>
              </a:spcAft>
              <a:buSzPts val="1300"/>
              <a:buChar char="●"/>
            </a:pPr>
            <a:r>
              <a:rPr lang="en" sz="1300">
                <a:latin typeface="Comfortaa"/>
                <a:ea typeface="Comfortaa"/>
                <a:cs typeface="Comfortaa"/>
                <a:sym typeface="Comfortaa"/>
              </a:rPr>
              <a:t>Exploring position and direction: in, on, under, next to, behind, in front</a:t>
            </a:r>
            <a:endParaRPr sz="1300">
              <a:latin typeface="Comfortaa"/>
              <a:ea typeface="Comfortaa"/>
              <a:cs typeface="Comfortaa"/>
              <a:sym typeface="Comfortaa"/>
            </a:endParaRPr>
          </a:p>
          <a:p>
            <a:pPr indent="-311150" lvl="0" marL="457200" rtl="0" algn="l">
              <a:lnSpc>
                <a:spcPct val="115000"/>
              </a:lnSpc>
              <a:spcBef>
                <a:spcPts val="0"/>
              </a:spcBef>
              <a:spcAft>
                <a:spcPts val="0"/>
              </a:spcAft>
              <a:buSzPts val="1300"/>
              <a:buChar char="●"/>
            </a:pPr>
            <a:r>
              <a:rPr lang="en" sz="1300">
                <a:latin typeface="Comfortaa"/>
                <a:ea typeface="Comfortaa"/>
                <a:cs typeface="Comfortaa"/>
                <a:sym typeface="Comfortaa"/>
              </a:rPr>
              <a:t>Using language of size: big/small, tall/short</a:t>
            </a:r>
            <a:endParaRPr sz="1300">
              <a:latin typeface="Comfortaa"/>
              <a:ea typeface="Comfortaa"/>
              <a:cs typeface="Comfortaa"/>
              <a:sym typeface="Comfortaa"/>
            </a:endParaRPr>
          </a:p>
          <a:p>
            <a:pPr indent="-311150" lvl="0" marL="457200" rtl="0" algn="l">
              <a:lnSpc>
                <a:spcPct val="115000"/>
              </a:lnSpc>
              <a:spcBef>
                <a:spcPts val="0"/>
              </a:spcBef>
              <a:spcAft>
                <a:spcPts val="0"/>
              </a:spcAft>
              <a:buSzPts val="1300"/>
              <a:buChar char="●"/>
            </a:pPr>
            <a:r>
              <a:rPr lang="en" sz="1300">
                <a:latin typeface="Comfortaa"/>
                <a:ea typeface="Comfortaa"/>
                <a:cs typeface="Comfortaa"/>
                <a:sym typeface="Comfortaa"/>
              </a:rPr>
              <a:t>Understanding length, weight, and volume through play (e.g., pouring water, using scales)</a:t>
            </a:r>
            <a:endParaRPr sz="1300">
              <a:latin typeface="Comfortaa"/>
              <a:ea typeface="Comfortaa"/>
              <a:cs typeface="Comfortaa"/>
              <a:sym typeface="Comfortaa"/>
            </a:endParaRPr>
          </a:p>
          <a:p>
            <a:pPr indent="-311150" lvl="0" marL="457200" rtl="0" algn="l">
              <a:lnSpc>
                <a:spcPct val="115000"/>
              </a:lnSpc>
              <a:spcBef>
                <a:spcPts val="0"/>
              </a:spcBef>
              <a:spcAft>
                <a:spcPts val="0"/>
              </a:spcAft>
              <a:buSzPts val="1300"/>
              <a:buFont typeface="Comfortaa"/>
              <a:buChar char="●"/>
            </a:pPr>
            <a:r>
              <a:rPr lang="en" sz="1300">
                <a:latin typeface="Comfortaa"/>
                <a:ea typeface="Comfortaa"/>
                <a:cs typeface="Comfortaa"/>
                <a:sym typeface="Comfortaa"/>
              </a:rPr>
              <a:t>Comparing objects: heavier/lighter, longer/shorter</a:t>
            </a:r>
            <a:endParaRPr sz="1300">
              <a:latin typeface="Comfortaa"/>
              <a:ea typeface="Comfortaa"/>
              <a:cs typeface="Comfortaa"/>
              <a:sym typeface="Comfortaa"/>
            </a:endParaRPr>
          </a:p>
          <a:p>
            <a:pPr indent="-311150" lvl="0" marL="457200" rtl="0" algn="l">
              <a:lnSpc>
                <a:spcPct val="115000"/>
              </a:lnSpc>
              <a:spcBef>
                <a:spcPts val="0"/>
              </a:spcBef>
              <a:spcAft>
                <a:spcPts val="0"/>
              </a:spcAft>
              <a:buSzPts val="1300"/>
              <a:buChar char="●"/>
            </a:pPr>
            <a:r>
              <a:rPr lang="en" sz="1300">
                <a:latin typeface="Comfortaa"/>
                <a:ea typeface="Comfortaa"/>
                <a:cs typeface="Comfortaa"/>
                <a:sym typeface="Comfortaa"/>
              </a:rPr>
              <a:t>Sequencing events - what happens first, next, last</a:t>
            </a:r>
            <a:endParaRPr sz="1300">
              <a:latin typeface="Comfortaa"/>
              <a:ea typeface="Comfortaa"/>
              <a:cs typeface="Comfortaa"/>
              <a:sym typeface="Comfortaa"/>
            </a:endParaRPr>
          </a:p>
          <a:p>
            <a:pPr indent="-311150" lvl="0" marL="457200" rtl="0" algn="l">
              <a:lnSpc>
                <a:spcPct val="115000"/>
              </a:lnSpc>
              <a:spcBef>
                <a:spcPts val="0"/>
              </a:spcBef>
              <a:spcAft>
                <a:spcPts val="0"/>
              </a:spcAft>
              <a:buSzPts val="1300"/>
              <a:buFont typeface="Comfortaa"/>
              <a:buChar char="●"/>
            </a:pPr>
            <a:r>
              <a:rPr lang="en" sz="1300">
                <a:latin typeface="Comfortaa"/>
                <a:ea typeface="Comfortaa"/>
                <a:cs typeface="Comfortaa"/>
                <a:sym typeface="Comfortaa"/>
              </a:rPr>
              <a:t>Understanding daily routines: morning, lunchtime and bedtime</a:t>
            </a:r>
            <a:endParaRPr sz="1300">
              <a:latin typeface="Comfortaa"/>
              <a:ea typeface="Comfortaa"/>
              <a:cs typeface="Comfortaa"/>
              <a:sym typeface="Comfortaa"/>
            </a:endParaRPr>
          </a:p>
          <a:p>
            <a:pPr indent="-311150" lvl="0" marL="457200" rtl="0" algn="l">
              <a:lnSpc>
                <a:spcPct val="115000"/>
              </a:lnSpc>
              <a:spcBef>
                <a:spcPts val="0"/>
              </a:spcBef>
              <a:spcAft>
                <a:spcPts val="0"/>
              </a:spcAft>
              <a:buSzPts val="1300"/>
              <a:buFont typeface="Comfortaa"/>
              <a:buChar char="●"/>
            </a:pPr>
            <a:r>
              <a:rPr lang="en" sz="1300">
                <a:latin typeface="Comfortaa"/>
                <a:ea typeface="Comfortaa"/>
                <a:cs typeface="Comfortaa"/>
                <a:sym typeface="Comfortaa"/>
              </a:rPr>
              <a:t>Beginning to recognise days of the week</a:t>
            </a:r>
            <a:endParaRPr sz="800">
              <a:latin typeface="Comfortaa"/>
              <a:ea typeface="Comfortaa"/>
              <a:cs typeface="Comfortaa"/>
              <a:sym typeface="Comfortaa"/>
            </a:endParaRPr>
          </a:p>
          <a:p>
            <a:pPr indent="-342900" lvl="0" marL="457200" rtl="0" algn="l">
              <a:lnSpc>
                <a:spcPct val="115000"/>
              </a:lnSpc>
              <a:spcBef>
                <a:spcPts val="0"/>
              </a:spcBef>
              <a:spcAft>
                <a:spcPts val="0"/>
              </a:spcAft>
              <a:buSzPts val="1800"/>
              <a:buFont typeface="Comfortaa"/>
              <a:buChar char="●"/>
            </a:pPr>
            <a:r>
              <a:rPr lang="en" sz="1300">
                <a:latin typeface="Comfortaa"/>
                <a:ea typeface="Comfortaa"/>
                <a:cs typeface="Comfortaa"/>
                <a:sym typeface="Comfortaa"/>
              </a:rPr>
              <a:t>Continue to use maths in everyday situations. This could include: using coins when shopping  or measuring ingredients when cooking</a:t>
            </a:r>
            <a:endParaRPr sz="1300">
              <a:latin typeface="Comfortaa"/>
              <a:ea typeface="Comfortaa"/>
              <a:cs typeface="Comfortaa"/>
              <a:sym typeface="Comfortaa"/>
            </a:endParaRPr>
          </a:p>
          <a:p>
            <a:pPr indent="0" lvl="0" marL="38100" rtl="0" algn="l">
              <a:lnSpc>
                <a:spcPct val="100000"/>
              </a:lnSpc>
              <a:spcBef>
                <a:spcPts val="1200"/>
              </a:spcBef>
              <a:spcAft>
                <a:spcPts val="0"/>
              </a:spcAft>
              <a:buSzPts val="3000"/>
              <a:buNone/>
            </a:pPr>
            <a:r>
              <a:t/>
            </a:r>
            <a:endParaRPr sz="18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6"/>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Literacy</a:t>
            </a:r>
            <a:endParaRPr sz="4000"/>
          </a:p>
        </p:txBody>
      </p:sp>
      <p:sp>
        <p:nvSpPr>
          <p:cNvPr id="107" name="Google Shape;107;p6"/>
          <p:cNvSpPr txBox="1"/>
          <p:nvPr>
            <p:ph idx="1" type="body"/>
          </p:nvPr>
        </p:nvSpPr>
        <p:spPr>
          <a:xfrm>
            <a:off x="457200" y="1600200"/>
            <a:ext cx="8229600" cy="4678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600"/>
              </a:spcBef>
              <a:spcAft>
                <a:spcPts val="0"/>
              </a:spcAft>
              <a:buSzPts val="3000"/>
              <a:buNone/>
            </a:pPr>
            <a:r>
              <a:rPr lang="en" sz="1800">
                <a:latin typeface="Comfortaa"/>
                <a:ea typeface="Comfortaa"/>
                <a:cs typeface="Comfortaa"/>
                <a:sym typeface="Comfortaa"/>
              </a:rPr>
              <a:t>In the early years, literacy is about so much more than learning to read and write—it’s about developing a love of language. Children build the foundations for literacy through talking, listening, singing, mark-making, and playing with sounds and words. Everyday experiences such as sharing stories, noticing print in the environment, and enjoying rhymes all help children develop the skills they need to become confident communicators. </a:t>
            </a:r>
            <a:endParaRPr sz="1800">
              <a:latin typeface="Comfortaa"/>
              <a:ea typeface="Comfortaa"/>
              <a:cs typeface="Comfortaa"/>
              <a:sym typeface="Comfortaa"/>
            </a:endParaRPr>
          </a:p>
          <a:p>
            <a:pPr indent="0" lvl="0" marL="0" marR="0" rtl="0" algn="l">
              <a:lnSpc>
                <a:spcPct val="100000"/>
              </a:lnSpc>
              <a:spcBef>
                <a:spcPts val="600"/>
              </a:spcBef>
              <a:spcAft>
                <a:spcPts val="0"/>
              </a:spcAft>
              <a:buSzPts val="3000"/>
              <a:buNone/>
            </a:pPr>
            <a:r>
              <a:t/>
            </a:r>
            <a:endParaRPr sz="1800">
              <a:latin typeface="Comfortaa"/>
              <a:ea typeface="Comfortaa"/>
              <a:cs typeface="Comfortaa"/>
              <a:sym typeface="Comfortaa"/>
            </a:endParaRPr>
          </a:p>
          <a:p>
            <a:pPr indent="0" lvl="0" marL="0" marR="0" rtl="0" algn="l">
              <a:lnSpc>
                <a:spcPct val="100000"/>
              </a:lnSpc>
              <a:spcBef>
                <a:spcPts val="600"/>
              </a:spcBef>
              <a:spcAft>
                <a:spcPts val="0"/>
              </a:spcAft>
              <a:buSzPts val="3000"/>
              <a:buNone/>
            </a:pPr>
            <a:r>
              <a:rPr lang="en" sz="1800">
                <a:latin typeface="Comfortaa"/>
                <a:ea typeface="Comfortaa"/>
                <a:cs typeface="Comfortaa"/>
                <a:sym typeface="Comfortaa"/>
              </a:rPr>
              <a:t>At this stage, we focus on fostering curiosity, imagination, and enjoyment, while gradually introducing the building blocks of reading and writing in meaningful and playful ways.</a:t>
            </a:r>
            <a:endParaRPr sz="1800">
              <a:latin typeface="Comfortaa"/>
              <a:ea typeface="Comfortaa"/>
              <a:cs typeface="Comfortaa"/>
              <a:sym typeface="Comfortaa"/>
            </a:endParaRPr>
          </a:p>
          <a:p>
            <a:pPr indent="0" lvl="0" marL="0" marR="0" rtl="0" algn="l">
              <a:lnSpc>
                <a:spcPct val="100000"/>
              </a:lnSpc>
              <a:spcBef>
                <a:spcPts val="600"/>
              </a:spcBef>
              <a:spcAft>
                <a:spcPts val="0"/>
              </a:spcAft>
              <a:buSzPts val="3000"/>
              <a:buNone/>
            </a:pPr>
            <a:r>
              <a:t/>
            </a:r>
            <a:endParaRPr sz="1800">
              <a:latin typeface="Comfortaa"/>
              <a:ea typeface="Comfortaa"/>
              <a:cs typeface="Comfortaa"/>
              <a:sym typeface="Comfortaa"/>
            </a:endParaRPr>
          </a:p>
          <a:p>
            <a:pPr indent="0" lvl="0" marL="0" marR="0" rtl="0" algn="l">
              <a:lnSpc>
                <a:spcPct val="100000"/>
              </a:lnSpc>
              <a:spcBef>
                <a:spcPts val="600"/>
              </a:spcBef>
              <a:spcAft>
                <a:spcPts val="0"/>
              </a:spcAft>
              <a:buSzPts val="3000"/>
              <a:buNone/>
            </a:pPr>
            <a:r>
              <a:rPr lang="en" sz="1800">
                <a:latin typeface="Comfortaa"/>
                <a:ea typeface="Comfortaa"/>
                <a:cs typeface="Comfortaa"/>
                <a:sym typeface="Comfortaa"/>
              </a:rPr>
              <a:t>When pupils are ready we will be learning a sound per week following our school phonics scheme RWI. This sound will be sent home along with a small activity you may wish and be encouraged to do with your child. </a:t>
            </a:r>
            <a:endParaRPr sz="1800">
              <a:latin typeface="Comfortaa"/>
              <a:ea typeface="Comfortaa"/>
              <a:cs typeface="Comfortaa"/>
              <a:sym typeface="Comfortaa"/>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8"/>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Weekly events for Nursery</a:t>
            </a:r>
            <a:endParaRPr sz="4000"/>
          </a:p>
        </p:txBody>
      </p:sp>
      <p:sp>
        <p:nvSpPr>
          <p:cNvPr id="113" name="Google Shape;113;p8"/>
          <p:cNvSpPr txBox="1"/>
          <p:nvPr>
            <p:ph idx="1" type="body"/>
          </p:nvPr>
        </p:nvSpPr>
        <p:spPr>
          <a:xfrm>
            <a:off x="270550" y="1630650"/>
            <a:ext cx="8781300" cy="46902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lang="en" sz="1800">
                <a:latin typeface="Comfortaa"/>
                <a:ea typeface="Comfortaa"/>
                <a:cs typeface="Comfortaa"/>
                <a:sym typeface="Comfortaa"/>
              </a:rPr>
              <a:t>Our PE day is on a </a:t>
            </a:r>
            <a:r>
              <a:rPr b="1" lang="en" sz="2200" u="sng">
                <a:latin typeface="Comfortaa"/>
                <a:ea typeface="Comfortaa"/>
                <a:cs typeface="Comfortaa"/>
                <a:sym typeface="Comfortaa"/>
              </a:rPr>
              <a:t>Friday.</a:t>
            </a:r>
            <a:r>
              <a:rPr b="1" lang="en" sz="2200">
                <a:latin typeface="Comfortaa"/>
                <a:ea typeface="Comfortaa"/>
                <a:cs typeface="Comfortaa"/>
                <a:sym typeface="Comfortaa"/>
              </a:rPr>
              <a:t> </a:t>
            </a:r>
            <a:r>
              <a:rPr lang="en" sz="1800">
                <a:latin typeface="Comfortaa"/>
                <a:ea typeface="Comfortaa"/>
                <a:cs typeface="Comfortaa"/>
                <a:sym typeface="Comfortaa"/>
              </a:rPr>
              <a:t>As always, please send your child in wearing the </a:t>
            </a:r>
            <a:r>
              <a:rPr lang="en" sz="1800">
                <a:latin typeface="Comfortaa"/>
                <a:ea typeface="Comfortaa"/>
                <a:cs typeface="Comfortaa"/>
                <a:sym typeface="Comfortaa"/>
              </a:rPr>
              <a:t>appropriate</a:t>
            </a:r>
            <a:r>
              <a:rPr lang="en" sz="1800">
                <a:latin typeface="Comfortaa"/>
                <a:ea typeface="Comfortaa"/>
                <a:cs typeface="Comfortaa"/>
                <a:sym typeface="Comfortaa"/>
              </a:rPr>
              <a:t> PE kit. </a:t>
            </a:r>
            <a:endParaRPr sz="1800">
              <a:latin typeface="Comfortaa"/>
              <a:ea typeface="Comfortaa"/>
              <a:cs typeface="Comfortaa"/>
              <a:sym typeface="Comfortaa"/>
            </a:endParaRPr>
          </a:p>
          <a:p>
            <a:pPr indent="0" lvl="0" marL="0" rtl="0" algn="l">
              <a:lnSpc>
                <a:spcPct val="100000"/>
              </a:lnSpc>
              <a:spcBef>
                <a:spcPts val="600"/>
              </a:spcBef>
              <a:spcAft>
                <a:spcPts val="0"/>
              </a:spcAft>
              <a:buSzPts val="3000"/>
              <a:buNone/>
            </a:pPr>
            <a:r>
              <a:t/>
            </a:r>
            <a:endParaRPr sz="1800">
              <a:latin typeface="Comfortaa"/>
              <a:ea typeface="Comfortaa"/>
              <a:cs typeface="Comfortaa"/>
              <a:sym typeface="Comfortaa"/>
            </a:endParaRPr>
          </a:p>
          <a:p>
            <a:pPr indent="0" lvl="0" marL="0" rtl="0" algn="l">
              <a:lnSpc>
                <a:spcPct val="100000"/>
              </a:lnSpc>
              <a:spcBef>
                <a:spcPts val="600"/>
              </a:spcBef>
              <a:spcAft>
                <a:spcPts val="0"/>
              </a:spcAft>
              <a:buSzPts val="3000"/>
              <a:buNone/>
            </a:pPr>
            <a:r>
              <a:rPr lang="en" sz="1800">
                <a:highlight>
                  <a:schemeClr val="lt1"/>
                </a:highlight>
                <a:latin typeface="Comfortaa"/>
                <a:ea typeface="Comfortaa"/>
                <a:cs typeface="Comfortaa"/>
                <a:sym typeface="Comfortaa"/>
              </a:rPr>
              <a:t>Homework will be issued every two weeks, on a </a:t>
            </a:r>
            <a:r>
              <a:rPr b="1" lang="en" sz="2200" u="sng">
                <a:highlight>
                  <a:schemeClr val="lt1"/>
                </a:highlight>
                <a:latin typeface="Comfortaa"/>
                <a:ea typeface="Comfortaa"/>
                <a:cs typeface="Comfortaa"/>
                <a:sym typeface="Comfortaa"/>
              </a:rPr>
              <a:t>Friday</a:t>
            </a:r>
            <a:r>
              <a:rPr lang="en" sz="1800">
                <a:highlight>
                  <a:schemeClr val="lt1"/>
                </a:highlight>
                <a:latin typeface="Comfortaa"/>
                <a:ea typeface="Comfortaa"/>
                <a:cs typeface="Comfortaa"/>
                <a:sym typeface="Comfortaa"/>
              </a:rPr>
              <a:t>. Homework is to be handed in a week and a half later, on a Wednesday, so it can be marked. Homework will be explained to the children and will be explained on the class page on our school website.</a:t>
            </a:r>
            <a:endParaRPr sz="1800">
              <a:highlight>
                <a:schemeClr val="lt1"/>
              </a:highlight>
              <a:latin typeface="Comfortaa"/>
              <a:ea typeface="Comfortaa"/>
              <a:cs typeface="Comfortaa"/>
              <a:sym typeface="Comfortaa"/>
            </a:endParaRPr>
          </a:p>
          <a:p>
            <a:pPr indent="0" lvl="0" marL="0" rtl="0" algn="l">
              <a:lnSpc>
                <a:spcPct val="100000"/>
              </a:lnSpc>
              <a:spcBef>
                <a:spcPts val="600"/>
              </a:spcBef>
              <a:spcAft>
                <a:spcPts val="0"/>
              </a:spcAft>
              <a:buSzPts val="3000"/>
              <a:buNone/>
            </a:pPr>
            <a:r>
              <a:t/>
            </a:r>
            <a:endParaRPr sz="1800">
              <a:highlight>
                <a:schemeClr val="lt1"/>
              </a:highlight>
              <a:latin typeface="Comfortaa"/>
              <a:ea typeface="Comfortaa"/>
              <a:cs typeface="Comfortaa"/>
              <a:sym typeface="Comfortaa"/>
            </a:endParaRPr>
          </a:p>
          <a:p>
            <a:pPr indent="0" lvl="0" marL="0" rtl="0" algn="l">
              <a:lnSpc>
                <a:spcPct val="100000"/>
              </a:lnSpc>
              <a:spcBef>
                <a:spcPts val="600"/>
              </a:spcBef>
              <a:spcAft>
                <a:spcPts val="0"/>
              </a:spcAft>
              <a:buSzPts val="3000"/>
              <a:buNone/>
            </a:pPr>
            <a:r>
              <a:rPr lang="en" sz="1800">
                <a:highlight>
                  <a:schemeClr val="lt1"/>
                </a:highlight>
                <a:latin typeface="Comfortaa"/>
                <a:ea typeface="Comfortaa"/>
                <a:cs typeface="Comfortaa"/>
                <a:sym typeface="Comfortaa"/>
              </a:rPr>
              <a:t>Each child will have a Home Learning Log Book, however they may record these </a:t>
            </a:r>
            <a:r>
              <a:rPr lang="en" sz="1800">
                <a:highlight>
                  <a:schemeClr val="lt1"/>
                </a:highlight>
                <a:latin typeface="Comfortaa"/>
                <a:ea typeface="Comfortaa"/>
                <a:cs typeface="Comfortaa"/>
                <a:sym typeface="Comfortaa"/>
              </a:rPr>
              <a:t>activities</a:t>
            </a:r>
            <a:r>
              <a:rPr lang="en" sz="1800">
                <a:highlight>
                  <a:schemeClr val="lt1"/>
                </a:highlight>
                <a:latin typeface="Comfortaa"/>
                <a:ea typeface="Comfortaa"/>
                <a:cs typeface="Comfortaa"/>
                <a:sym typeface="Comfortaa"/>
              </a:rPr>
              <a:t> on Seesaw. Please support us in our quest for excellence in presentation by insisting your child completes their learning to the highest standards. </a:t>
            </a:r>
            <a:endParaRPr sz="1800">
              <a:highlight>
                <a:schemeClr val="lt1"/>
              </a:highlight>
              <a:latin typeface="Comfortaa"/>
              <a:ea typeface="Comfortaa"/>
              <a:cs typeface="Comfortaa"/>
              <a:sym typeface="Comfortaa"/>
            </a:endParaRPr>
          </a:p>
          <a:p>
            <a:pPr indent="0" lvl="0" marL="0" rtl="0" algn="l">
              <a:lnSpc>
                <a:spcPct val="100000"/>
              </a:lnSpc>
              <a:spcBef>
                <a:spcPts val="600"/>
              </a:spcBef>
              <a:spcAft>
                <a:spcPts val="0"/>
              </a:spcAft>
              <a:buSzPts val="3000"/>
              <a:buNone/>
            </a:pPr>
            <a:r>
              <a:t/>
            </a:r>
            <a:endParaRPr sz="1800">
              <a:highlight>
                <a:schemeClr val="lt1"/>
              </a:highlight>
              <a:latin typeface="Comfortaa"/>
              <a:ea typeface="Comfortaa"/>
              <a:cs typeface="Comfortaa"/>
              <a:sym typeface="Comfortaa"/>
            </a:endParaRPr>
          </a:p>
          <a:p>
            <a:pPr indent="0" lvl="0" marL="0" rtl="0" algn="l">
              <a:lnSpc>
                <a:spcPct val="100000"/>
              </a:lnSpc>
              <a:spcBef>
                <a:spcPts val="600"/>
              </a:spcBef>
              <a:spcAft>
                <a:spcPts val="0"/>
              </a:spcAft>
              <a:buSzPts val="3000"/>
              <a:buNone/>
            </a:pPr>
            <a:r>
              <a:rPr lang="en" sz="1800">
                <a:highlight>
                  <a:schemeClr val="lt1"/>
                </a:highlight>
                <a:latin typeface="Comfortaa"/>
                <a:ea typeface="Comfortaa"/>
                <a:cs typeface="Comfortaa"/>
                <a:sym typeface="Comfortaa"/>
              </a:rPr>
              <a:t>Welly Wednesday is on a </a:t>
            </a:r>
            <a:r>
              <a:rPr b="1" lang="en" sz="2200" u="sng">
                <a:highlight>
                  <a:schemeClr val="lt1"/>
                </a:highlight>
                <a:latin typeface="Comfortaa"/>
                <a:ea typeface="Comfortaa"/>
                <a:cs typeface="Comfortaa"/>
                <a:sym typeface="Comfortaa"/>
              </a:rPr>
              <a:t>W</a:t>
            </a:r>
            <a:r>
              <a:rPr b="1" lang="en" sz="2200" u="sng">
                <a:highlight>
                  <a:schemeClr val="lt1"/>
                </a:highlight>
                <a:latin typeface="Comfortaa"/>
                <a:ea typeface="Comfortaa"/>
                <a:cs typeface="Comfortaa"/>
                <a:sym typeface="Comfortaa"/>
              </a:rPr>
              <a:t>ednesday</a:t>
            </a:r>
            <a:r>
              <a:rPr b="1" lang="en" sz="2200" u="sng">
                <a:highlight>
                  <a:schemeClr val="lt1"/>
                </a:highlight>
                <a:latin typeface="Comfortaa"/>
                <a:ea typeface="Comfortaa"/>
                <a:cs typeface="Comfortaa"/>
                <a:sym typeface="Comfortaa"/>
              </a:rPr>
              <a:t>.</a:t>
            </a:r>
            <a:r>
              <a:rPr b="1" lang="en" sz="2200">
                <a:highlight>
                  <a:schemeClr val="lt1"/>
                </a:highlight>
                <a:latin typeface="Comfortaa"/>
                <a:ea typeface="Comfortaa"/>
                <a:cs typeface="Comfortaa"/>
                <a:sym typeface="Comfortaa"/>
              </a:rPr>
              <a:t> </a:t>
            </a:r>
            <a:r>
              <a:rPr lang="en" sz="1800">
                <a:highlight>
                  <a:schemeClr val="lt1"/>
                </a:highlight>
                <a:latin typeface="Comfortaa"/>
                <a:ea typeface="Comfortaa"/>
                <a:cs typeface="Comfortaa"/>
                <a:sym typeface="Comfortaa"/>
              </a:rPr>
              <a:t>Please provide your child with a pair of wellies which we can keep in </a:t>
            </a:r>
            <a:r>
              <a:rPr lang="en" sz="1800">
                <a:highlight>
                  <a:schemeClr val="lt1"/>
                </a:highlight>
                <a:latin typeface="Comfortaa"/>
                <a:ea typeface="Comfortaa"/>
                <a:cs typeface="Comfortaa"/>
                <a:sym typeface="Comfortaa"/>
              </a:rPr>
              <a:t>school</a:t>
            </a:r>
            <a:r>
              <a:rPr lang="en" sz="1800">
                <a:highlight>
                  <a:schemeClr val="lt1"/>
                </a:highlight>
                <a:latin typeface="Comfortaa"/>
                <a:ea typeface="Comfortaa"/>
                <a:cs typeface="Comfortaa"/>
                <a:sym typeface="Comfortaa"/>
              </a:rPr>
              <a:t> for these sessions. Also, please provide your child with an </a:t>
            </a:r>
            <a:r>
              <a:rPr lang="en" sz="1800">
                <a:highlight>
                  <a:schemeClr val="lt1"/>
                </a:highlight>
                <a:latin typeface="Comfortaa"/>
                <a:ea typeface="Comfortaa"/>
                <a:cs typeface="Comfortaa"/>
                <a:sym typeface="Comfortaa"/>
              </a:rPr>
              <a:t>appropriate</a:t>
            </a:r>
            <a:r>
              <a:rPr lang="en" sz="1800">
                <a:highlight>
                  <a:schemeClr val="lt1"/>
                </a:highlight>
                <a:latin typeface="Comfortaa"/>
                <a:ea typeface="Comfortaa"/>
                <a:cs typeface="Comfortaa"/>
                <a:sym typeface="Comfortaa"/>
              </a:rPr>
              <a:t> coat on this day according to the weather. </a:t>
            </a:r>
            <a:endParaRPr sz="1800">
              <a:highlight>
                <a:schemeClr val="lt1"/>
              </a:highlight>
              <a:latin typeface="Comfortaa"/>
              <a:ea typeface="Comfortaa"/>
              <a:cs typeface="Comfortaa"/>
              <a:sym typeface="Comfortaa"/>
            </a:endParaRPr>
          </a:p>
          <a:p>
            <a:pPr indent="0" lvl="0" marL="0" rtl="0" algn="l">
              <a:lnSpc>
                <a:spcPct val="100000"/>
              </a:lnSpc>
              <a:spcBef>
                <a:spcPts val="600"/>
              </a:spcBef>
              <a:spcAft>
                <a:spcPts val="0"/>
              </a:spcAft>
              <a:buSzPts val="3000"/>
              <a:buNone/>
            </a:pPr>
            <a:r>
              <a:t/>
            </a:r>
            <a:endParaRPr sz="2000">
              <a:highlight>
                <a:schemeClr val="lt1"/>
              </a:highlight>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9"/>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Attendance</a:t>
            </a:r>
            <a:endParaRPr sz="4000"/>
          </a:p>
        </p:txBody>
      </p:sp>
      <p:sp>
        <p:nvSpPr>
          <p:cNvPr id="119" name="Google Shape;119;p9"/>
          <p:cNvSpPr txBox="1"/>
          <p:nvPr>
            <p:ph idx="1" type="body"/>
          </p:nvPr>
        </p:nvSpPr>
        <p:spPr>
          <a:xfrm>
            <a:off x="232719" y="1825727"/>
            <a:ext cx="8229600" cy="3858381"/>
          </a:xfrm>
          <a:prstGeom prst="rect">
            <a:avLst/>
          </a:prstGeom>
          <a:noFill/>
          <a:ln>
            <a:noFill/>
          </a:ln>
        </p:spPr>
        <p:txBody>
          <a:bodyPr anchorCtr="0" anchor="t" bIns="91425" lIns="91425" spcFirstLastPara="1" rIns="91425" wrap="square" tIns="91425">
            <a:noAutofit/>
          </a:bodyPr>
          <a:lstStyle/>
          <a:p>
            <a:pPr indent="-355600" lvl="0" marL="457200" rtl="0" algn="l">
              <a:lnSpc>
                <a:spcPct val="100000"/>
              </a:lnSpc>
              <a:spcBef>
                <a:spcPts val="600"/>
              </a:spcBef>
              <a:spcAft>
                <a:spcPts val="0"/>
              </a:spcAft>
              <a:buSzPts val="2000"/>
              <a:buFont typeface="Comfortaa"/>
              <a:buChar char="●"/>
            </a:pPr>
            <a:r>
              <a:rPr lang="en" sz="2000">
                <a:latin typeface="Comfortaa"/>
                <a:ea typeface="Comfortaa"/>
                <a:cs typeface="Comfortaa"/>
                <a:sym typeface="Comfortaa"/>
              </a:rPr>
              <a:t>Pupils should be aiming for 100% attendance!</a:t>
            </a:r>
            <a:endParaRPr sz="2000">
              <a:latin typeface="Comfortaa"/>
              <a:ea typeface="Comfortaa"/>
              <a:cs typeface="Comfortaa"/>
              <a:sym typeface="Comfortaa"/>
            </a:endParaRPr>
          </a:p>
          <a:p>
            <a:pPr indent="0" lvl="0" marL="0" rtl="0" algn="l">
              <a:lnSpc>
                <a:spcPct val="100000"/>
              </a:lnSpc>
              <a:spcBef>
                <a:spcPts val="600"/>
              </a:spcBef>
              <a:spcAft>
                <a:spcPts val="0"/>
              </a:spcAft>
              <a:buSzPts val="3000"/>
              <a:buNone/>
            </a:pPr>
            <a:r>
              <a:t/>
            </a:r>
            <a:endParaRPr sz="2000">
              <a:latin typeface="Comfortaa"/>
              <a:ea typeface="Comfortaa"/>
              <a:cs typeface="Comfortaa"/>
              <a:sym typeface="Comfortaa"/>
            </a:endParaRPr>
          </a:p>
          <a:p>
            <a:pPr indent="-355600" lvl="0" marL="457200" rtl="0" algn="l">
              <a:lnSpc>
                <a:spcPct val="100000"/>
              </a:lnSpc>
              <a:spcBef>
                <a:spcPts val="600"/>
              </a:spcBef>
              <a:spcAft>
                <a:spcPts val="0"/>
              </a:spcAft>
              <a:buSzPts val="2000"/>
              <a:buFont typeface="Comfortaa"/>
              <a:buChar char="●"/>
            </a:pPr>
            <a:r>
              <a:rPr lang="en" sz="2000">
                <a:latin typeface="Comfortaa"/>
                <a:ea typeface="Comfortaa"/>
                <a:cs typeface="Comfortaa"/>
                <a:sym typeface="Comfortaa"/>
              </a:rPr>
              <a:t>Research consistently shows a direct link between attainment and attendance.</a:t>
            </a:r>
            <a:endParaRPr sz="2000">
              <a:latin typeface="Comfortaa"/>
              <a:ea typeface="Comfortaa"/>
              <a:cs typeface="Comfortaa"/>
              <a:sym typeface="Comfortaa"/>
            </a:endParaRPr>
          </a:p>
          <a:p>
            <a:pPr indent="0" lvl="0" marL="0" rtl="0" algn="l">
              <a:lnSpc>
                <a:spcPct val="100000"/>
              </a:lnSpc>
              <a:spcBef>
                <a:spcPts val="600"/>
              </a:spcBef>
              <a:spcAft>
                <a:spcPts val="0"/>
              </a:spcAft>
              <a:buSzPts val="3000"/>
              <a:buNone/>
            </a:pPr>
            <a:r>
              <a:t/>
            </a:r>
            <a:endParaRPr sz="2000">
              <a:latin typeface="Comfortaa"/>
              <a:ea typeface="Comfortaa"/>
              <a:cs typeface="Comfortaa"/>
              <a:sym typeface="Comfortaa"/>
            </a:endParaRPr>
          </a:p>
          <a:p>
            <a:pPr indent="-355600" lvl="0" marL="457200" rtl="0" algn="l">
              <a:lnSpc>
                <a:spcPct val="100000"/>
              </a:lnSpc>
              <a:spcBef>
                <a:spcPts val="600"/>
              </a:spcBef>
              <a:spcAft>
                <a:spcPts val="0"/>
              </a:spcAft>
              <a:buSzPts val="2000"/>
              <a:buFont typeface="Comfortaa"/>
              <a:buChar char="●"/>
            </a:pPr>
            <a:r>
              <a:rPr lang="en" sz="2000">
                <a:latin typeface="Comfortaa"/>
                <a:ea typeface="Comfortaa"/>
                <a:cs typeface="Comfortaa"/>
                <a:sym typeface="Comfortaa"/>
              </a:rPr>
              <a:t>Communication with parents if attendance levels become a concern.</a:t>
            </a:r>
            <a:endParaRPr sz="2000">
              <a:latin typeface="Comfortaa"/>
              <a:ea typeface="Comfortaa"/>
              <a:cs typeface="Comfortaa"/>
              <a:sym typeface="Comfortaa"/>
            </a:endParaRPr>
          </a:p>
          <a:p>
            <a:pPr indent="0" lvl="0" marL="0" rtl="0" algn="l">
              <a:lnSpc>
                <a:spcPct val="100000"/>
              </a:lnSpc>
              <a:spcBef>
                <a:spcPts val="600"/>
              </a:spcBef>
              <a:spcAft>
                <a:spcPts val="0"/>
              </a:spcAft>
              <a:buSzPts val="3000"/>
              <a:buNone/>
            </a:pPr>
            <a:r>
              <a:t/>
            </a:r>
            <a:endParaRPr sz="2000">
              <a:latin typeface="Comfortaa"/>
              <a:ea typeface="Comfortaa"/>
              <a:cs typeface="Comfortaa"/>
              <a:sym typeface="Comfortaa"/>
            </a:endParaRPr>
          </a:p>
          <a:p>
            <a:pPr indent="-355600" lvl="0" marL="457200" rtl="0" algn="l">
              <a:lnSpc>
                <a:spcPct val="100000"/>
              </a:lnSpc>
              <a:spcBef>
                <a:spcPts val="600"/>
              </a:spcBef>
              <a:spcAft>
                <a:spcPts val="0"/>
              </a:spcAft>
              <a:buSzPts val="2000"/>
              <a:buFont typeface="Comfortaa"/>
              <a:buChar char="●"/>
            </a:pPr>
            <a:r>
              <a:rPr lang="en" sz="2000">
                <a:latin typeface="Comfortaa"/>
                <a:ea typeface="Comfortaa"/>
                <a:cs typeface="Comfortaa"/>
                <a:sym typeface="Comfortaa"/>
              </a:rPr>
              <a:t>Term-time holidays are recorded as unauthorised absences in line with Vale of Glamorgan expectations.</a:t>
            </a:r>
            <a:endParaRPr sz="2000">
              <a:latin typeface="Comfortaa"/>
              <a:ea typeface="Comfortaa"/>
              <a:cs typeface="Comfortaa"/>
              <a:sym typeface="Comfortaa"/>
            </a:endParaRPr>
          </a:p>
          <a:p>
            <a:pPr indent="0" lvl="0" marL="0" rtl="0" algn="l">
              <a:lnSpc>
                <a:spcPct val="100000"/>
              </a:lnSpc>
              <a:spcBef>
                <a:spcPts val="600"/>
              </a:spcBef>
              <a:spcAft>
                <a:spcPts val="0"/>
              </a:spcAft>
              <a:buSzPts val="3000"/>
              <a:buNone/>
            </a:pPr>
            <a:r>
              <a:t/>
            </a:r>
            <a:endParaRPr sz="2000">
              <a:latin typeface="Comfortaa"/>
              <a:ea typeface="Comfortaa"/>
              <a:cs typeface="Comfortaa"/>
              <a:sym typeface="Comfortaa"/>
            </a:endParaRPr>
          </a:p>
          <a:p>
            <a:pPr indent="-355600" lvl="0" marL="457200" rtl="0" algn="l">
              <a:lnSpc>
                <a:spcPct val="100000"/>
              </a:lnSpc>
              <a:spcBef>
                <a:spcPts val="600"/>
              </a:spcBef>
              <a:spcAft>
                <a:spcPts val="0"/>
              </a:spcAft>
              <a:buSzPts val="2000"/>
              <a:buFont typeface="Comfortaa"/>
              <a:buChar char="●"/>
            </a:pPr>
            <a:r>
              <a:rPr lang="en" sz="2000">
                <a:latin typeface="Comfortaa"/>
                <a:ea typeface="Comfortaa"/>
                <a:cs typeface="Comfortaa"/>
                <a:sym typeface="Comfortaa"/>
              </a:rPr>
              <a:t>If your child is unable to attend school, the school office needs to be notified either through email or phone call.</a:t>
            </a:r>
            <a:endParaRPr sz="2000">
              <a:latin typeface="Comfortaa"/>
              <a:ea typeface="Comfortaa"/>
              <a:cs typeface="Comfortaa"/>
              <a:sym typeface="Comfortaa"/>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g37ad72c2ab0_0_15"/>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Punctuality</a:t>
            </a:r>
            <a:endParaRPr sz="4000"/>
          </a:p>
        </p:txBody>
      </p:sp>
      <p:sp>
        <p:nvSpPr>
          <p:cNvPr id="125" name="Google Shape;125;g37ad72c2ab0_0_15"/>
          <p:cNvSpPr txBox="1"/>
          <p:nvPr>
            <p:ph idx="1" type="body"/>
          </p:nvPr>
        </p:nvSpPr>
        <p:spPr>
          <a:xfrm>
            <a:off x="232719" y="1825727"/>
            <a:ext cx="8229600" cy="3858300"/>
          </a:xfrm>
          <a:prstGeom prst="rect">
            <a:avLst/>
          </a:prstGeom>
          <a:noFill/>
          <a:ln>
            <a:noFill/>
          </a:ln>
        </p:spPr>
        <p:txBody>
          <a:bodyPr anchorCtr="0" anchor="t" bIns="91425" lIns="91425" spcFirstLastPara="1" rIns="91425" wrap="square" tIns="91425">
            <a:noAutofit/>
          </a:bodyPr>
          <a:lstStyle/>
          <a:p>
            <a:pPr indent="-355600" lvl="0" marL="457200" rtl="0" algn="l">
              <a:lnSpc>
                <a:spcPct val="100000"/>
              </a:lnSpc>
              <a:spcBef>
                <a:spcPts val="600"/>
              </a:spcBef>
              <a:spcAft>
                <a:spcPts val="0"/>
              </a:spcAft>
              <a:buSzPts val="2000"/>
              <a:buFont typeface="Comfortaa"/>
              <a:buChar char="●"/>
            </a:pPr>
            <a:r>
              <a:rPr lang="en" sz="2000">
                <a:latin typeface="Comfortaa"/>
                <a:ea typeface="Comfortaa"/>
                <a:cs typeface="Comfortaa"/>
                <a:sym typeface="Comfortaa"/>
              </a:rPr>
              <a:t>Registration closes at 9:00am.</a:t>
            </a:r>
            <a:endParaRPr sz="2000">
              <a:latin typeface="Comfortaa"/>
              <a:ea typeface="Comfortaa"/>
              <a:cs typeface="Comfortaa"/>
              <a:sym typeface="Comfortaa"/>
            </a:endParaRPr>
          </a:p>
          <a:p>
            <a:pPr indent="0" lvl="0" marL="0" rtl="0" algn="l">
              <a:lnSpc>
                <a:spcPct val="100000"/>
              </a:lnSpc>
              <a:spcBef>
                <a:spcPts val="600"/>
              </a:spcBef>
              <a:spcAft>
                <a:spcPts val="0"/>
              </a:spcAft>
              <a:buNone/>
            </a:pPr>
            <a:r>
              <a:t/>
            </a:r>
            <a:endParaRPr sz="2000">
              <a:latin typeface="Comfortaa"/>
              <a:ea typeface="Comfortaa"/>
              <a:cs typeface="Comfortaa"/>
              <a:sym typeface="Comfortaa"/>
            </a:endParaRPr>
          </a:p>
          <a:p>
            <a:pPr indent="-355600" lvl="0" marL="457200" rtl="0" algn="l">
              <a:lnSpc>
                <a:spcPct val="100000"/>
              </a:lnSpc>
              <a:spcBef>
                <a:spcPts val="600"/>
              </a:spcBef>
              <a:spcAft>
                <a:spcPts val="0"/>
              </a:spcAft>
              <a:buSzPts val="2000"/>
              <a:buFont typeface="Comfortaa"/>
              <a:buChar char="●"/>
            </a:pPr>
            <a:r>
              <a:rPr lang="en" sz="2000">
                <a:latin typeface="Comfortaa"/>
                <a:ea typeface="Comfortaa"/>
                <a:cs typeface="Comfortaa"/>
                <a:sym typeface="Comfortaa"/>
              </a:rPr>
              <a:t>Please aim for your child to be in by this time in order to avoid your child missing out on learning time. </a:t>
            </a:r>
            <a:endParaRPr sz="2000">
              <a:latin typeface="Comfortaa"/>
              <a:ea typeface="Comfortaa"/>
              <a:cs typeface="Comfortaa"/>
              <a:sym typeface="Comfortaa"/>
            </a:endParaRPr>
          </a:p>
        </p:txBody>
      </p:sp>
      <p:pic>
        <p:nvPicPr>
          <p:cNvPr descr="Text sign showing Attendance. Conceptual photo Going regularly Being present at place or event Number of people (provided by Getty Images)" id="126" name="Google Shape;126;g37ad72c2ab0_0_15"/>
          <p:cNvPicPr preferRelativeResize="0"/>
          <p:nvPr/>
        </p:nvPicPr>
        <p:blipFill>
          <a:blip r:embed="rId3">
            <a:alphaModFix/>
          </a:blip>
          <a:stretch>
            <a:fillRect/>
          </a:stretch>
        </p:blipFill>
        <p:spPr>
          <a:xfrm>
            <a:off x="4407675" y="3701997"/>
            <a:ext cx="3873700" cy="2581826"/>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g2fb1c41c2ce_0_0"/>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School App</a:t>
            </a:r>
            <a:endParaRPr/>
          </a:p>
        </p:txBody>
      </p:sp>
      <p:pic>
        <p:nvPicPr>
          <p:cNvPr id="132" name="Google Shape;132;g2fb1c41c2ce_0_0"/>
          <p:cNvPicPr preferRelativeResize="0"/>
          <p:nvPr/>
        </p:nvPicPr>
        <p:blipFill rotWithShape="1">
          <a:blip r:embed="rId3">
            <a:alphaModFix/>
          </a:blip>
          <a:srcRect b="0" l="0" r="0" t="0"/>
          <a:stretch/>
        </p:blipFill>
        <p:spPr>
          <a:xfrm>
            <a:off x="205875" y="1624525"/>
            <a:ext cx="8612374" cy="5039176"/>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10"/>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Keeping in Touch</a:t>
            </a:r>
            <a:endParaRPr sz="4000"/>
          </a:p>
        </p:txBody>
      </p:sp>
      <p:sp>
        <p:nvSpPr>
          <p:cNvPr id="138" name="Google Shape;138;p10"/>
          <p:cNvSpPr txBox="1"/>
          <p:nvPr/>
        </p:nvSpPr>
        <p:spPr>
          <a:xfrm>
            <a:off x="303350" y="1493850"/>
            <a:ext cx="8612100" cy="5150400"/>
          </a:xfrm>
          <a:prstGeom prst="rect">
            <a:avLst/>
          </a:prstGeom>
          <a:noFill/>
          <a:ln>
            <a:noFill/>
          </a:ln>
        </p:spPr>
        <p:txBody>
          <a:bodyPr anchorCtr="0" anchor="t" bIns="91425" lIns="91425" spcFirstLastPara="1" rIns="91425" wrap="square" tIns="91425">
            <a:noAutofit/>
          </a:bodyPr>
          <a:lstStyle/>
          <a:p>
            <a:pPr indent="0" lvl="0" marL="0" rtl="0" algn="l">
              <a:spcBef>
                <a:spcPts val="600"/>
              </a:spcBef>
              <a:spcAft>
                <a:spcPts val="0"/>
              </a:spcAft>
              <a:buClr>
                <a:schemeClr val="dk1"/>
              </a:buClr>
              <a:buSzPts val="2000"/>
              <a:buFont typeface="Arial"/>
              <a:buNone/>
            </a:pPr>
            <a:r>
              <a:rPr lang="en" sz="2000">
                <a:solidFill>
                  <a:schemeClr val="dk1"/>
                </a:solidFill>
              </a:rPr>
              <a:t>Staff are working in their classrooms at the start of each day.</a:t>
            </a:r>
            <a:endParaRPr sz="2000">
              <a:solidFill>
                <a:schemeClr val="dk1"/>
              </a:solidFill>
            </a:endParaRPr>
          </a:p>
          <a:p>
            <a:pPr indent="0" lvl="0" marL="0" rtl="0" algn="l">
              <a:spcBef>
                <a:spcPts val="600"/>
              </a:spcBef>
              <a:spcAft>
                <a:spcPts val="0"/>
              </a:spcAft>
              <a:buClr>
                <a:schemeClr val="dk1"/>
              </a:buClr>
              <a:buSzPts val="2000"/>
              <a:buFont typeface="Arial"/>
              <a:buNone/>
            </a:pPr>
            <a:r>
              <a:t/>
            </a:r>
            <a:endParaRPr sz="2000">
              <a:solidFill>
                <a:schemeClr val="dk1"/>
              </a:solidFill>
            </a:endParaRPr>
          </a:p>
          <a:p>
            <a:pPr indent="0" lvl="0" marL="0" rtl="0" algn="l">
              <a:spcBef>
                <a:spcPts val="600"/>
              </a:spcBef>
              <a:spcAft>
                <a:spcPts val="0"/>
              </a:spcAft>
              <a:buClr>
                <a:schemeClr val="dk1"/>
              </a:buClr>
              <a:buSzPts val="2000"/>
              <a:buFont typeface="Arial"/>
              <a:buNone/>
            </a:pPr>
            <a:r>
              <a:rPr lang="en" sz="2000">
                <a:solidFill>
                  <a:schemeClr val="dk1"/>
                </a:solidFill>
              </a:rPr>
              <a:t>Staff are available at the end of each day (except Wednesdays) to chat through informal and brief issues.</a:t>
            </a:r>
            <a:endParaRPr sz="2000">
              <a:solidFill>
                <a:schemeClr val="dk1"/>
              </a:solidFill>
            </a:endParaRPr>
          </a:p>
          <a:p>
            <a:pPr indent="0" lvl="0" marL="0" rtl="0" algn="l">
              <a:spcBef>
                <a:spcPts val="600"/>
              </a:spcBef>
              <a:spcAft>
                <a:spcPts val="0"/>
              </a:spcAft>
              <a:buClr>
                <a:schemeClr val="dk1"/>
              </a:buClr>
              <a:buSzPts val="2000"/>
              <a:buFont typeface="Arial"/>
              <a:buNone/>
            </a:pPr>
            <a:r>
              <a:t/>
            </a:r>
            <a:endParaRPr sz="2000">
              <a:solidFill>
                <a:schemeClr val="dk1"/>
              </a:solidFill>
            </a:endParaRPr>
          </a:p>
          <a:p>
            <a:pPr indent="0" lvl="0" marL="0" rtl="0" algn="l">
              <a:spcBef>
                <a:spcPts val="600"/>
              </a:spcBef>
              <a:spcAft>
                <a:spcPts val="0"/>
              </a:spcAft>
              <a:buClr>
                <a:schemeClr val="dk1"/>
              </a:buClr>
              <a:buSzPts val="2000"/>
              <a:buFont typeface="Arial"/>
              <a:buNone/>
            </a:pPr>
            <a:r>
              <a:rPr lang="en" sz="2000">
                <a:solidFill>
                  <a:schemeClr val="dk1"/>
                </a:solidFill>
              </a:rPr>
              <a:t>Please contact office or chat to staff for longer appointments.</a:t>
            </a:r>
            <a:endParaRPr sz="2000">
              <a:solidFill>
                <a:schemeClr val="dk1"/>
              </a:solidFill>
            </a:endParaRPr>
          </a:p>
          <a:p>
            <a:pPr indent="0" lvl="0" marL="0" rtl="0" algn="l">
              <a:spcBef>
                <a:spcPts val="600"/>
              </a:spcBef>
              <a:spcAft>
                <a:spcPts val="0"/>
              </a:spcAft>
              <a:buClr>
                <a:schemeClr val="dk1"/>
              </a:buClr>
              <a:buSzPts val="2000"/>
              <a:buFont typeface="Arial"/>
              <a:buNone/>
            </a:pPr>
            <a:r>
              <a:t/>
            </a:r>
            <a:endParaRPr sz="2000">
              <a:solidFill>
                <a:schemeClr val="dk1"/>
              </a:solidFill>
            </a:endParaRPr>
          </a:p>
          <a:p>
            <a:pPr indent="0" lvl="0" marL="0" rtl="0" algn="l">
              <a:spcBef>
                <a:spcPts val="600"/>
              </a:spcBef>
              <a:spcAft>
                <a:spcPts val="0"/>
              </a:spcAft>
              <a:buClr>
                <a:schemeClr val="dk1"/>
              </a:buClr>
              <a:buSzPts val="2000"/>
              <a:buFont typeface="Arial"/>
              <a:buNone/>
            </a:pPr>
            <a:r>
              <a:rPr lang="en" sz="2000">
                <a:solidFill>
                  <a:schemeClr val="dk1"/>
                </a:solidFill>
              </a:rPr>
              <a:t>Weekly newsletter via the school website.</a:t>
            </a:r>
            <a:endParaRPr>
              <a:solidFill>
                <a:schemeClr val="dk1"/>
              </a:solidFill>
            </a:endParaRPr>
          </a:p>
          <a:p>
            <a:pPr indent="0" lvl="0" marL="0" rtl="0" algn="l">
              <a:spcBef>
                <a:spcPts val="600"/>
              </a:spcBef>
              <a:spcAft>
                <a:spcPts val="0"/>
              </a:spcAft>
              <a:buClr>
                <a:schemeClr val="dk1"/>
              </a:buClr>
              <a:buSzPts val="2000"/>
              <a:buFont typeface="Arial"/>
              <a:buNone/>
            </a:pPr>
            <a:r>
              <a:t/>
            </a:r>
            <a:endParaRPr sz="2000">
              <a:solidFill>
                <a:schemeClr val="dk1"/>
              </a:solidFill>
            </a:endParaRPr>
          </a:p>
          <a:p>
            <a:pPr indent="0" lvl="0" marL="0" rtl="0" algn="l">
              <a:spcBef>
                <a:spcPts val="600"/>
              </a:spcBef>
              <a:spcAft>
                <a:spcPts val="0"/>
              </a:spcAft>
              <a:buClr>
                <a:schemeClr val="dk1"/>
              </a:buClr>
              <a:buSzPts val="2000"/>
              <a:buFont typeface="Arial"/>
              <a:buNone/>
            </a:pPr>
            <a:r>
              <a:rPr lang="en" sz="2000">
                <a:solidFill>
                  <a:schemeClr val="dk1"/>
                </a:solidFill>
              </a:rPr>
              <a:t>For urgent issues, please don’t hesitate to contact the office.</a:t>
            </a:r>
            <a:endParaRPr sz="2000">
              <a:solidFill>
                <a:schemeClr val="dk1"/>
              </a:solidFill>
            </a:endParaRPr>
          </a:p>
          <a:p>
            <a:pPr indent="0" lvl="0" marL="0" rtl="0" algn="l">
              <a:spcBef>
                <a:spcPts val="600"/>
              </a:spcBef>
              <a:spcAft>
                <a:spcPts val="0"/>
              </a:spcAft>
              <a:buClr>
                <a:schemeClr val="dk1"/>
              </a:buClr>
              <a:buSzPts val="2000"/>
              <a:buFont typeface="Arial"/>
              <a:buNone/>
            </a:pPr>
            <a:r>
              <a:t/>
            </a:r>
            <a:endParaRPr sz="2000">
              <a:solidFill>
                <a:schemeClr val="dk1"/>
              </a:solidFill>
            </a:endParaRPr>
          </a:p>
          <a:p>
            <a:pPr indent="0" lvl="0" marL="0" rtl="0" algn="l">
              <a:spcBef>
                <a:spcPts val="600"/>
              </a:spcBef>
              <a:spcAft>
                <a:spcPts val="0"/>
              </a:spcAft>
              <a:buClr>
                <a:schemeClr val="dk1"/>
              </a:buClr>
              <a:buSzPts val="2000"/>
              <a:buFont typeface="Arial"/>
              <a:buNone/>
            </a:pPr>
            <a:r>
              <a:rPr lang="en" sz="2000">
                <a:solidFill>
                  <a:schemeClr val="dk1"/>
                </a:solidFill>
              </a:rPr>
              <a:t>Download School News App</a:t>
            </a:r>
            <a:endParaRPr sz="2000"/>
          </a:p>
        </p:txBody>
      </p:sp>
      <p:pic>
        <p:nvPicPr>
          <p:cNvPr id="139" name="Google Shape;139;p10"/>
          <p:cNvPicPr preferRelativeResize="0"/>
          <p:nvPr/>
        </p:nvPicPr>
        <p:blipFill>
          <a:blip r:embed="rId3">
            <a:alphaModFix/>
          </a:blip>
          <a:stretch>
            <a:fillRect/>
          </a:stretch>
        </p:blipFill>
        <p:spPr>
          <a:xfrm>
            <a:off x="0" y="0"/>
            <a:ext cx="9144000" cy="68580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g37cfebff89c_0_16"/>
          <p:cNvSpPr txBox="1"/>
          <p:nvPr>
            <p:ph type="title"/>
          </p:nvPr>
        </p:nvSpPr>
        <p:spPr>
          <a:xfrm>
            <a:off x="457200" y="274638"/>
            <a:ext cx="8229600" cy="11430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Wraparound / Llangan Childcare</a:t>
            </a:r>
            <a:endParaRPr/>
          </a:p>
        </p:txBody>
      </p:sp>
      <p:sp>
        <p:nvSpPr>
          <p:cNvPr id="145" name="Google Shape;145;g37cfebff89c_0_16"/>
          <p:cNvSpPr txBox="1"/>
          <p:nvPr>
            <p:ph idx="1" type="body"/>
          </p:nvPr>
        </p:nvSpPr>
        <p:spPr>
          <a:xfrm>
            <a:off x="457200" y="1600200"/>
            <a:ext cx="8229600" cy="4967700"/>
          </a:xfrm>
          <a:prstGeom prst="rect">
            <a:avLst/>
          </a:prstGeom>
        </p:spPr>
        <p:txBody>
          <a:bodyPr anchorCtr="0" anchor="t" bIns="91425" lIns="91425" spcFirstLastPara="1" rIns="91425" wrap="square" tIns="91425">
            <a:noAutofit/>
          </a:bodyPr>
          <a:lstStyle/>
          <a:p>
            <a:pPr indent="0" lvl="0" marL="0" rtl="0" algn="l">
              <a:spcBef>
                <a:spcPts val="600"/>
              </a:spcBef>
              <a:spcAft>
                <a:spcPts val="0"/>
              </a:spcAft>
              <a:buNone/>
            </a:pPr>
            <a:r>
              <a:rPr b="1" lang="en" sz="2600" u="sng">
                <a:latin typeface="Comfortaa"/>
                <a:ea typeface="Comfortaa"/>
                <a:cs typeface="Comfortaa"/>
                <a:sym typeface="Comfortaa"/>
              </a:rPr>
              <a:t>School Lunches</a:t>
            </a:r>
            <a:endParaRPr b="1" sz="2600" u="sng">
              <a:latin typeface="Comfortaa"/>
              <a:ea typeface="Comfortaa"/>
              <a:cs typeface="Comfortaa"/>
              <a:sym typeface="Comfortaa"/>
            </a:endParaRPr>
          </a:p>
          <a:p>
            <a:pPr indent="0" lvl="0" marL="12700" rtl="0" algn="l">
              <a:lnSpc>
                <a:spcPct val="115000"/>
              </a:lnSpc>
              <a:spcBef>
                <a:spcPts val="600"/>
              </a:spcBef>
              <a:spcAft>
                <a:spcPts val="0"/>
              </a:spcAft>
              <a:buClr>
                <a:schemeClr val="dk1"/>
              </a:buClr>
              <a:buSzPts val="1100"/>
              <a:buFont typeface="Arial"/>
              <a:buNone/>
            </a:pPr>
            <a:r>
              <a:rPr lang="en" sz="1900">
                <a:latin typeface="Comfortaa"/>
                <a:ea typeface="Comfortaa"/>
                <a:cs typeface="Comfortaa"/>
                <a:sym typeface="Comfortaa"/>
              </a:rPr>
              <a:t>●School meals can be purchased through Parent Pay if they are staying for wraparound.</a:t>
            </a:r>
            <a:endParaRPr sz="1900">
              <a:latin typeface="Comfortaa"/>
              <a:ea typeface="Comfortaa"/>
              <a:cs typeface="Comfortaa"/>
              <a:sym typeface="Comfortaa"/>
            </a:endParaRPr>
          </a:p>
          <a:p>
            <a:pPr indent="0" lvl="0" marL="12700" rtl="0" algn="l">
              <a:lnSpc>
                <a:spcPct val="115000"/>
              </a:lnSpc>
              <a:spcBef>
                <a:spcPts val="600"/>
              </a:spcBef>
              <a:spcAft>
                <a:spcPts val="0"/>
              </a:spcAft>
              <a:buClr>
                <a:schemeClr val="dk1"/>
              </a:buClr>
              <a:buSzPts val="1100"/>
              <a:buFont typeface="Arial"/>
              <a:buNone/>
            </a:pPr>
            <a:r>
              <a:rPr lang="en" sz="1900">
                <a:latin typeface="Comfortaa"/>
                <a:ea typeface="Comfortaa"/>
                <a:cs typeface="Comfortaa"/>
                <a:sym typeface="Comfortaa"/>
              </a:rPr>
              <a:t>●They may be pre-ordered via your ParentPay account or if not a member of staff will order the hot meal of the day for them. </a:t>
            </a:r>
            <a:endParaRPr sz="1900">
              <a:latin typeface="Comfortaa"/>
              <a:ea typeface="Comfortaa"/>
              <a:cs typeface="Comfortaa"/>
              <a:sym typeface="Comfortaa"/>
            </a:endParaRPr>
          </a:p>
          <a:p>
            <a:pPr indent="0" lvl="0" marL="12700" rtl="0" algn="l">
              <a:lnSpc>
                <a:spcPct val="115000"/>
              </a:lnSpc>
              <a:spcBef>
                <a:spcPts val="600"/>
              </a:spcBef>
              <a:spcAft>
                <a:spcPts val="0"/>
              </a:spcAft>
              <a:buClr>
                <a:schemeClr val="dk1"/>
              </a:buClr>
              <a:buSzPts val="1100"/>
              <a:buFont typeface="Arial"/>
              <a:buNone/>
            </a:pPr>
            <a:r>
              <a:rPr lang="en" sz="1900">
                <a:latin typeface="Comfortaa"/>
                <a:ea typeface="Comfortaa"/>
                <a:cs typeface="Comfortaa"/>
                <a:sym typeface="Comfortaa"/>
              </a:rPr>
              <a:t>●The menu is set by Big Fresh. As a school, we are unable to change the choices provided each day. If your child does not like anything on the menu, please ensure you provide a packed lunch for your child or choose an alternative meal on parent pay.</a:t>
            </a:r>
            <a:endParaRPr sz="1900">
              <a:latin typeface="Comfortaa"/>
              <a:ea typeface="Comfortaa"/>
              <a:cs typeface="Comfortaa"/>
              <a:sym typeface="Comfortaa"/>
            </a:endParaRPr>
          </a:p>
          <a:p>
            <a:pPr indent="0" lvl="0" marL="0" rtl="0" algn="l">
              <a:lnSpc>
                <a:spcPct val="115000"/>
              </a:lnSpc>
              <a:spcBef>
                <a:spcPts val="600"/>
              </a:spcBef>
              <a:spcAft>
                <a:spcPts val="0"/>
              </a:spcAft>
              <a:buNone/>
            </a:pPr>
            <a:r>
              <a:rPr lang="en" sz="1900">
                <a:latin typeface="Comfortaa"/>
                <a:ea typeface="Comfortaa"/>
                <a:cs typeface="Comfortaa"/>
                <a:sym typeface="Comfortaa"/>
              </a:rPr>
              <a:t>Wraparound staff will always keep you informed if your child is not enjoying the school meals so an alternative can be considered.</a:t>
            </a:r>
            <a:endParaRPr sz="1900">
              <a:latin typeface="Comfortaa"/>
              <a:ea typeface="Comfortaa"/>
              <a:cs typeface="Comfortaa"/>
              <a:sym typeface="Comfortaa"/>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g37cfebff89c_0_21"/>
          <p:cNvSpPr txBox="1"/>
          <p:nvPr>
            <p:ph type="title"/>
          </p:nvPr>
        </p:nvSpPr>
        <p:spPr>
          <a:xfrm>
            <a:off x="457200" y="274638"/>
            <a:ext cx="8229600" cy="11430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Wraparound / Llangan Childcare</a:t>
            </a:r>
            <a:endParaRPr/>
          </a:p>
        </p:txBody>
      </p:sp>
      <p:sp>
        <p:nvSpPr>
          <p:cNvPr id="151" name="Google Shape;151;g37cfebff89c_0_21"/>
          <p:cNvSpPr txBox="1"/>
          <p:nvPr>
            <p:ph idx="1" type="body"/>
          </p:nvPr>
        </p:nvSpPr>
        <p:spPr>
          <a:xfrm>
            <a:off x="457200" y="1600200"/>
            <a:ext cx="8229600" cy="4967700"/>
          </a:xfrm>
          <a:prstGeom prst="rect">
            <a:avLst/>
          </a:prstGeom>
        </p:spPr>
        <p:txBody>
          <a:bodyPr anchorCtr="0" anchor="t" bIns="91425" lIns="91425" spcFirstLastPara="1" rIns="91425" wrap="square" tIns="91425">
            <a:noAutofit/>
          </a:bodyPr>
          <a:lstStyle/>
          <a:p>
            <a:pPr indent="0" lvl="0" marL="0" rtl="0" algn="l">
              <a:spcBef>
                <a:spcPts val="600"/>
              </a:spcBef>
              <a:spcAft>
                <a:spcPts val="0"/>
              </a:spcAft>
              <a:buNone/>
            </a:pPr>
            <a:r>
              <a:rPr b="1" lang="en" sz="2800" u="sng">
                <a:latin typeface="Comfortaa"/>
                <a:ea typeface="Comfortaa"/>
                <a:cs typeface="Comfortaa"/>
                <a:sym typeface="Comfortaa"/>
              </a:rPr>
              <a:t>Snack</a:t>
            </a:r>
            <a:endParaRPr b="1" sz="2800" u="sng">
              <a:latin typeface="Comfortaa"/>
              <a:ea typeface="Comfortaa"/>
              <a:cs typeface="Comfortaa"/>
              <a:sym typeface="Comfortaa"/>
            </a:endParaRPr>
          </a:p>
          <a:p>
            <a:pPr indent="0" lvl="0" marL="0" rtl="0" algn="l">
              <a:spcBef>
                <a:spcPts val="600"/>
              </a:spcBef>
              <a:spcAft>
                <a:spcPts val="0"/>
              </a:spcAft>
              <a:buNone/>
            </a:pPr>
            <a:r>
              <a:rPr lang="en" sz="2200">
                <a:latin typeface="Comfortaa"/>
                <a:ea typeface="Comfortaa"/>
                <a:cs typeface="Comfortaa"/>
                <a:sym typeface="Comfortaa"/>
              </a:rPr>
              <a:t>Please send in an additional snack for the afternoon. </a:t>
            </a:r>
            <a:endParaRPr sz="2200">
              <a:latin typeface="Comfortaa"/>
              <a:ea typeface="Comfortaa"/>
              <a:cs typeface="Comfortaa"/>
              <a:sym typeface="Comfortaa"/>
            </a:endParaRPr>
          </a:p>
          <a:p>
            <a:pPr indent="0" lvl="0" marL="0" rtl="0" algn="l">
              <a:spcBef>
                <a:spcPts val="600"/>
              </a:spcBef>
              <a:spcAft>
                <a:spcPts val="0"/>
              </a:spcAft>
              <a:buNone/>
            </a:pPr>
            <a:r>
              <a:t/>
            </a:r>
            <a:endParaRPr sz="2800">
              <a:latin typeface="Comfortaa"/>
              <a:ea typeface="Comfortaa"/>
              <a:cs typeface="Comfortaa"/>
              <a:sym typeface="Comfortaa"/>
            </a:endParaRPr>
          </a:p>
          <a:p>
            <a:pPr indent="0" lvl="0" marL="0" rtl="0" algn="l">
              <a:spcBef>
                <a:spcPts val="600"/>
              </a:spcBef>
              <a:spcAft>
                <a:spcPts val="0"/>
              </a:spcAft>
              <a:buNone/>
            </a:pPr>
            <a:r>
              <a:rPr b="1" lang="en" sz="2800" u="sng">
                <a:latin typeface="Comfortaa"/>
                <a:ea typeface="Comfortaa"/>
                <a:cs typeface="Comfortaa"/>
                <a:sym typeface="Comfortaa"/>
              </a:rPr>
              <a:t>Communication</a:t>
            </a:r>
            <a:endParaRPr b="1" sz="2800" u="sng">
              <a:latin typeface="Comfortaa"/>
              <a:ea typeface="Comfortaa"/>
              <a:cs typeface="Comfortaa"/>
              <a:sym typeface="Comfortaa"/>
            </a:endParaRPr>
          </a:p>
          <a:p>
            <a:pPr indent="0" lvl="0" marL="0" rtl="0" algn="l">
              <a:spcBef>
                <a:spcPts val="600"/>
              </a:spcBef>
              <a:spcAft>
                <a:spcPts val="0"/>
              </a:spcAft>
              <a:buNone/>
            </a:pPr>
            <a:r>
              <a:rPr lang="en" sz="2200">
                <a:latin typeface="Comfortaa"/>
                <a:ea typeface="Comfortaa"/>
                <a:cs typeface="Comfortaa"/>
                <a:sym typeface="Comfortaa"/>
              </a:rPr>
              <a:t>Seesaw is used to share </a:t>
            </a:r>
            <a:r>
              <a:rPr lang="en" sz="2200">
                <a:latin typeface="Comfortaa"/>
                <a:ea typeface="Comfortaa"/>
                <a:cs typeface="Comfortaa"/>
                <a:sym typeface="Comfortaa"/>
              </a:rPr>
              <a:t>images</a:t>
            </a:r>
            <a:r>
              <a:rPr lang="en" sz="2200">
                <a:latin typeface="Comfortaa"/>
                <a:ea typeface="Comfortaa"/>
                <a:cs typeface="Comfortaa"/>
                <a:sym typeface="Comfortaa"/>
              </a:rPr>
              <a:t> from the afternoon. Please continue to use the school email address to contact wraparound staff and we will get back to you asap. </a:t>
            </a:r>
            <a:endParaRPr sz="2200">
              <a:latin typeface="Comfortaa"/>
              <a:ea typeface="Comfortaa"/>
              <a:cs typeface="Comfortaa"/>
              <a:sym typeface="Comfortaa"/>
            </a:endParaRPr>
          </a:p>
          <a:p>
            <a:pPr indent="0" lvl="0" marL="0" rtl="0" algn="l">
              <a:spcBef>
                <a:spcPts val="600"/>
              </a:spcBef>
              <a:spcAft>
                <a:spcPts val="0"/>
              </a:spcAft>
              <a:buNone/>
            </a:pPr>
            <a:r>
              <a:t/>
            </a:r>
            <a:endParaRPr sz="2200">
              <a:latin typeface="Comfortaa"/>
              <a:ea typeface="Comfortaa"/>
              <a:cs typeface="Comfortaa"/>
              <a:sym typeface="Comfortaa"/>
            </a:endParaRPr>
          </a:p>
          <a:p>
            <a:pPr indent="-368300" lvl="0" marL="457200" rtl="0" algn="l">
              <a:spcBef>
                <a:spcPts val="600"/>
              </a:spcBef>
              <a:spcAft>
                <a:spcPts val="0"/>
              </a:spcAft>
              <a:buSzPts val="2200"/>
              <a:buFont typeface="Comfortaa"/>
              <a:buChar char="●"/>
            </a:pPr>
            <a:r>
              <a:rPr lang="en" sz="2200">
                <a:latin typeface="Comfortaa"/>
                <a:ea typeface="Comfortaa"/>
                <a:cs typeface="Comfortaa"/>
                <a:sym typeface="Comfortaa"/>
              </a:rPr>
              <a:t>Home time for wraparound is 3.20pm. </a:t>
            </a:r>
            <a:endParaRPr sz="2200">
              <a:latin typeface="Comfortaa"/>
              <a:ea typeface="Comfortaa"/>
              <a:cs typeface="Comfortaa"/>
              <a:sym typeface="Comfortaa"/>
            </a:endParaRPr>
          </a:p>
          <a:p>
            <a:pPr indent="0" lvl="0" marL="0" rtl="0" algn="l">
              <a:spcBef>
                <a:spcPts val="600"/>
              </a:spcBef>
              <a:spcAft>
                <a:spcPts val="0"/>
              </a:spcAft>
              <a:buNone/>
            </a:pPr>
            <a:r>
              <a:t/>
            </a:r>
            <a:endParaRPr/>
          </a:p>
          <a:p>
            <a:pPr indent="0" lvl="0" marL="0" rtl="0" algn="l">
              <a:spcBef>
                <a:spcPts val="600"/>
              </a:spcBef>
              <a:spcAft>
                <a:spcPts val="0"/>
              </a:spcAft>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g37dabf3adab_0_1"/>
          <p:cNvSpPr txBox="1"/>
          <p:nvPr>
            <p:ph type="title"/>
          </p:nvPr>
        </p:nvSpPr>
        <p:spPr>
          <a:xfrm>
            <a:off x="457200" y="274638"/>
            <a:ext cx="8229600" cy="11430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Keeping in touch</a:t>
            </a:r>
            <a:endParaRPr/>
          </a:p>
        </p:txBody>
      </p:sp>
      <p:sp>
        <p:nvSpPr>
          <p:cNvPr id="157" name="Google Shape;157;g37dabf3adab_0_1"/>
          <p:cNvSpPr txBox="1"/>
          <p:nvPr>
            <p:ph idx="1" type="body"/>
          </p:nvPr>
        </p:nvSpPr>
        <p:spPr>
          <a:xfrm>
            <a:off x="457200" y="1600200"/>
            <a:ext cx="8229600" cy="5257800"/>
          </a:xfrm>
          <a:prstGeom prst="rect">
            <a:avLst/>
          </a:prstGeom>
        </p:spPr>
        <p:txBody>
          <a:bodyPr anchorCtr="0" anchor="t" bIns="91425" lIns="91425" spcFirstLastPara="1" rIns="91425" wrap="square" tIns="91425">
            <a:noAutofit/>
          </a:bodyPr>
          <a:lstStyle/>
          <a:p>
            <a:pPr indent="-342900" lvl="0" marL="457200" rtl="0" algn="l">
              <a:spcBef>
                <a:spcPts val="600"/>
              </a:spcBef>
              <a:spcAft>
                <a:spcPts val="0"/>
              </a:spcAft>
              <a:buSzPts val="1800"/>
              <a:buFont typeface="Comfortaa"/>
              <a:buChar char="●"/>
            </a:pPr>
            <a:r>
              <a:rPr lang="en" sz="1800">
                <a:latin typeface="Comfortaa"/>
                <a:ea typeface="Comfortaa"/>
                <a:cs typeface="Comfortaa"/>
                <a:sym typeface="Comfortaa"/>
              </a:rPr>
              <a:t>If you need to speak to a member of staff, please contact the school office via phone or email and we will get back to you as soon as possible. </a:t>
            </a:r>
            <a:endParaRPr sz="1800">
              <a:latin typeface="Comfortaa"/>
              <a:ea typeface="Comfortaa"/>
              <a:cs typeface="Comfortaa"/>
              <a:sym typeface="Comfortaa"/>
            </a:endParaRPr>
          </a:p>
          <a:p>
            <a:pPr indent="0" lvl="0" marL="0" rtl="0" algn="l">
              <a:spcBef>
                <a:spcPts val="600"/>
              </a:spcBef>
              <a:spcAft>
                <a:spcPts val="0"/>
              </a:spcAft>
              <a:buNone/>
            </a:pPr>
            <a:r>
              <a:t/>
            </a:r>
            <a:endParaRPr sz="1800">
              <a:latin typeface="Comfortaa"/>
              <a:ea typeface="Comfortaa"/>
              <a:cs typeface="Comfortaa"/>
              <a:sym typeface="Comfortaa"/>
            </a:endParaRPr>
          </a:p>
          <a:p>
            <a:pPr indent="-419100" lvl="0" marL="457200" rtl="0" algn="l">
              <a:spcBef>
                <a:spcPts val="600"/>
              </a:spcBef>
              <a:spcAft>
                <a:spcPts val="0"/>
              </a:spcAft>
              <a:buSzPts val="3000"/>
              <a:buFont typeface="Comfortaa"/>
              <a:buChar char="●"/>
            </a:pPr>
            <a:r>
              <a:rPr lang="en" sz="1800">
                <a:latin typeface="Comfortaa"/>
                <a:ea typeface="Comfortaa"/>
                <a:cs typeface="Comfortaa"/>
                <a:sym typeface="Comfortaa"/>
              </a:rPr>
              <a:t>Please do not pass on messages at the school gate; all absences and messages must be reported to the school office. </a:t>
            </a:r>
            <a:endParaRPr sz="1800">
              <a:latin typeface="Comfortaa"/>
              <a:ea typeface="Comfortaa"/>
              <a:cs typeface="Comfortaa"/>
              <a:sym typeface="Comfortaa"/>
            </a:endParaRPr>
          </a:p>
          <a:p>
            <a:pPr indent="0" lvl="0" marL="457200" rtl="0" algn="l">
              <a:spcBef>
                <a:spcPts val="600"/>
              </a:spcBef>
              <a:spcAft>
                <a:spcPts val="0"/>
              </a:spcAft>
              <a:buNone/>
            </a:pPr>
            <a:r>
              <a:t/>
            </a:r>
            <a:endParaRPr sz="1800">
              <a:latin typeface="Comfortaa"/>
              <a:ea typeface="Comfortaa"/>
              <a:cs typeface="Comfortaa"/>
              <a:sym typeface="Comfortaa"/>
            </a:endParaRPr>
          </a:p>
          <a:p>
            <a:pPr indent="-419100" lvl="0" marL="457200" rtl="0" algn="l">
              <a:spcBef>
                <a:spcPts val="600"/>
              </a:spcBef>
              <a:spcAft>
                <a:spcPts val="0"/>
              </a:spcAft>
              <a:buSzPts val="3000"/>
              <a:buFont typeface="Comfortaa"/>
              <a:buChar char="●"/>
            </a:pPr>
            <a:r>
              <a:rPr lang="en" sz="1800">
                <a:latin typeface="Comfortaa"/>
                <a:ea typeface="Comfortaa"/>
                <a:cs typeface="Comfortaa"/>
                <a:sym typeface="Comfortaa"/>
              </a:rPr>
              <a:t>Staff are available at the end of each day (except Wednesdays) to chat through informal and brief issues.</a:t>
            </a:r>
            <a:endParaRPr sz="1800">
              <a:latin typeface="Comfortaa"/>
              <a:ea typeface="Comfortaa"/>
              <a:cs typeface="Comfortaa"/>
              <a:sym typeface="Comfortaa"/>
            </a:endParaRPr>
          </a:p>
          <a:p>
            <a:pPr indent="0" lvl="0" marL="0" rtl="0" algn="l">
              <a:spcBef>
                <a:spcPts val="600"/>
              </a:spcBef>
              <a:spcAft>
                <a:spcPts val="0"/>
              </a:spcAft>
              <a:buNone/>
            </a:pPr>
            <a:r>
              <a:t/>
            </a:r>
            <a:endParaRPr sz="1800">
              <a:latin typeface="Comfortaa"/>
              <a:ea typeface="Comfortaa"/>
              <a:cs typeface="Comfortaa"/>
              <a:sym typeface="Comfortaa"/>
            </a:endParaRPr>
          </a:p>
          <a:p>
            <a:pPr indent="-419100" lvl="0" marL="457200" rtl="0" algn="l">
              <a:spcBef>
                <a:spcPts val="600"/>
              </a:spcBef>
              <a:spcAft>
                <a:spcPts val="0"/>
              </a:spcAft>
              <a:buSzPts val="3000"/>
              <a:buFont typeface="Comfortaa"/>
              <a:buChar char="●"/>
            </a:pPr>
            <a:r>
              <a:rPr lang="en" sz="1800">
                <a:latin typeface="Comfortaa"/>
                <a:ea typeface="Comfortaa"/>
                <a:cs typeface="Comfortaa"/>
                <a:sym typeface="Comfortaa"/>
              </a:rPr>
              <a:t>Weekly newsletter is issued </a:t>
            </a:r>
            <a:r>
              <a:rPr lang="en" sz="1800">
                <a:latin typeface="Comfortaa"/>
                <a:ea typeface="Comfortaa"/>
                <a:cs typeface="Comfortaa"/>
                <a:sym typeface="Comfortaa"/>
              </a:rPr>
              <a:t>every Friday</a:t>
            </a:r>
            <a:r>
              <a:rPr lang="en" sz="1800">
                <a:latin typeface="Comfortaa"/>
                <a:ea typeface="Comfortaa"/>
                <a:cs typeface="Comfortaa"/>
                <a:sym typeface="Comfortaa"/>
              </a:rPr>
              <a:t> via the school website.</a:t>
            </a:r>
            <a:endParaRPr sz="1800">
              <a:latin typeface="Comfortaa"/>
              <a:ea typeface="Comfortaa"/>
              <a:cs typeface="Comfortaa"/>
              <a:sym typeface="Comfortaa"/>
            </a:endParaRPr>
          </a:p>
          <a:p>
            <a:pPr indent="0" lvl="0" marL="0" rtl="0" algn="l">
              <a:spcBef>
                <a:spcPts val="600"/>
              </a:spcBef>
              <a:spcAft>
                <a:spcPts val="0"/>
              </a:spcAft>
              <a:buNone/>
            </a:pPr>
            <a:r>
              <a:t/>
            </a:r>
            <a:endParaRPr sz="1800">
              <a:latin typeface="Comfortaa"/>
              <a:ea typeface="Comfortaa"/>
              <a:cs typeface="Comfortaa"/>
              <a:sym typeface="Comfortaa"/>
            </a:endParaRPr>
          </a:p>
          <a:p>
            <a:pPr indent="-419100" lvl="0" marL="457200" rtl="0" algn="l">
              <a:spcBef>
                <a:spcPts val="600"/>
              </a:spcBef>
              <a:spcAft>
                <a:spcPts val="0"/>
              </a:spcAft>
              <a:buSzPts val="3000"/>
              <a:buFont typeface="Comfortaa"/>
              <a:buChar char="●"/>
            </a:pPr>
            <a:r>
              <a:rPr lang="en" sz="1800">
                <a:latin typeface="Comfortaa"/>
                <a:ea typeface="Comfortaa"/>
                <a:cs typeface="Comfortaa"/>
                <a:sym typeface="Comfortaa"/>
              </a:rPr>
              <a:t>Please download the School News App</a:t>
            </a:r>
            <a:endParaRPr>
              <a:latin typeface="Comfortaa"/>
              <a:ea typeface="Comfortaa"/>
              <a:cs typeface="Comfortaa"/>
              <a:sym typeface="Comfortaa"/>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g37cfebff89c_0_26"/>
          <p:cNvSpPr txBox="1"/>
          <p:nvPr>
            <p:ph type="title"/>
          </p:nvPr>
        </p:nvSpPr>
        <p:spPr>
          <a:xfrm>
            <a:off x="457200" y="274638"/>
            <a:ext cx="8229600" cy="11430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g37cfebff89c_0_26"/>
          <p:cNvSpPr txBox="1"/>
          <p:nvPr>
            <p:ph idx="1" type="body"/>
          </p:nvPr>
        </p:nvSpPr>
        <p:spPr>
          <a:xfrm>
            <a:off x="457200" y="1600200"/>
            <a:ext cx="8229600" cy="4967700"/>
          </a:xfrm>
          <a:prstGeom prst="rect">
            <a:avLst/>
          </a:prstGeom>
        </p:spPr>
        <p:txBody>
          <a:bodyPr anchorCtr="0" anchor="t" bIns="91425" lIns="91425" spcFirstLastPara="1" rIns="91425" wrap="square" tIns="91425">
            <a:noAutofit/>
          </a:bodyPr>
          <a:lstStyle/>
          <a:p>
            <a:pPr indent="0" lvl="0" marL="0" rtl="0" algn="l">
              <a:spcBef>
                <a:spcPts val="600"/>
              </a:spcBef>
              <a:spcAft>
                <a:spcPts val="0"/>
              </a:spcAft>
              <a:buNone/>
            </a:pPr>
            <a:r>
              <a:t/>
            </a:r>
            <a:endParaRPr/>
          </a:p>
        </p:txBody>
      </p:sp>
      <p:pic>
        <p:nvPicPr>
          <p:cNvPr id="164" name="Google Shape;164;g37cfebff89c_0_26"/>
          <p:cNvPicPr preferRelativeResize="0"/>
          <p:nvPr/>
        </p:nvPicPr>
        <p:blipFill>
          <a:blip r:embed="rId3">
            <a:alphaModFix/>
          </a:blip>
          <a:stretch>
            <a:fillRect/>
          </a:stretch>
        </p:blipFill>
        <p:spPr>
          <a:xfrm>
            <a:off x="0" y="0"/>
            <a:ext cx="9144000" cy="68580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11"/>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Questions…</a:t>
            </a:r>
            <a:endParaRPr/>
          </a:p>
        </p:txBody>
      </p:sp>
      <p:sp>
        <p:nvSpPr>
          <p:cNvPr id="170" name="Google Shape;170;p11"/>
          <p:cNvSpPr txBox="1"/>
          <p:nvPr/>
        </p:nvSpPr>
        <p:spPr>
          <a:xfrm>
            <a:off x="457200" y="1632500"/>
            <a:ext cx="8229600" cy="17856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200"/>
              <a:buFont typeface="Arial"/>
              <a:buNone/>
            </a:pPr>
            <a:r>
              <a:rPr i="0" lang="en" sz="2500" u="none" cap="none" strike="noStrike">
                <a:solidFill>
                  <a:srgbClr val="000000"/>
                </a:solidFill>
                <a:latin typeface="Comfortaa"/>
                <a:ea typeface="Comfortaa"/>
                <a:cs typeface="Comfortaa"/>
                <a:sym typeface="Comfortaa"/>
              </a:rPr>
              <a:t>Please feel free to look around our classroom where we will be available to answer any questions you might have about life in </a:t>
            </a:r>
            <a:r>
              <a:rPr lang="en" sz="2500">
                <a:latin typeface="Comfortaa"/>
                <a:ea typeface="Comfortaa"/>
                <a:cs typeface="Comfortaa"/>
                <a:sym typeface="Comfortaa"/>
              </a:rPr>
              <a:t>Nursery.</a:t>
            </a:r>
            <a:endParaRPr sz="2500">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3200"/>
              <a:buFont typeface="Arial"/>
              <a:buNone/>
            </a:pPr>
            <a:r>
              <a:t/>
            </a:r>
            <a:endParaRPr sz="2900">
              <a:latin typeface="Comfortaa"/>
              <a:ea typeface="Comfortaa"/>
              <a:cs typeface="Comfortaa"/>
              <a:sym typeface="Comfortaa"/>
            </a:endParaRPr>
          </a:p>
        </p:txBody>
      </p:sp>
      <p:pic>
        <p:nvPicPr>
          <p:cNvPr descr="A logo with a person holding up a tree&#10;&#10;Description automatically generated" id="171" name="Google Shape;171;p11"/>
          <p:cNvPicPr preferRelativeResize="0"/>
          <p:nvPr/>
        </p:nvPicPr>
        <p:blipFill rotWithShape="1">
          <a:blip r:embed="rId3">
            <a:alphaModFix/>
          </a:blip>
          <a:srcRect b="0" l="0" r="0" t="0"/>
          <a:stretch/>
        </p:blipFill>
        <p:spPr>
          <a:xfrm>
            <a:off x="7549472" y="5032826"/>
            <a:ext cx="1493725" cy="2065825"/>
          </a:xfrm>
          <a:prstGeom prst="rect">
            <a:avLst/>
          </a:prstGeom>
          <a:noFill/>
          <a:ln>
            <a:noFill/>
          </a:ln>
        </p:spPr>
      </p:pic>
      <p:pic>
        <p:nvPicPr>
          <p:cNvPr id="172" name="Google Shape;172;p11" title="image0 (5).jpeg"/>
          <p:cNvPicPr preferRelativeResize="0"/>
          <p:nvPr/>
        </p:nvPicPr>
        <p:blipFill>
          <a:blip r:embed="rId4">
            <a:alphaModFix/>
          </a:blip>
          <a:stretch>
            <a:fillRect/>
          </a:stretch>
        </p:blipFill>
        <p:spPr>
          <a:xfrm>
            <a:off x="2163225" y="2935975"/>
            <a:ext cx="4262675" cy="4338576"/>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Biz">
  <a:themeElements>
    <a:clrScheme name="Custom 233">
      <a:dk1>
        <a:srgbClr val="000000"/>
      </a:dk1>
      <a:lt1>
        <a:srgbClr val="FFFFFF"/>
      </a:lt1>
      <a:dk2>
        <a:srgbClr val="2388DB"/>
      </a:dk2>
      <a:lt2>
        <a:srgbClr val="BBD7F8"/>
      </a:lt2>
      <a:accent1>
        <a:srgbClr val="80B606"/>
      </a:accent1>
      <a:accent2>
        <a:srgbClr val="E29F1D"/>
      </a:accent2>
      <a:accent3>
        <a:srgbClr val="1D6FB2"/>
      </a:accent3>
      <a:accent4>
        <a:srgbClr val="3FAC98"/>
      </a:accent4>
      <a:accent5>
        <a:srgbClr val="5B57BB"/>
      </a:accent5>
      <a:accent6>
        <a:srgbClr val="D1505E"/>
      </a:accent6>
      <a:hlink>
        <a:srgbClr val="185DA2"/>
      </a:hlink>
      <a:folHlink>
        <a:srgbClr val="00487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