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7" roundtripDataSignature="AMtx7mjqvumQCvoyy3+O/JBxOkUC9OcSi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7" Type="http://customschemas.google.com/relationships/presentationmetadata" Target="meta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1pPr>
            <a:lvl2pPr indent="-317500" lvl="1" marL="914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2pPr>
            <a:lvl3pPr indent="-317500" lvl="2" marL="1371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3pPr>
            <a:lvl4pPr indent="-317500" lvl="3" marL="1828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4pPr>
            <a:lvl5pPr indent="-317500" lvl="4" marL="22860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5pPr>
            <a:lvl6pPr indent="-317500" lvl="5" marL="2743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6pPr>
            <a:lvl7pPr indent="-317500" lvl="6" marL="3200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7pPr>
            <a:lvl8pPr indent="-317500" lvl="7" marL="3657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8pPr>
            <a:lvl9pPr indent="-317500" lvl="8" marL="4114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 name="Shape 33"/>
        <p:cNvGrpSpPr/>
        <p:nvPr/>
      </p:nvGrpSpPr>
      <p:grpSpPr>
        <a:xfrm>
          <a:off x="0" y="0"/>
          <a:ext cx="0" cy="0"/>
          <a:chOff x="0" y="0"/>
          <a:chExt cx="0" cy="0"/>
        </a:xfrm>
      </p:grpSpPr>
      <p:sp>
        <p:nvSpPr>
          <p:cNvPr id="34" name="Google Shape;34;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 name="Google Shape;35;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 name="Shape 42"/>
        <p:cNvGrpSpPr/>
        <p:nvPr/>
      </p:nvGrpSpPr>
      <p:grpSpPr>
        <a:xfrm>
          <a:off x="0" y="0"/>
          <a:ext cx="0" cy="0"/>
          <a:chOff x="0" y="0"/>
          <a:chExt cx="0" cy="0"/>
        </a:xfrm>
      </p:grpSpPr>
      <p:sp>
        <p:nvSpPr>
          <p:cNvPr id="43" name="Google Shape;43;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 name="Google Shape;44;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37ad332acbe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g37ad332acbe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8" name="Google Shape;58;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37ad332acbe_0_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4" name="Google Shape;64;g37ad332acbe_0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37ad332acbe_0_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3" name="Google Shape;73;g37ad332acbe_0_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37ad332acbe_0_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2" name="Google Shape;82;g37ad332acbe_0_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g37ad332acbe_9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9" name="Google Shape;89;g37ad332acbe_9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37a0548efe0_0_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6" name="Google Shape;96;g37a0548efe0_0_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37ad332acbe_3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3" name="Google Shape;103;g37ad332acbe_3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0" name="Google Shape;110;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6" name="Google Shape;116;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37ad332acbe_15_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2" name="Google Shape;122;g37ad332acbe_15_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8" name="Google Shape;128;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5" name="Google Shape;135;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1" name="Google Shape;141;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g37ad332acbe_19_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7" name="Google Shape;147;g37ad332acbe_19_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4" name="Google Shape;154;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g2fb1c41c2ce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0" name="Google Shape;160;g2fb1c41c2ce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g37a0548efe0_0_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6" name="Google Shape;166;g37a0548efe0_0_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g37de3786e93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2" name="Google Shape;172;g37de3786e93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8" name="Google Shape;178;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13"/>
          <p:cNvSpPr/>
          <p:nvPr/>
        </p:nvSpPr>
        <p:spPr>
          <a:xfrm>
            <a:off x="0" y="0"/>
            <a:ext cx="9144000" cy="46914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0" name="Google Shape;10;p13"/>
          <p:cNvCxnSpPr/>
          <p:nvPr/>
        </p:nvCxnSpPr>
        <p:spPr>
          <a:xfrm>
            <a:off x="0" y="4662140"/>
            <a:ext cx="9144000" cy="0"/>
          </a:xfrm>
          <a:prstGeom prst="straightConnector1">
            <a:avLst/>
          </a:prstGeom>
          <a:noFill/>
          <a:ln cap="flat" cmpd="sng" w="57150">
            <a:solidFill>
              <a:srgbClr val="000000">
                <a:alpha val="14117"/>
              </a:srgbClr>
            </a:solidFill>
            <a:prstDash val="solid"/>
            <a:round/>
            <a:headEnd len="sm" w="sm" type="none"/>
            <a:tailEnd len="sm" w="sm" type="none"/>
          </a:ln>
        </p:spPr>
      </p:cxnSp>
      <p:sp>
        <p:nvSpPr>
          <p:cNvPr id="11" name="Google Shape;11;p13"/>
          <p:cNvSpPr txBox="1"/>
          <p:nvPr>
            <p:ph type="ctrTitle"/>
          </p:nvPr>
        </p:nvSpPr>
        <p:spPr>
          <a:xfrm>
            <a:off x="685800" y="2490375"/>
            <a:ext cx="7772400" cy="2198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1pPr>
            <a:lvl2pPr lvl="1"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2pPr>
            <a:lvl3pPr lvl="2"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3pPr>
            <a:lvl4pPr lvl="3"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4pPr>
            <a:lvl5pPr lvl="4"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5pPr>
            <a:lvl6pPr lvl="5"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6pPr>
            <a:lvl7pPr lvl="6"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7pPr>
            <a:lvl8pPr lvl="7"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8pPr>
            <a:lvl9pPr lvl="8"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9pPr>
          </a:lstStyle>
          <a:p/>
        </p:txBody>
      </p:sp>
      <p:sp>
        <p:nvSpPr>
          <p:cNvPr id="12" name="Google Shape;12;p13"/>
          <p:cNvSpPr txBox="1"/>
          <p:nvPr>
            <p:ph idx="1" type="subTitle"/>
          </p:nvPr>
        </p:nvSpPr>
        <p:spPr>
          <a:xfrm>
            <a:off x="685800" y="4836036"/>
            <a:ext cx="7772400" cy="10326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1pPr>
            <a:lvl2pPr lvl="1"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2pPr>
            <a:lvl3pPr lvl="2"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3pPr>
            <a:lvl4pPr lvl="3"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4pPr>
            <a:lvl5pPr lvl="4"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5pPr>
            <a:lvl6pPr lvl="5"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6pPr>
            <a:lvl7pPr lvl="6"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7pPr>
            <a:lvl8pPr lvl="7"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8pPr>
            <a:lvl9pPr lvl="8"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 name="Shape 13"/>
        <p:cNvGrpSpPr/>
        <p:nvPr/>
      </p:nvGrpSpPr>
      <p:grpSpPr>
        <a:xfrm>
          <a:off x="0" y="0"/>
          <a:ext cx="0" cy="0"/>
          <a:chOff x="0" y="0"/>
          <a:chExt cx="0" cy="0"/>
        </a:xfrm>
      </p:grpSpPr>
      <p:sp>
        <p:nvSpPr>
          <p:cNvPr id="14" name="Google Shape;14;p14"/>
          <p:cNvSpPr/>
          <p:nvPr/>
        </p:nvSpPr>
        <p:spPr>
          <a:xfrm>
            <a:off x="0" y="0"/>
            <a:ext cx="9144000" cy="15330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5" name="Google Shape;15;p14"/>
          <p:cNvCxnSpPr/>
          <p:nvPr/>
        </p:nvCxnSpPr>
        <p:spPr>
          <a:xfrm>
            <a:off x="0" y="1503834"/>
            <a:ext cx="9144000" cy="0"/>
          </a:xfrm>
          <a:prstGeom prst="straightConnector1">
            <a:avLst/>
          </a:prstGeom>
          <a:noFill/>
          <a:ln cap="flat" cmpd="sng" w="57150">
            <a:solidFill>
              <a:srgbClr val="000000">
                <a:alpha val="14117"/>
              </a:srgbClr>
            </a:solidFill>
            <a:prstDash val="solid"/>
            <a:round/>
            <a:headEnd len="sm" w="sm" type="none"/>
            <a:tailEnd len="sm" w="sm" type="none"/>
          </a:ln>
        </p:spPr>
      </p:cxnSp>
      <p:sp>
        <p:nvSpPr>
          <p:cNvPr id="16" name="Google Shape;16;p14"/>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p:txBody>
      </p:sp>
      <p:sp>
        <p:nvSpPr>
          <p:cNvPr id="17" name="Google Shape;17;p14"/>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8" name="Shape 18"/>
        <p:cNvGrpSpPr/>
        <p:nvPr/>
      </p:nvGrpSpPr>
      <p:grpSpPr>
        <a:xfrm>
          <a:off x="0" y="0"/>
          <a:ext cx="0" cy="0"/>
          <a:chOff x="0" y="0"/>
          <a:chExt cx="0" cy="0"/>
        </a:xfrm>
      </p:grpSpPr>
      <p:sp>
        <p:nvSpPr>
          <p:cNvPr id="19" name="Google Shape;19;p15"/>
          <p:cNvSpPr/>
          <p:nvPr/>
        </p:nvSpPr>
        <p:spPr>
          <a:xfrm>
            <a:off x="0" y="0"/>
            <a:ext cx="9144000" cy="15330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0" name="Google Shape;20;p15"/>
          <p:cNvCxnSpPr/>
          <p:nvPr/>
        </p:nvCxnSpPr>
        <p:spPr>
          <a:xfrm>
            <a:off x="0" y="1503834"/>
            <a:ext cx="9144000" cy="0"/>
          </a:xfrm>
          <a:prstGeom prst="straightConnector1">
            <a:avLst/>
          </a:prstGeom>
          <a:noFill/>
          <a:ln cap="flat" cmpd="sng" w="57150">
            <a:solidFill>
              <a:srgbClr val="000000">
                <a:alpha val="14117"/>
              </a:srgbClr>
            </a:solidFill>
            <a:prstDash val="solid"/>
            <a:round/>
            <a:headEnd len="sm" w="sm" type="none"/>
            <a:tailEnd len="sm" w="sm" type="none"/>
          </a:ln>
        </p:spPr>
      </p:cxnSp>
      <p:sp>
        <p:nvSpPr>
          <p:cNvPr id="21" name="Google Shape;21;p15"/>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1pPr>
            <a:lvl2pPr lvl="1"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2pPr>
            <a:lvl3pPr lvl="2"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3pPr>
            <a:lvl4pPr lvl="3"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4pPr>
            <a:lvl5pPr lvl="4"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5pPr>
            <a:lvl6pPr lvl="5"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6pPr>
            <a:lvl7pPr lvl="6"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7pPr>
            <a:lvl8pPr lvl="7"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8pPr>
            <a:lvl9pPr lvl="8"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9pPr>
          </a:lstStyle>
          <a:p/>
        </p:txBody>
      </p:sp>
      <p:sp>
        <p:nvSpPr>
          <p:cNvPr id="22" name="Google Shape;22;p15"/>
          <p:cNvSpPr txBox="1"/>
          <p:nvPr>
            <p:ph idx="1" type="body"/>
          </p:nvPr>
        </p:nvSpPr>
        <p:spPr>
          <a:xfrm>
            <a:off x="457200" y="1600200"/>
            <a:ext cx="39945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
        <p:nvSpPr>
          <p:cNvPr id="23" name="Google Shape;23;p15"/>
          <p:cNvSpPr txBox="1"/>
          <p:nvPr>
            <p:ph idx="2" type="body"/>
          </p:nvPr>
        </p:nvSpPr>
        <p:spPr>
          <a:xfrm>
            <a:off x="4692274" y="1600200"/>
            <a:ext cx="39945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4" name="Shape 24"/>
        <p:cNvGrpSpPr/>
        <p:nvPr/>
      </p:nvGrpSpPr>
      <p:grpSpPr>
        <a:xfrm>
          <a:off x="0" y="0"/>
          <a:ext cx="0" cy="0"/>
          <a:chOff x="0" y="0"/>
          <a:chExt cx="0" cy="0"/>
        </a:xfrm>
      </p:grpSpPr>
      <p:sp>
        <p:nvSpPr>
          <p:cNvPr id="25" name="Google Shape;25;p16"/>
          <p:cNvSpPr/>
          <p:nvPr/>
        </p:nvSpPr>
        <p:spPr>
          <a:xfrm>
            <a:off x="0" y="0"/>
            <a:ext cx="9144000" cy="15330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6" name="Google Shape;26;p16"/>
          <p:cNvCxnSpPr/>
          <p:nvPr/>
        </p:nvCxnSpPr>
        <p:spPr>
          <a:xfrm>
            <a:off x="0" y="1503834"/>
            <a:ext cx="9144000" cy="0"/>
          </a:xfrm>
          <a:prstGeom prst="straightConnector1">
            <a:avLst/>
          </a:prstGeom>
          <a:noFill/>
          <a:ln cap="flat" cmpd="sng" w="57150">
            <a:solidFill>
              <a:srgbClr val="000000">
                <a:alpha val="14117"/>
              </a:srgbClr>
            </a:solidFill>
            <a:prstDash val="solid"/>
            <a:round/>
            <a:headEnd len="sm" w="sm" type="none"/>
            <a:tailEnd len="sm" w="sm" type="none"/>
          </a:ln>
        </p:spPr>
      </p:cxnSp>
      <p:sp>
        <p:nvSpPr>
          <p:cNvPr id="27" name="Google Shape;27;p16"/>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1pPr>
            <a:lvl2pPr lvl="1"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2pPr>
            <a:lvl3pPr lvl="2"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3pPr>
            <a:lvl4pPr lvl="3"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4pPr>
            <a:lvl5pPr lvl="4"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5pPr>
            <a:lvl6pPr lvl="5"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6pPr>
            <a:lvl7pPr lvl="6"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7pPr>
            <a:lvl8pPr lvl="7"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8pPr>
            <a:lvl9pPr lvl="8"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8" name="Shape 28"/>
        <p:cNvGrpSpPr/>
        <p:nvPr/>
      </p:nvGrpSpPr>
      <p:grpSpPr>
        <a:xfrm>
          <a:off x="0" y="0"/>
          <a:ext cx="0" cy="0"/>
          <a:chOff x="0" y="0"/>
          <a:chExt cx="0" cy="0"/>
        </a:xfrm>
      </p:grpSpPr>
      <p:sp>
        <p:nvSpPr>
          <p:cNvPr id="29" name="Google Shape;29;p17"/>
          <p:cNvSpPr txBox="1"/>
          <p:nvPr>
            <p:ph idx="1" type="body"/>
          </p:nvPr>
        </p:nvSpPr>
        <p:spPr>
          <a:xfrm>
            <a:off x="457200" y="5875079"/>
            <a:ext cx="8229600" cy="692700"/>
          </a:xfrm>
          <a:prstGeom prst="rect">
            <a:avLst/>
          </a:prstGeom>
          <a:noFill/>
          <a:ln>
            <a:noFill/>
          </a:ln>
        </p:spPr>
        <p:txBody>
          <a:bodyPr anchorCtr="0" anchor="t" bIns="91425" lIns="91425" spcFirstLastPara="1" rIns="91425" wrap="square" tIns="91425">
            <a:noAutofit/>
          </a:bodyPr>
          <a:lstStyle>
            <a:lvl1pPr indent="-342900" lvl="0" marL="457200" algn="l">
              <a:lnSpc>
                <a:spcPct val="100000"/>
              </a:lnSpc>
              <a:spcBef>
                <a:spcPts val="0"/>
              </a:spcBef>
              <a:spcAft>
                <a:spcPts val="0"/>
              </a:spcAft>
              <a:buClr>
                <a:schemeClr val="dk2"/>
              </a:buClr>
              <a:buSzPts val="1800"/>
              <a:buFont typeface="Arial"/>
              <a:buChar char="●"/>
              <a:defRPr b="0" sz="1800">
                <a:solidFill>
                  <a:schemeClr val="dk2"/>
                </a:solidFill>
              </a:defRPr>
            </a:lvl1pPr>
          </a:lstStyle>
          <a:p/>
        </p:txBody>
      </p:sp>
      <p:sp>
        <p:nvSpPr>
          <p:cNvPr id="30" name="Google Shape;30;p17"/>
          <p:cNvSpPr/>
          <p:nvPr/>
        </p:nvSpPr>
        <p:spPr>
          <a:xfrm>
            <a:off x="4274" y="0"/>
            <a:ext cx="9144000" cy="58752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31" name="Google Shape;31;p17"/>
          <p:cNvCxnSpPr/>
          <p:nvPr/>
        </p:nvCxnSpPr>
        <p:spPr>
          <a:xfrm>
            <a:off x="0" y="5845828"/>
            <a:ext cx="9144000" cy="0"/>
          </a:xfrm>
          <a:prstGeom prst="straightConnector1">
            <a:avLst/>
          </a:prstGeom>
          <a:noFill/>
          <a:ln cap="flat" cmpd="sng" w="57150">
            <a:solidFill>
              <a:srgbClr val="000000">
                <a:alpha val="14117"/>
              </a:srgbClr>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dk2"/>
        </a:solidFill>
      </p:bgPr>
    </p:bg>
    <p:spTree>
      <p:nvGrpSpPr>
        <p:cNvPr id="32" name="Shape 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2"/>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2pPr>
            <a:lvl3pPr lvl="2"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3pPr>
            <a:lvl4pPr lvl="3"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4pPr>
            <a:lvl5pPr lvl="4"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5pPr>
            <a:lvl6pPr lvl="5"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6pPr>
            <a:lvl7pPr lvl="6"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7pPr>
            <a:lvl8pPr lvl="7"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8pPr>
            <a:lvl9pPr lvl="8"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9pPr>
          </a:lstStyle>
          <a:p/>
        </p:txBody>
      </p:sp>
      <p:sp>
        <p:nvSpPr>
          <p:cNvPr id="7" name="Google Shape;7;p12"/>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600"/>
              </a:spcBef>
              <a:spcAft>
                <a:spcPts val="0"/>
              </a:spcAft>
              <a:buClr>
                <a:schemeClr val="dk1"/>
              </a:buClr>
              <a:buSzPts val="3000"/>
              <a:buFont typeface="Arial"/>
              <a:buChar char="●"/>
              <a:defRPr b="0" i="0" sz="3000" u="none" cap="none" strike="noStrike">
                <a:solidFill>
                  <a:schemeClr val="dk1"/>
                </a:solidFill>
                <a:latin typeface="Arial"/>
                <a:ea typeface="Arial"/>
                <a:cs typeface="Arial"/>
                <a:sym typeface="Arial"/>
              </a:defRPr>
            </a:lvl1pPr>
            <a:lvl2pPr indent="-381000" lvl="1" marL="914400" marR="0" rtl="0" algn="l">
              <a:lnSpc>
                <a:spcPct val="100000"/>
              </a:lnSpc>
              <a:spcBef>
                <a:spcPts val="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81000" lvl="2" marL="1371600" marR="0" rtl="0" algn="l">
              <a:lnSpc>
                <a:spcPct val="100000"/>
              </a:lnSpc>
              <a:spcBef>
                <a:spcPts val="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42900" lvl="3" marL="18288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www.llanganschool.co.uk/" TargetMode="External"/><Relationship Id="rId4" Type="http://schemas.openxmlformats.org/officeDocument/2006/relationships/image" Target="../media/image4.jpg"/><Relationship Id="rId5"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6.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0.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2.jpg"/><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4.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 name="Shape 36"/>
        <p:cNvGrpSpPr/>
        <p:nvPr/>
      </p:nvGrpSpPr>
      <p:grpSpPr>
        <a:xfrm>
          <a:off x="0" y="0"/>
          <a:ext cx="0" cy="0"/>
          <a:chOff x="0" y="0"/>
          <a:chExt cx="0" cy="0"/>
        </a:xfrm>
      </p:grpSpPr>
      <p:sp>
        <p:nvSpPr>
          <p:cNvPr id="37" name="Google Shape;37;p1"/>
          <p:cNvSpPr txBox="1"/>
          <p:nvPr>
            <p:ph type="ctrTitle"/>
          </p:nvPr>
        </p:nvSpPr>
        <p:spPr>
          <a:xfrm>
            <a:off x="685800" y="930275"/>
            <a:ext cx="7772400" cy="2986500"/>
          </a:xfrm>
          <a:prstGeom prst="rect">
            <a:avLst/>
          </a:prstGeom>
          <a:noFill/>
          <a:ln>
            <a:noFill/>
          </a:ln>
        </p:spPr>
        <p:txBody>
          <a:bodyPr anchorCtr="0" anchor="b" bIns="91425" lIns="91425" spcFirstLastPara="1" rIns="91425" wrap="square" tIns="91425">
            <a:noAutofit/>
          </a:bodyPr>
          <a:lstStyle/>
          <a:p>
            <a:pPr indent="0" lvl="0" marL="0" rtl="0" algn="r">
              <a:lnSpc>
                <a:spcPct val="100000"/>
              </a:lnSpc>
              <a:spcBef>
                <a:spcPts val="0"/>
              </a:spcBef>
              <a:spcAft>
                <a:spcPts val="0"/>
              </a:spcAft>
              <a:buSzPts val="7200"/>
              <a:buNone/>
            </a:pPr>
            <a:r>
              <a:rPr lang="en" sz="6000"/>
              <a:t>Welcome to</a:t>
            </a:r>
            <a:endParaRPr sz="6000"/>
          </a:p>
          <a:p>
            <a:pPr indent="0" lvl="0" marL="0" rtl="0" algn="r">
              <a:lnSpc>
                <a:spcPct val="100000"/>
              </a:lnSpc>
              <a:spcBef>
                <a:spcPts val="0"/>
              </a:spcBef>
              <a:spcAft>
                <a:spcPts val="0"/>
              </a:spcAft>
              <a:buSzPts val="7200"/>
              <a:buNone/>
            </a:pPr>
            <a:r>
              <a:rPr lang="en" sz="6000"/>
              <a:t>Year 6</a:t>
            </a:r>
            <a:endParaRPr sz="6000"/>
          </a:p>
          <a:p>
            <a:pPr indent="0" lvl="0" marL="0" rtl="0" algn="ctr">
              <a:lnSpc>
                <a:spcPct val="100000"/>
              </a:lnSpc>
              <a:spcBef>
                <a:spcPts val="0"/>
              </a:spcBef>
              <a:spcAft>
                <a:spcPts val="0"/>
              </a:spcAft>
              <a:buSzPts val="7200"/>
              <a:buNone/>
            </a:pPr>
            <a:r>
              <a:t/>
            </a:r>
            <a:endParaRPr sz="5000"/>
          </a:p>
        </p:txBody>
      </p:sp>
      <p:sp>
        <p:nvSpPr>
          <p:cNvPr id="38" name="Google Shape;38;p1"/>
          <p:cNvSpPr txBox="1"/>
          <p:nvPr>
            <p:ph idx="1" type="subTitle"/>
          </p:nvPr>
        </p:nvSpPr>
        <p:spPr>
          <a:xfrm>
            <a:off x="231500" y="4862411"/>
            <a:ext cx="7772400" cy="1032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000"/>
              <a:buNone/>
            </a:pPr>
            <a:r>
              <a:t/>
            </a:r>
            <a:endParaRPr/>
          </a:p>
          <a:p>
            <a:pPr indent="0" lvl="0" marL="0" rtl="0" algn="l">
              <a:lnSpc>
                <a:spcPct val="100000"/>
              </a:lnSpc>
              <a:spcBef>
                <a:spcPts val="0"/>
              </a:spcBef>
              <a:spcAft>
                <a:spcPts val="0"/>
              </a:spcAft>
              <a:buSzPts val="3000"/>
              <a:buNone/>
            </a:pPr>
            <a:r>
              <a:t/>
            </a:r>
            <a:endParaRPr/>
          </a:p>
        </p:txBody>
      </p:sp>
      <p:sp>
        <p:nvSpPr>
          <p:cNvPr id="39" name="Google Shape;39;p1"/>
          <p:cNvSpPr txBox="1"/>
          <p:nvPr/>
        </p:nvSpPr>
        <p:spPr>
          <a:xfrm>
            <a:off x="309337" y="5160689"/>
            <a:ext cx="8681001" cy="1592196"/>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 sz="1800" u="sng" cap="none" strike="noStrike">
                <a:solidFill>
                  <a:srgbClr val="000000"/>
                </a:solidFill>
                <a:latin typeface="Arial"/>
                <a:ea typeface="Arial"/>
                <a:cs typeface="Arial"/>
                <a:sym typeface="Arial"/>
                <a:hlinkClick r:id="rId3">
                  <a:extLst>
                    <a:ext uri="{A12FA001-AC4F-418D-AE19-62706E023703}">
                      <ahyp:hlinkClr val="tx"/>
                    </a:ext>
                  </a:extLst>
                </a:hlinkClick>
              </a:rPr>
              <a:t>www.llanganschool.co.uk</a:t>
            </a:r>
            <a:r>
              <a:rPr b="0" i="0" lang="en" sz="1800" u="none" cap="none" strike="noStrike">
                <a:solidFill>
                  <a:srgbClr val="000000"/>
                </a:solidFill>
                <a:latin typeface="Arial"/>
                <a:ea typeface="Arial"/>
                <a:cs typeface="Arial"/>
                <a:sym typeface="Arial"/>
              </a:rPr>
              <a:t>                                          </a:t>
            </a:r>
            <a:r>
              <a:rPr b="0" i="0" lang="en" sz="1600" u="none" cap="none" strike="noStrike">
                <a:solidFill>
                  <a:srgbClr val="000000"/>
                </a:solidFill>
                <a:latin typeface="Arial"/>
                <a:ea typeface="Arial"/>
                <a:cs typeface="Arial"/>
                <a:sym typeface="Arial"/>
              </a:rPr>
              <a:t>llangan_primary_school</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0" i="0" lang="en" sz="1600" u="none" cap="none" strike="noStrike">
                <a:solidFill>
                  <a:srgbClr val="000000"/>
                </a:solidFill>
                <a:latin typeface="Arial"/>
                <a:ea typeface="Arial"/>
                <a:cs typeface="Arial"/>
                <a:sym typeface="Arial"/>
              </a:rPr>
              <a:t>                                                                                         </a:t>
            </a:r>
            <a:endParaRPr b="0" i="0" sz="1600" u="none" cap="none" strike="noStrike">
              <a:solidFill>
                <a:srgbClr val="000000"/>
              </a:solidFill>
              <a:latin typeface="Arial"/>
              <a:ea typeface="Arial"/>
              <a:cs typeface="Arial"/>
              <a:sym typeface="Arial"/>
            </a:endParaRPr>
          </a:p>
        </p:txBody>
      </p:sp>
      <p:pic>
        <p:nvPicPr>
          <p:cNvPr descr="A logo with a person holding up a tree&#10;&#10;Description automatically generated" id="40" name="Google Shape;40;p1"/>
          <p:cNvPicPr preferRelativeResize="0"/>
          <p:nvPr/>
        </p:nvPicPr>
        <p:blipFill rotWithShape="1">
          <a:blip r:embed="rId4">
            <a:alphaModFix/>
          </a:blip>
          <a:srcRect b="0" l="0" r="0" t="0"/>
          <a:stretch/>
        </p:blipFill>
        <p:spPr>
          <a:xfrm>
            <a:off x="549875" y="442296"/>
            <a:ext cx="2747319" cy="3947297"/>
          </a:xfrm>
          <a:prstGeom prst="rect">
            <a:avLst/>
          </a:prstGeom>
          <a:noFill/>
          <a:ln>
            <a:noFill/>
          </a:ln>
        </p:spPr>
      </p:pic>
      <p:pic>
        <p:nvPicPr>
          <p:cNvPr descr="Instagram Logo and symbol, meaning, history, PNG, brand" id="41" name="Google Shape;41;p1"/>
          <p:cNvPicPr preferRelativeResize="0"/>
          <p:nvPr/>
        </p:nvPicPr>
        <p:blipFill rotWithShape="1">
          <a:blip r:embed="rId5">
            <a:alphaModFix/>
          </a:blip>
          <a:srcRect b="0" l="0" r="0" t="0"/>
          <a:stretch/>
        </p:blipFill>
        <p:spPr>
          <a:xfrm>
            <a:off x="4626574" y="5157097"/>
            <a:ext cx="928815" cy="70246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 name="Shape 45"/>
        <p:cNvGrpSpPr/>
        <p:nvPr/>
      </p:nvGrpSpPr>
      <p:grpSpPr>
        <a:xfrm>
          <a:off x="0" y="0"/>
          <a:ext cx="0" cy="0"/>
          <a:chOff x="0" y="0"/>
          <a:chExt cx="0" cy="0"/>
        </a:xfrm>
      </p:grpSpPr>
      <p:sp>
        <p:nvSpPr>
          <p:cNvPr id="46" name="Google Shape;46;p2"/>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Meet the staff</a:t>
            </a:r>
            <a:endParaRPr sz="4000"/>
          </a:p>
        </p:txBody>
      </p:sp>
      <p:sp>
        <p:nvSpPr>
          <p:cNvPr id="47" name="Google Shape;47;p2"/>
          <p:cNvSpPr txBox="1"/>
          <p:nvPr/>
        </p:nvSpPr>
        <p:spPr>
          <a:xfrm>
            <a:off x="5772000" y="2110614"/>
            <a:ext cx="2741100" cy="14469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600"/>
              <a:buFont typeface="Arial"/>
              <a:buNone/>
            </a:pPr>
            <a:r>
              <a:rPr b="0" i="0" lang="en" sz="2600" u="none" cap="none" strike="noStrike">
                <a:solidFill>
                  <a:srgbClr val="000000"/>
                </a:solidFill>
                <a:latin typeface="Arial"/>
                <a:ea typeface="Arial"/>
                <a:cs typeface="Arial"/>
                <a:sym typeface="Arial"/>
              </a:rPr>
              <a:t>Mrs Heavyside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 sz="1800" u="none" cap="none" strike="noStrike">
                <a:solidFill>
                  <a:srgbClr val="000000"/>
                </a:solidFill>
                <a:latin typeface="Arial"/>
                <a:ea typeface="Arial"/>
                <a:cs typeface="Arial"/>
                <a:sym typeface="Arial"/>
              </a:rPr>
              <a:t>Monday</a:t>
            </a:r>
            <a:r>
              <a:rPr lang="en" sz="1800"/>
              <a:t>, </a:t>
            </a:r>
            <a:r>
              <a:rPr b="0" i="0" lang="en" sz="1800" u="none" cap="none" strike="noStrike">
                <a:solidFill>
                  <a:srgbClr val="000000"/>
                </a:solidFill>
                <a:latin typeface="Arial"/>
                <a:ea typeface="Arial"/>
                <a:cs typeface="Arial"/>
                <a:sym typeface="Arial"/>
              </a:rPr>
              <a:t>Tuesday and Wednesday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p:txBody>
      </p:sp>
      <p:sp>
        <p:nvSpPr>
          <p:cNvPr id="48" name="Google Shape;48;p2"/>
          <p:cNvSpPr txBox="1"/>
          <p:nvPr/>
        </p:nvSpPr>
        <p:spPr>
          <a:xfrm>
            <a:off x="5772002" y="3653825"/>
            <a:ext cx="2685900" cy="985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600"/>
              <a:buFont typeface="Arial"/>
              <a:buNone/>
            </a:pPr>
            <a:r>
              <a:rPr b="0" i="0" lang="en" sz="2600" u="none" cap="none" strike="noStrike">
                <a:solidFill>
                  <a:srgbClr val="000000"/>
                </a:solidFill>
                <a:latin typeface="Arial"/>
                <a:ea typeface="Arial"/>
                <a:cs typeface="Arial"/>
                <a:sym typeface="Arial"/>
              </a:rPr>
              <a:t>Mrs Antoniou</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 sz="1800" u="none" cap="none" strike="noStrike">
                <a:solidFill>
                  <a:srgbClr val="000000"/>
                </a:solidFill>
                <a:latin typeface="Arial"/>
                <a:ea typeface="Arial"/>
                <a:cs typeface="Arial"/>
                <a:sym typeface="Arial"/>
              </a:rPr>
              <a:t>Thursday and Friday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49" name="Google Shape;49;p2" title="PHOTO-2025-09-03-17-13-50.jpg"/>
          <p:cNvPicPr preferRelativeResize="0"/>
          <p:nvPr/>
        </p:nvPicPr>
        <p:blipFill>
          <a:blip r:embed="rId3">
            <a:alphaModFix/>
          </a:blip>
          <a:stretch>
            <a:fillRect/>
          </a:stretch>
        </p:blipFill>
        <p:spPr>
          <a:xfrm>
            <a:off x="252725" y="2110626"/>
            <a:ext cx="5311324" cy="398347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g37ad332acbe_0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Y6 Weekly Timetable</a:t>
            </a:r>
            <a:endParaRPr/>
          </a:p>
        </p:txBody>
      </p:sp>
      <p:pic>
        <p:nvPicPr>
          <p:cNvPr id="55" name="Google Shape;55;g37ad332acbe_0_0" title="Screenshot 2025-09-03 at 20.11.47.png"/>
          <p:cNvPicPr preferRelativeResize="0"/>
          <p:nvPr/>
        </p:nvPicPr>
        <p:blipFill>
          <a:blip r:embed="rId3">
            <a:alphaModFix/>
          </a:blip>
          <a:stretch>
            <a:fillRect/>
          </a:stretch>
        </p:blipFill>
        <p:spPr>
          <a:xfrm>
            <a:off x="633238" y="2031151"/>
            <a:ext cx="7877524" cy="447340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3"/>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Structure of the day</a:t>
            </a:r>
            <a:endParaRPr sz="4000"/>
          </a:p>
        </p:txBody>
      </p:sp>
      <p:sp>
        <p:nvSpPr>
          <p:cNvPr id="61" name="Google Shape;61;p3"/>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b="1" lang="en" sz="2200"/>
              <a:t>Breakfast Club</a:t>
            </a:r>
            <a:endParaRPr sz="2200"/>
          </a:p>
          <a:p>
            <a:pPr indent="0" lvl="0" marL="0" rtl="0" algn="l">
              <a:lnSpc>
                <a:spcPct val="100000"/>
              </a:lnSpc>
              <a:spcBef>
                <a:spcPts val="600"/>
              </a:spcBef>
              <a:spcAft>
                <a:spcPts val="0"/>
              </a:spcAft>
              <a:buSzPts val="3000"/>
              <a:buNone/>
            </a:pPr>
            <a:r>
              <a:rPr lang="en" sz="1700"/>
              <a:t>Gates open at 8:05am, 8:25am last entry. Pupils must be registered to use our breakfast club provision. </a:t>
            </a:r>
            <a:endParaRPr b="1" sz="2200"/>
          </a:p>
          <a:p>
            <a:pPr indent="0" lvl="0" marL="0" rtl="0" algn="l">
              <a:lnSpc>
                <a:spcPct val="100000"/>
              </a:lnSpc>
              <a:spcBef>
                <a:spcPts val="600"/>
              </a:spcBef>
              <a:spcAft>
                <a:spcPts val="0"/>
              </a:spcAft>
              <a:buSzPts val="3000"/>
              <a:buNone/>
            </a:pPr>
            <a:r>
              <a:t/>
            </a:r>
            <a:endParaRPr b="1" sz="700"/>
          </a:p>
          <a:p>
            <a:pPr indent="0" lvl="0" marL="0" rtl="0" algn="l">
              <a:lnSpc>
                <a:spcPct val="100000"/>
              </a:lnSpc>
              <a:spcBef>
                <a:spcPts val="600"/>
              </a:spcBef>
              <a:spcAft>
                <a:spcPts val="0"/>
              </a:spcAft>
              <a:buSzPts val="3000"/>
              <a:buNone/>
            </a:pPr>
            <a:r>
              <a:rPr b="1" lang="en" sz="2200"/>
              <a:t>AM</a:t>
            </a:r>
            <a:endParaRPr/>
          </a:p>
          <a:p>
            <a:pPr indent="0" lvl="0" marL="0" rtl="0" algn="l">
              <a:lnSpc>
                <a:spcPct val="100000"/>
              </a:lnSpc>
              <a:spcBef>
                <a:spcPts val="600"/>
              </a:spcBef>
              <a:spcAft>
                <a:spcPts val="0"/>
              </a:spcAft>
              <a:buSzPts val="3000"/>
              <a:buNone/>
            </a:pPr>
            <a:r>
              <a:rPr lang="en" sz="1800"/>
              <a:t>Gates open at 08:45 and close at 08:55. </a:t>
            </a:r>
            <a:endParaRPr sz="1800"/>
          </a:p>
          <a:p>
            <a:pPr indent="0" lvl="0" marL="0" rtl="0" algn="l">
              <a:lnSpc>
                <a:spcPct val="100000"/>
              </a:lnSpc>
              <a:spcBef>
                <a:spcPts val="600"/>
              </a:spcBef>
              <a:spcAft>
                <a:spcPts val="0"/>
              </a:spcAft>
              <a:buSzPts val="3000"/>
              <a:buNone/>
            </a:pPr>
            <a:r>
              <a:rPr lang="en" sz="1800"/>
              <a:t>Lessons begin at 09:00</a:t>
            </a:r>
            <a:endParaRPr/>
          </a:p>
          <a:p>
            <a:pPr indent="0" lvl="0" marL="0" rtl="0" algn="l">
              <a:lnSpc>
                <a:spcPct val="100000"/>
              </a:lnSpc>
              <a:spcBef>
                <a:spcPts val="600"/>
              </a:spcBef>
              <a:spcAft>
                <a:spcPts val="0"/>
              </a:spcAft>
              <a:buSzPts val="3000"/>
              <a:buNone/>
            </a:pPr>
            <a:r>
              <a:rPr lang="en" sz="1800"/>
              <a:t>Mornings begin with maths and numeracy, moving on to English and guided group reading.</a:t>
            </a:r>
            <a:endParaRPr/>
          </a:p>
          <a:p>
            <a:pPr indent="0" lvl="0" marL="0" rtl="0" algn="l">
              <a:lnSpc>
                <a:spcPct val="100000"/>
              </a:lnSpc>
              <a:spcBef>
                <a:spcPts val="600"/>
              </a:spcBef>
              <a:spcAft>
                <a:spcPts val="0"/>
              </a:spcAft>
              <a:buSzPts val="3000"/>
              <a:buNone/>
            </a:pPr>
            <a:r>
              <a:rPr lang="en" sz="1800"/>
              <a:t>Break time is at 10:10 – 10:30 am, pupils may bring a healthy snack.</a:t>
            </a:r>
            <a:endParaRPr sz="1800"/>
          </a:p>
          <a:p>
            <a:pPr indent="0" lvl="0" marL="0" rtl="0" algn="l">
              <a:lnSpc>
                <a:spcPct val="100000"/>
              </a:lnSpc>
              <a:spcBef>
                <a:spcPts val="600"/>
              </a:spcBef>
              <a:spcAft>
                <a:spcPts val="0"/>
              </a:spcAft>
              <a:buSzPts val="3000"/>
              <a:buNone/>
            </a:pPr>
            <a:r>
              <a:t/>
            </a:r>
            <a:endParaRPr sz="900"/>
          </a:p>
          <a:p>
            <a:pPr indent="0" lvl="0" marL="0" rtl="0" algn="l">
              <a:lnSpc>
                <a:spcPct val="100000"/>
              </a:lnSpc>
              <a:spcBef>
                <a:spcPts val="600"/>
              </a:spcBef>
              <a:spcAft>
                <a:spcPts val="0"/>
              </a:spcAft>
              <a:buSzPts val="3000"/>
              <a:buNone/>
            </a:pPr>
            <a:r>
              <a:rPr b="1" lang="en" sz="2200"/>
              <a:t>PM</a:t>
            </a:r>
            <a:endParaRPr sz="1800"/>
          </a:p>
          <a:p>
            <a:pPr indent="0" lvl="0" marL="0" rtl="0" algn="l">
              <a:lnSpc>
                <a:spcPct val="100000"/>
              </a:lnSpc>
              <a:spcBef>
                <a:spcPts val="600"/>
              </a:spcBef>
              <a:spcAft>
                <a:spcPts val="0"/>
              </a:spcAft>
              <a:buSzPts val="3000"/>
              <a:buNone/>
            </a:pPr>
            <a:r>
              <a:rPr lang="en" sz="1800"/>
              <a:t>Afternoon lessons focus on challenging, rich and open-ended inquiry questions. Pupils also have opportunities to apply the skills they learn in their maths and English lessons in new and broader contexts. Science, Welsh, RE and assemblies also happen in the afternoon.</a:t>
            </a:r>
            <a:endParaRPr sz="1800"/>
          </a:p>
          <a:p>
            <a:pPr indent="0" lvl="0" marL="0" rtl="0" algn="l">
              <a:lnSpc>
                <a:spcPct val="100000"/>
              </a:lnSpc>
              <a:spcBef>
                <a:spcPts val="600"/>
              </a:spcBef>
              <a:spcAft>
                <a:spcPts val="0"/>
              </a:spcAft>
              <a:buSzPts val="3000"/>
              <a:buNone/>
            </a:pPr>
            <a:r>
              <a:t/>
            </a:r>
            <a:endParaRPr sz="20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g37ad332acbe_0_5"/>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School Uniform </a:t>
            </a:r>
            <a:endParaRPr sz="4000"/>
          </a:p>
        </p:txBody>
      </p:sp>
      <p:sp>
        <p:nvSpPr>
          <p:cNvPr id="67" name="Google Shape;67;g37ad332acbe_0_5"/>
          <p:cNvSpPr txBox="1"/>
          <p:nvPr>
            <p:ph idx="1" type="body"/>
          </p:nvPr>
        </p:nvSpPr>
        <p:spPr>
          <a:xfrm>
            <a:off x="457200" y="1600200"/>
            <a:ext cx="8229600" cy="1394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2000"/>
              <a:t>At Llangan primary school we strongly encourage pupils to wear school uniform. It encourages a sense of equality, pride and belonging in our school and local community. Please could parents ensure </a:t>
            </a:r>
            <a:r>
              <a:rPr b="1" lang="en" sz="2000"/>
              <a:t>all</a:t>
            </a:r>
            <a:r>
              <a:rPr lang="en" sz="2000"/>
              <a:t> children’s belongings are clearly labelled. Our uniform consists of:</a:t>
            </a:r>
            <a:endParaRPr sz="2000"/>
          </a:p>
          <a:p>
            <a:pPr indent="0" lvl="0" marL="0" rtl="0" algn="l">
              <a:lnSpc>
                <a:spcPct val="100000"/>
              </a:lnSpc>
              <a:spcBef>
                <a:spcPts val="600"/>
              </a:spcBef>
              <a:spcAft>
                <a:spcPts val="0"/>
              </a:spcAft>
              <a:buSzPts val="3000"/>
              <a:buNone/>
            </a:pPr>
            <a:r>
              <a:t/>
            </a:r>
            <a:endParaRPr sz="2200">
              <a:highlight>
                <a:srgbClr val="FFFF00"/>
              </a:highlight>
            </a:endParaRPr>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p:txBody>
      </p:sp>
      <p:pic>
        <p:nvPicPr>
          <p:cNvPr id="68" name="Google Shape;68;g37ad332acbe_0_5"/>
          <p:cNvPicPr preferRelativeResize="0"/>
          <p:nvPr/>
        </p:nvPicPr>
        <p:blipFill rotWithShape="1">
          <a:blip r:embed="rId3">
            <a:alphaModFix/>
          </a:blip>
          <a:srcRect b="0" l="0" r="0" t="0"/>
          <a:stretch/>
        </p:blipFill>
        <p:spPr>
          <a:xfrm>
            <a:off x="2045875" y="2994900"/>
            <a:ext cx="5196550" cy="1514750"/>
          </a:xfrm>
          <a:prstGeom prst="rect">
            <a:avLst/>
          </a:prstGeom>
          <a:noFill/>
          <a:ln>
            <a:noFill/>
          </a:ln>
        </p:spPr>
      </p:pic>
      <p:sp>
        <p:nvSpPr>
          <p:cNvPr id="69" name="Google Shape;69;g37ad332acbe_0_5"/>
          <p:cNvSpPr txBox="1"/>
          <p:nvPr/>
        </p:nvSpPr>
        <p:spPr>
          <a:xfrm>
            <a:off x="529350" y="4634725"/>
            <a:ext cx="8229600" cy="2105700"/>
          </a:xfrm>
          <a:prstGeom prst="rect">
            <a:avLst/>
          </a:prstGeom>
          <a:noFill/>
          <a:ln>
            <a:noFill/>
          </a:ln>
        </p:spPr>
        <p:txBody>
          <a:bodyPr anchorCtr="0" anchor="t" bIns="91425" lIns="91425" spcFirstLastPara="1" rIns="91425" wrap="square" tIns="91425">
            <a:noAutofit/>
          </a:bodyPr>
          <a:lstStyle/>
          <a:p>
            <a:pPr indent="0" lvl="0" marL="0" rtl="0" algn="l">
              <a:spcBef>
                <a:spcPts val="600"/>
              </a:spcBef>
              <a:spcAft>
                <a:spcPts val="0"/>
              </a:spcAft>
              <a:buClr>
                <a:schemeClr val="dk1"/>
              </a:buClr>
              <a:buSzPts val="3000"/>
              <a:buFont typeface="Arial"/>
              <a:buNone/>
            </a:pPr>
            <a:r>
              <a:rPr lang="en" sz="1900">
                <a:solidFill>
                  <a:schemeClr val="dk1"/>
                </a:solidFill>
              </a:rPr>
              <a:t>Parents can purchase uniform items embroidered with the school’s logo at the following outlets: </a:t>
            </a:r>
            <a:endParaRPr sz="1900">
              <a:solidFill>
                <a:schemeClr val="dk1"/>
              </a:solidFill>
            </a:endParaRPr>
          </a:p>
          <a:p>
            <a:pPr indent="0" lvl="0" marL="0" rtl="0" algn="l">
              <a:spcBef>
                <a:spcPts val="600"/>
              </a:spcBef>
              <a:spcAft>
                <a:spcPts val="0"/>
              </a:spcAft>
              <a:buClr>
                <a:schemeClr val="dk1"/>
              </a:buClr>
              <a:buSzPts val="3000"/>
              <a:buFont typeface="Arial"/>
              <a:buNone/>
            </a:pPr>
            <a:r>
              <a:rPr lang="en" sz="1900">
                <a:solidFill>
                  <a:schemeClr val="dk1"/>
                </a:solidFill>
              </a:rPr>
              <a:t>• The Pencil Case (Cowbridge)</a:t>
            </a:r>
            <a:endParaRPr sz="1900">
              <a:solidFill>
                <a:schemeClr val="dk1"/>
              </a:solidFill>
            </a:endParaRPr>
          </a:p>
          <a:p>
            <a:pPr indent="0" lvl="0" marL="0" rtl="0" algn="l">
              <a:spcBef>
                <a:spcPts val="600"/>
              </a:spcBef>
              <a:spcAft>
                <a:spcPts val="0"/>
              </a:spcAft>
              <a:buClr>
                <a:schemeClr val="dk1"/>
              </a:buClr>
              <a:buSzPts val="3000"/>
              <a:buFont typeface="Arial"/>
              <a:buNone/>
            </a:pPr>
            <a:r>
              <a:rPr lang="en" sz="1900">
                <a:solidFill>
                  <a:schemeClr val="dk1"/>
                </a:solidFill>
              </a:rPr>
              <a:t> • Uniform to go (Online) </a:t>
            </a:r>
            <a:endParaRPr sz="1900">
              <a:solidFill>
                <a:schemeClr val="dk1"/>
              </a:solidFill>
            </a:endParaRPr>
          </a:p>
          <a:p>
            <a:pPr indent="0" lvl="0" marL="0" rtl="0" algn="l">
              <a:spcBef>
                <a:spcPts val="600"/>
              </a:spcBef>
              <a:spcAft>
                <a:spcPts val="0"/>
              </a:spcAft>
              <a:buClr>
                <a:schemeClr val="dk1"/>
              </a:buClr>
              <a:buSzPts val="3000"/>
              <a:buFont typeface="Arial"/>
              <a:buNone/>
            </a:pPr>
            <a:r>
              <a:rPr lang="en" sz="1900">
                <a:solidFill>
                  <a:schemeClr val="dk1"/>
                </a:solidFill>
              </a:rPr>
              <a:t>• My Uniform (Online)</a:t>
            </a:r>
            <a:endParaRPr sz="2700">
              <a:solidFill>
                <a:schemeClr val="dk1"/>
              </a:solidFill>
            </a:endParaRPr>
          </a:p>
        </p:txBody>
      </p:sp>
      <p:pic>
        <p:nvPicPr>
          <p:cNvPr id="70" name="Google Shape;70;g37ad332acbe_0_5"/>
          <p:cNvPicPr preferRelativeResize="0"/>
          <p:nvPr/>
        </p:nvPicPr>
        <p:blipFill>
          <a:blip r:embed="rId4">
            <a:alphaModFix/>
          </a:blip>
          <a:stretch>
            <a:fillRect/>
          </a:stretch>
        </p:blipFill>
        <p:spPr>
          <a:xfrm>
            <a:off x="7498625" y="319200"/>
            <a:ext cx="1053900" cy="10539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sp>
        <p:nvSpPr>
          <p:cNvPr id="75" name="Google Shape;75;g37ad332acbe_0_12"/>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Water &amp; Snack</a:t>
            </a:r>
            <a:endParaRPr sz="4000"/>
          </a:p>
        </p:txBody>
      </p:sp>
      <p:sp>
        <p:nvSpPr>
          <p:cNvPr id="76" name="Google Shape;76;g37ad332acbe_0_12"/>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p:txBody>
      </p:sp>
      <p:sp>
        <p:nvSpPr>
          <p:cNvPr id="77" name="Google Shape;77;g37ad332acbe_0_12"/>
          <p:cNvSpPr txBox="1"/>
          <p:nvPr/>
        </p:nvSpPr>
        <p:spPr>
          <a:xfrm>
            <a:off x="299700" y="1600200"/>
            <a:ext cx="8040000" cy="4146600"/>
          </a:xfrm>
          <a:prstGeom prst="rect">
            <a:avLst/>
          </a:prstGeom>
          <a:noFill/>
          <a:ln>
            <a:noFill/>
          </a:ln>
        </p:spPr>
        <p:txBody>
          <a:bodyPr anchorCtr="0" anchor="t" bIns="91425" lIns="91425" spcFirstLastPara="1" rIns="91425" wrap="square" tIns="91425">
            <a:noAutofit/>
          </a:bodyPr>
          <a:lstStyle/>
          <a:p>
            <a:pPr indent="0" lvl="0" marL="457200" marR="0" rtl="0" algn="l">
              <a:lnSpc>
                <a:spcPct val="115000"/>
              </a:lnSpc>
              <a:spcBef>
                <a:spcPts val="300"/>
              </a:spcBef>
              <a:spcAft>
                <a:spcPts val="0"/>
              </a:spcAft>
              <a:buClr>
                <a:srgbClr val="000000"/>
              </a:buClr>
              <a:buSzPts val="2200"/>
              <a:buFont typeface="Arial"/>
              <a:buNone/>
            </a:pPr>
            <a:r>
              <a:t/>
            </a:r>
            <a:endParaRPr b="0" i="0" sz="2200" u="none" cap="none" strike="noStrike">
              <a:solidFill>
                <a:srgbClr val="D6D6D6"/>
              </a:solidFill>
              <a:highlight>
                <a:srgbClr val="1F1F1F"/>
              </a:highlight>
              <a:latin typeface="Arial"/>
              <a:ea typeface="Arial"/>
              <a:cs typeface="Arial"/>
              <a:sym typeface="Arial"/>
            </a:endParaRPr>
          </a:p>
          <a:p>
            <a:pPr indent="0" lvl="0" marL="0" marR="0" rtl="0" algn="l">
              <a:lnSpc>
                <a:spcPct val="115000"/>
              </a:lnSpc>
              <a:spcBef>
                <a:spcPts val="600"/>
              </a:spcBef>
              <a:spcAft>
                <a:spcPts val="0"/>
              </a:spcAft>
              <a:buClr>
                <a:schemeClr val="dk1"/>
              </a:buClr>
              <a:buSzPts val="1100"/>
              <a:buFont typeface="Arial"/>
              <a:buNone/>
            </a:pPr>
            <a:r>
              <a:rPr b="0" i="0" lang="en" sz="2200" u="none" cap="none" strike="noStrike">
                <a:solidFill>
                  <a:schemeClr val="dk1"/>
                </a:solidFill>
                <a:latin typeface="Arial"/>
                <a:ea typeface="Arial"/>
                <a:cs typeface="Arial"/>
                <a:sym typeface="Arial"/>
              </a:rPr>
              <a:t>To help keep pupils healthy and focused throughout the day, please ensure your child brings:</a:t>
            </a:r>
            <a:endParaRPr b="0" i="0" sz="2200" u="none" cap="none" strike="noStrike">
              <a:solidFill>
                <a:schemeClr val="dk1"/>
              </a:solidFill>
              <a:latin typeface="Arial"/>
              <a:ea typeface="Arial"/>
              <a:cs typeface="Arial"/>
              <a:sym typeface="Arial"/>
            </a:endParaRPr>
          </a:p>
          <a:p>
            <a:pPr indent="-368300" lvl="0" marL="457200" marR="0" rtl="0" algn="l">
              <a:lnSpc>
                <a:spcPct val="115000"/>
              </a:lnSpc>
              <a:spcBef>
                <a:spcPts val="300"/>
              </a:spcBef>
              <a:spcAft>
                <a:spcPts val="0"/>
              </a:spcAft>
              <a:buClr>
                <a:schemeClr val="dk1"/>
              </a:buClr>
              <a:buSzPts val="2200"/>
              <a:buFont typeface="Arial"/>
              <a:buChar char="●"/>
            </a:pPr>
            <a:r>
              <a:rPr b="0" i="0" lang="en" sz="2200" u="none" cap="none" strike="noStrike">
                <a:solidFill>
                  <a:schemeClr val="dk1"/>
                </a:solidFill>
                <a:latin typeface="Arial"/>
                <a:ea typeface="Arial"/>
                <a:cs typeface="Arial"/>
                <a:sym typeface="Arial"/>
              </a:rPr>
              <a:t>A water bottle filled with water to stay hydrated.</a:t>
            </a:r>
            <a:endParaRPr b="0" i="0" sz="2200" u="none" cap="none" strike="noStrike">
              <a:solidFill>
                <a:schemeClr val="dk1"/>
              </a:solidFill>
              <a:latin typeface="Arial"/>
              <a:ea typeface="Arial"/>
              <a:cs typeface="Arial"/>
              <a:sym typeface="Arial"/>
            </a:endParaRPr>
          </a:p>
          <a:p>
            <a:pPr indent="-368300" lvl="0" marL="457200" marR="0" rtl="0" algn="l">
              <a:lnSpc>
                <a:spcPct val="115000"/>
              </a:lnSpc>
              <a:spcBef>
                <a:spcPts val="0"/>
              </a:spcBef>
              <a:spcAft>
                <a:spcPts val="0"/>
              </a:spcAft>
              <a:buClr>
                <a:schemeClr val="dk1"/>
              </a:buClr>
              <a:buSzPts val="2200"/>
              <a:buFont typeface="Arial"/>
              <a:buChar char="●"/>
            </a:pPr>
            <a:r>
              <a:rPr b="0" i="0" lang="en" sz="2200" u="none" cap="none" strike="noStrike">
                <a:solidFill>
                  <a:schemeClr val="dk1"/>
                </a:solidFill>
                <a:latin typeface="Arial"/>
                <a:ea typeface="Arial"/>
                <a:cs typeface="Arial"/>
                <a:sym typeface="Arial"/>
              </a:rPr>
              <a:t>A healthy snack if they would like one for break time (e.g. fruit</a:t>
            </a:r>
            <a:r>
              <a:rPr lang="en" sz="2200">
                <a:solidFill>
                  <a:schemeClr val="dk1"/>
                </a:solidFill>
              </a:rPr>
              <a:t> or </a:t>
            </a:r>
            <a:r>
              <a:rPr b="0" i="0" lang="en" sz="2200" u="none" cap="none" strike="noStrike">
                <a:solidFill>
                  <a:schemeClr val="dk1"/>
                </a:solidFill>
                <a:latin typeface="Arial"/>
                <a:ea typeface="Arial"/>
                <a:cs typeface="Arial"/>
                <a:sym typeface="Arial"/>
              </a:rPr>
              <a:t>vegetables</a:t>
            </a:r>
            <a:r>
              <a:rPr lang="en" sz="2200">
                <a:solidFill>
                  <a:schemeClr val="dk1"/>
                </a:solidFill>
              </a:rPr>
              <a:t>. No nuts or squash please. </a:t>
            </a:r>
            <a:endParaRPr b="0" i="0" sz="2200" u="none" cap="none" strike="noStrike">
              <a:solidFill>
                <a:schemeClr val="dk1"/>
              </a:solidFill>
              <a:latin typeface="Arial"/>
              <a:ea typeface="Arial"/>
              <a:cs typeface="Arial"/>
              <a:sym typeface="Arial"/>
            </a:endParaRPr>
          </a:p>
          <a:p>
            <a:pPr indent="0" lvl="0" marL="0" marR="0" rtl="0" algn="l">
              <a:lnSpc>
                <a:spcPct val="100000"/>
              </a:lnSpc>
              <a:spcBef>
                <a:spcPts val="30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p:txBody>
      </p:sp>
      <p:pic>
        <p:nvPicPr>
          <p:cNvPr descr="Small plastic water bottle (provided by Getty Images)" id="78" name="Google Shape;78;g37ad332acbe_0_12"/>
          <p:cNvPicPr preferRelativeResize="0"/>
          <p:nvPr/>
        </p:nvPicPr>
        <p:blipFill rotWithShape="1">
          <a:blip r:embed="rId3">
            <a:alphaModFix/>
          </a:blip>
          <a:srcRect b="0" l="0" r="0" t="0"/>
          <a:stretch/>
        </p:blipFill>
        <p:spPr>
          <a:xfrm>
            <a:off x="7531831" y="3974725"/>
            <a:ext cx="1612175" cy="2704102"/>
          </a:xfrm>
          <a:prstGeom prst="rect">
            <a:avLst/>
          </a:prstGeom>
          <a:noFill/>
          <a:ln>
            <a:noFill/>
          </a:ln>
        </p:spPr>
      </p:pic>
      <p:pic>
        <p:nvPicPr>
          <p:cNvPr descr="Full frame of different types of healthy fruits (provided by Getty Images)" id="79" name="Google Shape;79;g37ad332acbe_0_12"/>
          <p:cNvPicPr preferRelativeResize="0"/>
          <p:nvPr/>
        </p:nvPicPr>
        <p:blipFill rotWithShape="1">
          <a:blip r:embed="rId4">
            <a:alphaModFix/>
          </a:blip>
          <a:srcRect b="0" l="0" r="0" t="0"/>
          <a:stretch/>
        </p:blipFill>
        <p:spPr>
          <a:xfrm>
            <a:off x="2825750" y="4351076"/>
            <a:ext cx="3492500" cy="232775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g37ad332acbe_0_18"/>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School Lunches</a:t>
            </a:r>
            <a:endParaRPr sz="4000"/>
          </a:p>
        </p:txBody>
      </p:sp>
      <p:sp>
        <p:nvSpPr>
          <p:cNvPr id="85" name="Google Shape;85;g37ad332acbe_0_18"/>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p:txBody>
      </p:sp>
      <p:sp>
        <p:nvSpPr>
          <p:cNvPr id="86" name="Google Shape;86;g37ad332acbe_0_18"/>
          <p:cNvSpPr txBox="1"/>
          <p:nvPr/>
        </p:nvSpPr>
        <p:spPr>
          <a:xfrm>
            <a:off x="596975" y="1809000"/>
            <a:ext cx="8256000" cy="4550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chemeClr val="dk1"/>
                </a:solidFill>
                <a:latin typeface="Arial"/>
                <a:ea typeface="Arial"/>
                <a:cs typeface="Arial"/>
                <a:sym typeface="Arial"/>
              </a:rPr>
              <a:t>School meals are free for all pupils at Llangan Primary.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chemeClr val="dk1"/>
                </a:solidFill>
                <a:latin typeface="Arial"/>
                <a:ea typeface="Arial"/>
                <a:cs typeface="Arial"/>
                <a:sym typeface="Arial"/>
              </a:rPr>
              <a:t>They may be pre-ordered via your ParentPay account.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chemeClr val="dk1"/>
                </a:solidFill>
                <a:latin typeface="Arial"/>
                <a:ea typeface="Arial"/>
                <a:cs typeface="Arial"/>
                <a:sym typeface="Arial"/>
              </a:rPr>
              <a:t>The menu is set by Big Fresh. As a school, we are unable to change the choices provided each day. If your child does not like anything on the menu, please ensure you provide a packed lunch for your child. </a:t>
            </a:r>
            <a:endParaRPr b="0" i="0" sz="2500" u="none" cap="none" strike="noStrike">
              <a:solidFill>
                <a:schemeClr val="dk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g37ad332acbe_9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Outdoor Learning</a:t>
            </a:r>
            <a:endParaRPr sz="4000"/>
          </a:p>
        </p:txBody>
      </p:sp>
      <p:sp>
        <p:nvSpPr>
          <p:cNvPr id="92" name="Google Shape;92;g37ad332acbe_9_0"/>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2200"/>
              <a:t>Outdoor learning provision will be provided for all children with Mrs Stevens. This is a weekly session with a group, from each year group. These activities are taking place on a Thursday.</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rPr lang="en" sz="2200"/>
              <a:t>Don’t forget if the weather is wet or cold please provide suitable clothing to wear, such as a waterproofs, a warm coat and wellies for the session. </a:t>
            </a:r>
            <a:endParaRPr sz="2200"/>
          </a:p>
          <a:p>
            <a:pPr indent="0" lvl="0" marL="0" rtl="0" algn="l">
              <a:lnSpc>
                <a:spcPct val="100000"/>
              </a:lnSpc>
              <a:spcBef>
                <a:spcPts val="600"/>
              </a:spcBef>
              <a:spcAft>
                <a:spcPts val="0"/>
              </a:spcAft>
              <a:buSzPts val="3000"/>
              <a:buNone/>
            </a:pPr>
            <a:r>
              <a:t/>
            </a:r>
            <a:endParaRPr sz="1500"/>
          </a:p>
          <a:p>
            <a:pPr indent="0" lvl="0" marL="0" rtl="0" algn="l">
              <a:lnSpc>
                <a:spcPct val="100000"/>
              </a:lnSpc>
              <a:spcBef>
                <a:spcPts val="600"/>
              </a:spcBef>
              <a:spcAft>
                <a:spcPts val="0"/>
              </a:spcAft>
              <a:buSzPts val="3000"/>
              <a:buNone/>
            </a:pPr>
            <a:r>
              <a:t/>
            </a:r>
            <a:endParaRPr sz="1800"/>
          </a:p>
          <a:p>
            <a:pPr indent="0" lvl="0" marL="0" rtl="0" algn="l">
              <a:lnSpc>
                <a:spcPct val="100000"/>
              </a:lnSpc>
              <a:spcBef>
                <a:spcPts val="600"/>
              </a:spcBef>
              <a:spcAft>
                <a:spcPts val="0"/>
              </a:spcAft>
              <a:buSzPts val="3000"/>
              <a:buNone/>
            </a:pPr>
            <a:r>
              <a:t/>
            </a:r>
            <a:endParaRPr sz="1800"/>
          </a:p>
          <a:p>
            <a:pPr indent="0" lvl="0" marL="0" rtl="0" algn="l">
              <a:lnSpc>
                <a:spcPct val="100000"/>
              </a:lnSpc>
              <a:spcBef>
                <a:spcPts val="600"/>
              </a:spcBef>
              <a:spcAft>
                <a:spcPts val="0"/>
              </a:spcAft>
              <a:buSzPts val="3000"/>
              <a:buNone/>
            </a:pPr>
            <a:r>
              <a:t/>
            </a:r>
            <a:endParaRPr i="1" sz="1800"/>
          </a:p>
        </p:txBody>
      </p:sp>
      <p:pic>
        <p:nvPicPr>
          <p:cNvPr id="93" name="Google Shape;93;g37ad332acbe_9_0"/>
          <p:cNvPicPr preferRelativeResize="0"/>
          <p:nvPr/>
        </p:nvPicPr>
        <p:blipFill rotWithShape="1">
          <a:blip r:embed="rId3">
            <a:alphaModFix/>
          </a:blip>
          <a:srcRect b="0" l="0" r="0" t="0"/>
          <a:stretch/>
        </p:blipFill>
        <p:spPr>
          <a:xfrm>
            <a:off x="4406325" y="4140675"/>
            <a:ext cx="3925600" cy="21983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g37a0548efe0_0_14"/>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Dates for your Diaries</a:t>
            </a:r>
            <a:endParaRPr sz="4000"/>
          </a:p>
        </p:txBody>
      </p:sp>
      <p:sp>
        <p:nvSpPr>
          <p:cNvPr id="99" name="Google Shape;99;g37a0548efe0_0_14"/>
          <p:cNvSpPr txBox="1"/>
          <p:nvPr>
            <p:ph idx="1" type="body"/>
          </p:nvPr>
        </p:nvSpPr>
        <p:spPr>
          <a:xfrm>
            <a:off x="190825" y="1600200"/>
            <a:ext cx="88497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t/>
            </a:r>
            <a:endParaRPr i="1" sz="1800"/>
          </a:p>
          <a:p>
            <a:pPr indent="0" lvl="0" marL="0" rtl="0" algn="l">
              <a:lnSpc>
                <a:spcPct val="100000"/>
              </a:lnSpc>
              <a:spcBef>
                <a:spcPts val="600"/>
              </a:spcBef>
              <a:spcAft>
                <a:spcPts val="0"/>
              </a:spcAft>
              <a:buSzPts val="3000"/>
              <a:buNone/>
            </a:pPr>
            <a:r>
              <a:rPr b="1" lang="en" sz="2000"/>
              <a:t>Fri 26th Sept:		</a:t>
            </a:r>
            <a:r>
              <a:rPr lang="en" sz="2000"/>
              <a:t>Harvest Festival &amp; coffee morning (9:30am)</a:t>
            </a:r>
            <a:endParaRPr sz="2000"/>
          </a:p>
          <a:p>
            <a:pPr indent="0" lvl="0" marL="0" rtl="0" algn="l">
              <a:lnSpc>
                <a:spcPct val="100000"/>
              </a:lnSpc>
              <a:spcBef>
                <a:spcPts val="600"/>
              </a:spcBef>
              <a:spcAft>
                <a:spcPts val="0"/>
              </a:spcAft>
              <a:buSzPts val="3000"/>
              <a:buNone/>
            </a:pPr>
            <a:r>
              <a:rPr lang="en" sz="2000"/>
              <a:t>					Y4, 5, 6 trip to WNO at Millennium Centre</a:t>
            </a:r>
            <a:endParaRPr sz="2000"/>
          </a:p>
          <a:p>
            <a:pPr indent="0" lvl="0" marL="0" rtl="0" algn="l">
              <a:lnSpc>
                <a:spcPct val="100000"/>
              </a:lnSpc>
              <a:spcBef>
                <a:spcPts val="600"/>
              </a:spcBef>
              <a:spcAft>
                <a:spcPts val="0"/>
              </a:spcAft>
              <a:buSzPts val="3000"/>
              <a:buNone/>
            </a:pPr>
            <a:r>
              <a:rPr b="1" lang="en" sz="2000"/>
              <a:t>Mon 13th Oct:		</a:t>
            </a:r>
            <a:r>
              <a:rPr lang="en" sz="2000"/>
              <a:t>Flu immunisations</a:t>
            </a:r>
            <a:endParaRPr sz="2000"/>
          </a:p>
          <a:p>
            <a:pPr indent="0" lvl="0" marL="0" rtl="0" algn="l">
              <a:lnSpc>
                <a:spcPct val="100000"/>
              </a:lnSpc>
              <a:spcBef>
                <a:spcPts val="600"/>
              </a:spcBef>
              <a:spcAft>
                <a:spcPts val="0"/>
              </a:spcAft>
              <a:buSzPts val="3000"/>
              <a:buNone/>
            </a:pPr>
            <a:r>
              <a:rPr b="1" lang="en" sz="2000"/>
              <a:t>Mon 20th Oct:</a:t>
            </a:r>
            <a:r>
              <a:rPr lang="en" sz="2000"/>
              <a:t>		INSET Day</a:t>
            </a:r>
            <a:endParaRPr sz="2000"/>
          </a:p>
          <a:p>
            <a:pPr indent="0" lvl="0" marL="0" rtl="0" algn="l">
              <a:lnSpc>
                <a:spcPct val="100000"/>
              </a:lnSpc>
              <a:spcBef>
                <a:spcPts val="600"/>
              </a:spcBef>
              <a:spcAft>
                <a:spcPts val="0"/>
              </a:spcAft>
              <a:buSzPts val="3000"/>
              <a:buNone/>
            </a:pPr>
            <a:r>
              <a:rPr b="1" lang="en" sz="2000"/>
              <a:t>Weds 22nd Oct:</a:t>
            </a:r>
            <a:r>
              <a:rPr lang="en" sz="2000"/>
              <a:t>	Trip to Imperial War Museum, London 7am - 9pm!</a:t>
            </a:r>
            <a:r>
              <a:rPr b="1" lang="en" sz="2000"/>
              <a:t> </a:t>
            </a:r>
            <a:endParaRPr b="1" sz="2000"/>
          </a:p>
          <a:p>
            <a:pPr indent="0" lvl="0" marL="0" rtl="0" algn="l">
              <a:lnSpc>
                <a:spcPct val="100000"/>
              </a:lnSpc>
              <a:spcBef>
                <a:spcPts val="600"/>
              </a:spcBef>
              <a:spcAft>
                <a:spcPts val="0"/>
              </a:spcAft>
              <a:buSzPts val="3000"/>
              <a:buNone/>
            </a:pPr>
            <a:r>
              <a:rPr b="1" lang="en" sz="2000"/>
              <a:t>Mon 3rd Nov:		</a:t>
            </a:r>
            <a:r>
              <a:rPr lang="en" sz="2000"/>
              <a:t>School photographs</a:t>
            </a:r>
            <a:endParaRPr sz="2000"/>
          </a:p>
          <a:p>
            <a:pPr indent="0" lvl="0" marL="0" rtl="0" algn="l">
              <a:lnSpc>
                <a:spcPct val="100000"/>
              </a:lnSpc>
              <a:spcBef>
                <a:spcPts val="600"/>
              </a:spcBef>
              <a:spcAft>
                <a:spcPts val="0"/>
              </a:spcAft>
              <a:buSzPts val="3000"/>
              <a:buNone/>
            </a:pPr>
            <a:r>
              <a:rPr b="1" lang="en" sz="2000"/>
              <a:t>Fri 28th Nov:		</a:t>
            </a:r>
            <a:r>
              <a:rPr lang="en" sz="2000"/>
              <a:t>Jump out day (approx. 2pm)</a:t>
            </a:r>
            <a:endParaRPr sz="2000"/>
          </a:p>
          <a:p>
            <a:pPr indent="0" lvl="0" marL="0" rtl="0" algn="l">
              <a:lnSpc>
                <a:spcPct val="100000"/>
              </a:lnSpc>
              <a:spcBef>
                <a:spcPts val="600"/>
              </a:spcBef>
              <a:spcAft>
                <a:spcPts val="0"/>
              </a:spcAft>
              <a:buSzPts val="3000"/>
              <a:buNone/>
            </a:pPr>
            <a:r>
              <a:t/>
            </a:r>
            <a:endParaRPr b="1" sz="2000"/>
          </a:p>
          <a:p>
            <a:pPr indent="0" lvl="0" marL="0" rtl="0" algn="l">
              <a:lnSpc>
                <a:spcPct val="100000"/>
              </a:lnSpc>
              <a:spcBef>
                <a:spcPts val="600"/>
              </a:spcBef>
              <a:spcAft>
                <a:spcPts val="0"/>
              </a:spcAft>
              <a:buSzPts val="3000"/>
              <a:buNone/>
            </a:pPr>
            <a:r>
              <a:t/>
            </a:r>
            <a:endParaRPr b="1" i="1" sz="2000"/>
          </a:p>
          <a:p>
            <a:pPr indent="0" lvl="0" marL="0" rtl="0" algn="l">
              <a:lnSpc>
                <a:spcPct val="100000"/>
              </a:lnSpc>
              <a:spcBef>
                <a:spcPts val="600"/>
              </a:spcBef>
              <a:spcAft>
                <a:spcPts val="0"/>
              </a:spcAft>
              <a:buSzPts val="3000"/>
              <a:buNone/>
            </a:pPr>
            <a:r>
              <a:rPr b="1" i="1" lang="en" sz="2000"/>
              <a:t>Please check school calendar on our website!</a:t>
            </a:r>
            <a:endParaRPr b="1" i="1" sz="2000"/>
          </a:p>
        </p:txBody>
      </p:sp>
      <p:pic>
        <p:nvPicPr>
          <p:cNvPr id="100" name="Google Shape;100;g37a0548efe0_0_14"/>
          <p:cNvPicPr preferRelativeResize="0"/>
          <p:nvPr/>
        </p:nvPicPr>
        <p:blipFill>
          <a:blip r:embed="rId3">
            <a:alphaModFix/>
          </a:blip>
          <a:stretch>
            <a:fillRect/>
          </a:stretch>
        </p:blipFill>
        <p:spPr>
          <a:xfrm>
            <a:off x="6236750" y="4622978"/>
            <a:ext cx="2388750" cy="17596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g37ad332acbe_3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Ready to Learn </a:t>
            </a:r>
            <a:endParaRPr sz="4000"/>
          </a:p>
        </p:txBody>
      </p:sp>
      <p:sp>
        <p:nvSpPr>
          <p:cNvPr id="106" name="Google Shape;106;g37ad332acbe_3_0"/>
          <p:cNvSpPr txBox="1"/>
          <p:nvPr>
            <p:ph idx="1" type="body"/>
          </p:nvPr>
        </p:nvSpPr>
        <p:spPr>
          <a:xfrm>
            <a:off x="363075" y="1117900"/>
            <a:ext cx="8229600" cy="4108500"/>
          </a:xfrm>
          <a:prstGeom prst="rect">
            <a:avLst/>
          </a:prstGeom>
          <a:noFill/>
          <a:ln>
            <a:noFill/>
          </a:ln>
        </p:spPr>
        <p:txBody>
          <a:bodyPr anchorCtr="0" anchor="t" bIns="91425" lIns="91425" spcFirstLastPara="1" rIns="91425" wrap="square" tIns="91425">
            <a:noAutofit/>
          </a:bodyPr>
          <a:lstStyle/>
          <a:p>
            <a:pPr indent="0" lvl="0" marL="38100" marR="0" rtl="0" algn="l">
              <a:lnSpc>
                <a:spcPct val="100000"/>
              </a:lnSpc>
              <a:spcBef>
                <a:spcPts val="600"/>
              </a:spcBef>
              <a:spcAft>
                <a:spcPts val="0"/>
              </a:spcAft>
              <a:buSzPts val="3000"/>
              <a:buNone/>
            </a:pPr>
            <a:r>
              <a:t/>
            </a:r>
            <a:endParaRPr sz="2500"/>
          </a:p>
          <a:p>
            <a:pPr indent="0" lvl="0" marL="38100" marR="0" rtl="0" algn="l">
              <a:lnSpc>
                <a:spcPct val="100000"/>
              </a:lnSpc>
              <a:spcBef>
                <a:spcPts val="600"/>
              </a:spcBef>
              <a:spcAft>
                <a:spcPts val="0"/>
              </a:spcAft>
              <a:buSzPts val="3000"/>
              <a:buNone/>
            </a:pPr>
            <a:r>
              <a:rPr lang="en" sz="2500"/>
              <a:t>Please make sure your child is dressed appropriately for the school day and brings all the appropriate equipment to school each day. </a:t>
            </a:r>
            <a:endParaRPr sz="2500"/>
          </a:p>
          <a:p>
            <a:pPr indent="0" lvl="0" marL="38100" marR="0" rtl="0" algn="l">
              <a:lnSpc>
                <a:spcPct val="100000"/>
              </a:lnSpc>
              <a:spcBef>
                <a:spcPts val="600"/>
              </a:spcBef>
              <a:spcAft>
                <a:spcPts val="0"/>
              </a:spcAft>
              <a:buSzPts val="3000"/>
              <a:buNone/>
            </a:pPr>
            <a:r>
              <a:t/>
            </a:r>
            <a:endParaRPr sz="2500"/>
          </a:p>
          <a:p>
            <a:pPr indent="0" lvl="0" marL="38100" marR="0" rtl="0" algn="l">
              <a:lnSpc>
                <a:spcPct val="100000"/>
              </a:lnSpc>
              <a:spcBef>
                <a:spcPts val="600"/>
              </a:spcBef>
              <a:spcAft>
                <a:spcPts val="0"/>
              </a:spcAft>
              <a:buSzPts val="3000"/>
              <a:buNone/>
            </a:pPr>
            <a:r>
              <a:rPr lang="en" sz="2500"/>
              <a:t>Book bags </a:t>
            </a:r>
            <a:r>
              <a:rPr b="1" lang="en" sz="2500"/>
              <a:t>MUST</a:t>
            </a:r>
            <a:r>
              <a:rPr lang="en" sz="2500"/>
              <a:t> be brought to school each day. Your child will read every day and the book bag will also be used for storing letters and homework books coming home from school. </a:t>
            </a:r>
            <a:endParaRPr sz="2500"/>
          </a:p>
          <a:p>
            <a:pPr indent="0" lvl="0" marL="0" marR="0" rtl="0" algn="l">
              <a:lnSpc>
                <a:spcPct val="100000"/>
              </a:lnSpc>
              <a:spcBef>
                <a:spcPts val="600"/>
              </a:spcBef>
              <a:spcAft>
                <a:spcPts val="0"/>
              </a:spcAft>
              <a:buSzPts val="3000"/>
              <a:buNone/>
            </a:pPr>
            <a:r>
              <a:t/>
            </a:r>
            <a:endParaRPr sz="3400"/>
          </a:p>
        </p:txBody>
      </p:sp>
      <p:pic>
        <p:nvPicPr>
          <p:cNvPr id="107" name="Google Shape;107;g37ad332acbe_3_0"/>
          <p:cNvPicPr preferRelativeResize="0"/>
          <p:nvPr/>
        </p:nvPicPr>
        <p:blipFill>
          <a:blip r:embed="rId3">
            <a:alphaModFix/>
          </a:blip>
          <a:stretch>
            <a:fillRect/>
          </a:stretch>
        </p:blipFill>
        <p:spPr>
          <a:xfrm>
            <a:off x="5117025" y="4913801"/>
            <a:ext cx="2652625" cy="17652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5"/>
          <p:cNvSpPr txBox="1"/>
          <p:nvPr>
            <p:ph type="title"/>
          </p:nvPr>
        </p:nvSpPr>
        <p:spPr>
          <a:xfrm>
            <a:off x="457200" y="541725"/>
            <a:ext cx="7553100" cy="876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Maths</a:t>
            </a:r>
            <a:endParaRPr sz="4000"/>
          </a:p>
        </p:txBody>
      </p:sp>
      <p:sp>
        <p:nvSpPr>
          <p:cNvPr id="113" name="Google Shape;113;p5"/>
          <p:cNvSpPr txBox="1"/>
          <p:nvPr>
            <p:ph idx="1" type="body"/>
          </p:nvPr>
        </p:nvSpPr>
        <p:spPr>
          <a:xfrm>
            <a:off x="64525" y="1552500"/>
            <a:ext cx="8912400" cy="5126700"/>
          </a:xfrm>
          <a:prstGeom prst="rect">
            <a:avLst/>
          </a:prstGeom>
          <a:noFill/>
          <a:ln>
            <a:noFill/>
          </a:ln>
        </p:spPr>
        <p:txBody>
          <a:bodyPr anchorCtr="0" anchor="t" bIns="91425" lIns="91425" spcFirstLastPara="1" rIns="91425" wrap="square" tIns="91425">
            <a:noAutofit/>
          </a:bodyPr>
          <a:lstStyle/>
          <a:p>
            <a:pPr indent="0" lvl="0" marL="38100" rtl="0" algn="l">
              <a:lnSpc>
                <a:spcPct val="100000"/>
              </a:lnSpc>
              <a:spcBef>
                <a:spcPts val="600"/>
              </a:spcBef>
              <a:spcAft>
                <a:spcPts val="0"/>
              </a:spcAft>
              <a:buSzPts val="3000"/>
              <a:buNone/>
            </a:pPr>
            <a:r>
              <a:rPr lang="en" sz="2000"/>
              <a:t>Challenge increases in Year 6 to prepare for secondary school, but pupils are given tasks that meet them at their current point of learning. </a:t>
            </a:r>
            <a:endParaRPr sz="3200"/>
          </a:p>
          <a:p>
            <a:pPr indent="0" lvl="0" marL="38100" rtl="0" algn="l">
              <a:lnSpc>
                <a:spcPct val="100000"/>
              </a:lnSpc>
              <a:spcBef>
                <a:spcPts val="600"/>
              </a:spcBef>
              <a:spcAft>
                <a:spcPts val="0"/>
              </a:spcAft>
              <a:buSzPts val="3000"/>
              <a:buNone/>
            </a:pPr>
            <a:r>
              <a:t/>
            </a:r>
            <a:endParaRPr sz="2000"/>
          </a:p>
          <a:p>
            <a:pPr indent="-355600" lvl="0" marL="457200" rtl="0" algn="l">
              <a:lnSpc>
                <a:spcPct val="100000"/>
              </a:lnSpc>
              <a:spcBef>
                <a:spcPts val="0"/>
              </a:spcBef>
              <a:spcAft>
                <a:spcPts val="0"/>
              </a:spcAft>
              <a:buSzPts val="2000"/>
              <a:buChar char="●"/>
            </a:pPr>
            <a:r>
              <a:rPr lang="en" sz="2000"/>
              <a:t>All times tables must be known fluently</a:t>
            </a:r>
            <a:endParaRPr sz="2000"/>
          </a:p>
          <a:p>
            <a:pPr indent="-355600" lvl="0" marL="457200" rtl="0" algn="l">
              <a:lnSpc>
                <a:spcPct val="100000"/>
              </a:lnSpc>
              <a:spcBef>
                <a:spcPts val="0"/>
              </a:spcBef>
              <a:spcAft>
                <a:spcPts val="0"/>
              </a:spcAft>
              <a:buSzPts val="2000"/>
              <a:buChar char="●"/>
            </a:pPr>
            <a:r>
              <a:rPr lang="en" sz="2000"/>
              <a:t>Numbers to 100,000,000 and decimal/fractional numbers</a:t>
            </a:r>
            <a:endParaRPr sz="2000"/>
          </a:p>
          <a:p>
            <a:pPr indent="-355600" lvl="0" marL="457200" rtl="0" algn="l">
              <a:lnSpc>
                <a:spcPct val="100000"/>
              </a:lnSpc>
              <a:spcBef>
                <a:spcPts val="0"/>
              </a:spcBef>
              <a:spcAft>
                <a:spcPts val="0"/>
              </a:spcAft>
              <a:buSzPts val="2000"/>
              <a:buChar char="●"/>
            </a:pPr>
            <a:r>
              <a:rPr lang="en" sz="2000"/>
              <a:t>Developing competency and fluency in all four operations</a:t>
            </a:r>
            <a:endParaRPr sz="2000"/>
          </a:p>
          <a:p>
            <a:pPr indent="-355600" lvl="0" marL="457200" rtl="0" algn="l">
              <a:lnSpc>
                <a:spcPct val="100000"/>
              </a:lnSpc>
              <a:spcBef>
                <a:spcPts val="0"/>
              </a:spcBef>
              <a:spcAft>
                <a:spcPts val="0"/>
              </a:spcAft>
              <a:buSzPts val="2000"/>
              <a:buChar char="●"/>
            </a:pPr>
            <a:r>
              <a:rPr lang="en" sz="2000"/>
              <a:t>Applied maths in real contexts: geometry, measures, statistics etc.</a:t>
            </a:r>
            <a:endParaRPr sz="2000"/>
          </a:p>
          <a:p>
            <a:pPr indent="-355600" lvl="0" marL="457200" rtl="0" algn="l">
              <a:lnSpc>
                <a:spcPct val="100000"/>
              </a:lnSpc>
              <a:spcBef>
                <a:spcPts val="0"/>
              </a:spcBef>
              <a:spcAft>
                <a:spcPts val="0"/>
              </a:spcAft>
              <a:buSzPts val="2000"/>
              <a:buChar char="●"/>
            </a:pPr>
            <a:r>
              <a:rPr lang="en" sz="2000"/>
              <a:t>Focus on problem-solving and reasoning</a:t>
            </a:r>
            <a:endParaRPr sz="2000"/>
          </a:p>
          <a:p>
            <a:pPr indent="0" lvl="0" marL="38100" rtl="0" algn="l">
              <a:lnSpc>
                <a:spcPct val="100000"/>
              </a:lnSpc>
              <a:spcBef>
                <a:spcPts val="0"/>
              </a:spcBef>
              <a:spcAft>
                <a:spcPts val="0"/>
              </a:spcAft>
              <a:buSzPts val="3000"/>
              <a:buNone/>
            </a:pPr>
            <a:r>
              <a:t/>
            </a:r>
            <a:endParaRPr sz="2000"/>
          </a:p>
          <a:p>
            <a:pPr indent="0" lvl="0" marL="38100" rtl="0" algn="l">
              <a:lnSpc>
                <a:spcPct val="100000"/>
              </a:lnSpc>
              <a:spcBef>
                <a:spcPts val="0"/>
              </a:spcBef>
              <a:spcAft>
                <a:spcPts val="0"/>
              </a:spcAft>
              <a:buSzPts val="3000"/>
              <a:buNone/>
            </a:pPr>
            <a:r>
              <a:rPr lang="en" sz="2000"/>
              <a:t>Pupils will learning new skills in a concrete way, supported as needed </a:t>
            </a:r>
            <a:r>
              <a:rPr lang="en" sz="2000"/>
              <a:t>before</a:t>
            </a:r>
            <a:r>
              <a:rPr lang="en" sz="2000"/>
              <a:t> moving on to independently applying them.</a:t>
            </a:r>
            <a:endParaRPr sz="3200"/>
          </a:p>
          <a:p>
            <a:pPr indent="0" lvl="0" marL="38100" rtl="0" algn="l">
              <a:lnSpc>
                <a:spcPct val="100000"/>
              </a:lnSpc>
              <a:spcBef>
                <a:spcPts val="0"/>
              </a:spcBef>
              <a:spcAft>
                <a:spcPts val="0"/>
              </a:spcAft>
              <a:buSzPts val="3000"/>
              <a:buNone/>
            </a:pPr>
            <a:r>
              <a:t/>
            </a:r>
            <a:endParaRPr sz="1800"/>
          </a:p>
          <a:p>
            <a:pPr indent="0" lvl="0" marL="38100" rtl="0" algn="l">
              <a:lnSpc>
                <a:spcPct val="100000"/>
              </a:lnSpc>
              <a:spcBef>
                <a:spcPts val="0"/>
              </a:spcBef>
              <a:spcAft>
                <a:spcPts val="0"/>
              </a:spcAft>
              <a:buSzPts val="3000"/>
              <a:buNone/>
            </a:pPr>
            <a:r>
              <a:rPr lang="en" sz="2000"/>
              <a:t>Continue to support your child by using maths in everyday situations – e.g. budgeting, discounts, weights and measures, timetables.</a:t>
            </a:r>
            <a:endParaRPr sz="3200"/>
          </a:p>
          <a:p>
            <a:pPr indent="0" lvl="0" marL="0" rtl="0" algn="l">
              <a:lnSpc>
                <a:spcPct val="100000"/>
              </a:lnSpc>
              <a:spcBef>
                <a:spcPts val="0"/>
              </a:spcBef>
              <a:spcAft>
                <a:spcPts val="0"/>
              </a:spcAft>
              <a:buSzPts val="3000"/>
              <a:buNone/>
            </a:pPr>
            <a:r>
              <a:t/>
            </a:r>
            <a:endParaRPr sz="1400"/>
          </a:p>
          <a:p>
            <a:pPr indent="0" lvl="0" marL="38100" rtl="0" algn="l">
              <a:lnSpc>
                <a:spcPct val="100000"/>
              </a:lnSpc>
              <a:spcBef>
                <a:spcPts val="0"/>
              </a:spcBef>
              <a:spcAft>
                <a:spcPts val="0"/>
              </a:spcAft>
              <a:buSzPts val="3000"/>
              <a:buNone/>
            </a:pPr>
            <a:r>
              <a:rPr lang="en" sz="2000"/>
              <a:t>Mathletics is assigned for homework but is also a great revision tool for times tables.</a:t>
            </a:r>
            <a:endParaRPr sz="20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6"/>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Literacy</a:t>
            </a:r>
            <a:endParaRPr sz="4000"/>
          </a:p>
        </p:txBody>
      </p:sp>
      <p:sp>
        <p:nvSpPr>
          <p:cNvPr id="119" name="Google Shape;119;p6"/>
          <p:cNvSpPr txBox="1"/>
          <p:nvPr>
            <p:ph idx="1" type="body"/>
          </p:nvPr>
        </p:nvSpPr>
        <p:spPr>
          <a:xfrm>
            <a:off x="190825" y="1600200"/>
            <a:ext cx="8790300" cy="4108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SzPts val="3000"/>
              <a:buNone/>
            </a:pPr>
            <a:r>
              <a:rPr lang="en" sz="2000"/>
              <a:t>Reading at home is still vital! Even in Year 6!</a:t>
            </a:r>
            <a:endParaRPr sz="3200"/>
          </a:p>
          <a:p>
            <a:pPr indent="0" lvl="0" marL="38100" marR="0" rtl="0" algn="l">
              <a:lnSpc>
                <a:spcPct val="100000"/>
              </a:lnSpc>
              <a:spcBef>
                <a:spcPts val="0"/>
              </a:spcBef>
              <a:spcAft>
                <a:spcPts val="0"/>
              </a:spcAft>
              <a:buSzPts val="3000"/>
              <a:buNone/>
            </a:pPr>
            <a:r>
              <a:t/>
            </a:r>
            <a:endParaRPr sz="2000"/>
          </a:p>
          <a:p>
            <a:pPr indent="0" lvl="0" marL="0" marR="0" rtl="0" algn="l">
              <a:lnSpc>
                <a:spcPct val="100000"/>
              </a:lnSpc>
              <a:spcBef>
                <a:spcPts val="0"/>
              </a:spcBef>
              <a:spcAft>
                <a:spcPts val="0"/>
              </a:spcAft>
              <a:buSzPts val="3000"/>
              <a:buNone/>
            </a:pPr>
            <a:r>
              <a:rPr lang="en" sz="2000"/>
              <a:t>Y6 pupils will need increased independence and maturity as pupils write in a more extended way. Demand for more detail, and understanding the purpose of the writing. </a:t>
            </a:r>
            <a:endParaRPr sz="3200"/>
          </a:p>
          <a:p>
            <a:pPr indent="0" lvl="0" marL="38100" marR="0" rtl="0" algn="l">
              <a:lnSpc>
                <a:spcPct val="100000"/>
              </a:lnSpc>
              <a:spcBef>
                <a:spcPts val="0"/>
              </a:spcBef>
              <a:spcAft>
                <a:spcPts val="0"/>
              </a:spcAft>
              <a:buSzPts val="3000"/>
              <a:buNone/>
            </a:pPr>
            <a:r>
              <a:t/>
            </a:r>
            <a:endParaRPr sz="2000"/>
          </a:p>
          <a:p>
            <a:pPr indent="0" lvl="0" marL="38100" marR="0" rtl="0" algn="l">
              <a:lnSpc>
                <a:spcPct val="100000"/>
              </a:lnSpc>
              <a:spcBef>
                <a:spcPts val="0"/>
              </a:spcBef>
              <a:spcAft>
                <a:spcPts val="0"/>
              </a:spcAft>
              <a:buSzPts val="3000"/>
              <a:buNone/>
            </a:pPr>
            <a:r>
              <a:rPr lang="en" sz="2000"/>
              <a:t>Use of tools such as a dictionary and a thesaurus to help independence.</a:t>
            </a:r>
            <a:endParaRPr sz="3200"/>
          </a:p>
          <a:p>
            <a:pPr indent="0" lvl="0" marL="38100" marR="0" rtl="0" algn="l">
              <a:lnSpc>
                <a:spcPct val="100000"/>
              </a:lnSpc>
              <a:spcBef>
                <a:spcPts val="0"/>
              </a:spcBef>
              <a:spcAft>
                <a:spcPts val="0"/>
              </a:spcAft>
              <a:buSzPts val="3000"/>
              <a:buNone/>
            </a:pPr>
            <a:r>
              <a:t/>
            </a:r>
            <a:endParaRPr sz="2000"/>
          </a:p>
          <a:p>
            <a:pPr indent="0" lvl="0" marL="38100" marR="0" rtl="0" algn="l">
              <a:lnSpc>
                <a:spcPct val="100000"/>
              </a:lnSpc>
              <a:spcBef>
                <a:spcPts val="0"/>
              </a:spcBef>
              <a:spcAft>
                <a:spcPts val="0"/>
              </a:spcAft>
              <a:buSzPts val="3000"/>
              <a:buNone/>
            </a:pPr>
            <a:r>
              <a:rPr lang="en" sz="2000"/>
              <a:t>Independently applying basic skills such as checking for correctly punctuated sentences. </a:t>
            </a:r>
            <a:endParaRPr sz="2000"/>
          </a:p>
          <a:p>
            <a:pPr indent="0" lvl="0" marL="38100" marR="0" rtl="0" algn="l">
              <a:lnSpc>
                <a:spcPct val="100000"/>
              </a:lnSpc>
              <a:spcBef>
                <a:spcPts val="0"/>
              </a:spcBef>
              <a:spcAft>
                <a:spcPts val="0"/>
              </a:spcAft>
              <a:buSzPts val="3000"/>
              <a:buNone/>
            </a:pPr>
            <a:r>
              <a:t/>
            </a:r>
            <a:endParaRPr sz="2000"/>
          </a:p>
          <a:p>
            <a:pPr indent="0" lvl="0" marL="457200" marR="0" rtl="0" algn="l">
              <a:lnSpc>
                <a:spcPct val="100000"/>
              </a:lnSpc>
              <a:spcBef>
                <a:spcPts val="600"/>
              </a:spcBef>
              <a:spcAft>
                <a:spcPts val="0"/>
              </a:spcAft>
              <a:buSzPts val="3000"/>
              <a:buNone/>
            </a:pPr>
            <a:r>
              <a:t/>
            </a:r>
            <a:endParaRPr sz="3200"/>
          </a:p>
          <a:p>
            <a:pPr indent="0" lvl="0" marL="0" marR="0" rtl="0" algn="l">
              <a:lnSpc>
                <a:spcPct val="100000"/>
              </a:lnSpc>
              <a:spcBef>
                <a:spcPts val="600"/>
              </a:spcBef>
              <a:spcAft>
                <a:spcPts val="0"/>
              </a:spcAft>
              <a:buSzPts val="30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g37ad332acbe_15_7"/>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Spelling</a:t>
            </a:r>
            <a:endParaRPr sz="4000"/>
          </a:p>
        </p:txBody>
      </p:sp>
      <p:sp>
        <p:nvSpPr>
          <p:cNvPr id="125" name="Google Shape;125;g37ad332acbe_15_7"/>
          <p:cNvSpPr txBox="1"/>
          <p:nvPr>
            <p:ph idx="1" type="body"/>
          </p:nvPr>
        </p:nvSpPr>
        <p:spPr>
          <a:xfrm>
            <a:off x="457200" y="1600200"/>
            <a:ext cx="8229600" cy="4108500"/>
          </a:xfrm>
          <a:prstGeom prst="rect">
            <a:avLst/>
          </a:prstGeom>
          <a:noFill/>
          <a:ln>
            <a:noFill/>
          </a:ln>
        </p:spPr>
        <p:txBody>
          <a:bodyPr anchorCtr="0" anchor="t" bIns="91425" lIns="91425" spcFirstLastPara="1" rIns="91425" wrap="square" tIns="91425">
            <a:noAutofit/>
          </a:bodyPr>
          <a:lstStyle/>
          <a:p>
            <a:pPr indent="0" lvl="0" marL="38100" marR="0" rtl="0" algn="l">
              <a:lnSpc>
                <a:spcPct val="100000"/>
              </a:lnSpc>
              <a:spcBef>
                <a:spcPts val="0"/>
              </a:spcBef>
              <a:spcAft>
                <a:spcPts val="0"/>
              </a:spcAft>
              <a:buSzPts val="3000"/>
              <a:buNone/>
            </a:pPr>
            <a:r>
              <a:rPr lang="en" sz="2000"/>
              <a:t>Children will be put into spelling groups. Their spelling groups are to be found in the front cover of their Home Learning Logs. </a:t>
            </a:r>
            <a:endParaRPr sz="2000"/>
          </a:p>
          <a:p>
            <a:pPr indent="0" lvl="0" marL="38100" marR="0" rtl="0" algn="l">
              <a:lnSpc>
                <a:spcPct val="100000"/>
              </a:lnSpc>
              <a:spcBef>
                <a:spcPts val="0"/>
              </a:spcBef>
              <a:spcAft>
                <a:spcPts val="0"/>
              </a:spcAft>
              <a:buSzPts val="3000"/>
              <a:buNone/>
            </a:pPr>
            <a:r>
              <a:t/>
            </a:r>
            <a:endParaRPr sz="2000"/>
          </a:p>
          <a:p>
            <a:pPr indent="0" lvl="0" marL="38100" marR="0" rtl="0" algn="l">
              <a:lnSpc>
                <a:spcPct val="100000"/>
              </a:lnSpc>
              <a:spcBef>
                <a:spcPts val="0"/>
              </a:spcBef>
              <a:spcAft>
                <a:spcPts val="0"/>
              </a:spcAft>
              <a:buSzPts val="3000"/>
              <a:buNone/>
            </a:pPr>
            <a:r>
              <a:rPr lang="en" sz="2000"/>
              <a:t>New spelling words will be issued every Friday; they will be published on the school website class page. </a:t>
            </a:r>
            <a:endParaRPr sz="2000"/>
          </a:p>
          <a:p>
            <a:pPr indent="0" lvl="0" marL="38100" marR="0" rtl="0" algn="l">
              <a:lnSpc>
                <a:spcPct val="100000"/>
              </a:lnSpc>
              <a:spcBef>
                <a:spcPts val="0"/>
              </a:spcBef>
              <a:spcAft>
                <a:spcPts val="0"/>
              </a:spcAft>
              <a:buSzPts val="3000"/>
              <a:buNone/>
            </a:pPr>
            <a:r>
              <a:t/>
            </a:r>
            <a:endParaRPr sz="2000"/>
          </a:p>
          <a:p>
            <a:pPr indent="0" lvl="0" marL="38100" marR="0" rtl="0" algn="l">
              <a:lnSpc>
                <a:spcPct val="100000"/>
              </a:lnSpc>
              <a:spcBef>
                <a:spcPts val="0"/>
              </a:spcBef>
              <a:spcAft>
                <a:spcPts val="0"/>
              </a:spcAft>
              <a:buSzPts val="3000"/>
              <a:buNone/>
            </a:pPr>
            <a:r>
              <a:rPr lang="en" sz="2000"/>
              <a:t>Please support your child to learn their spelling words, including being able to write them in a sentence. </a:t>
            </a:r>
            <a:endParaRPr sz="2000"/>
          </a:p>
          <a:p>
            <a:pPr indent="0" lvl="0" marL="38100" marR="0" rtl="0" algn="l">
              <a:lnSpc>
                <a:spcPct val="100000"/>
              </a:lnSpc>
              <a:spcBef>
                <a:spcPts val="0"/>
              </a:spcBef>
              <a:spcAft>
                <a:spcPts val="0"/>
              </a:spcAft>
              <a:buSzPts val="3000"/>
              <a:buNone/>
            </a:pPr>
            <a:r>
              <a:t/>
            </a:r>
            <a:endParaRPr sz="2000"/>
          </a:p>
          <a:p>
            <a:pPr indent="0" lvl="0" marL="38100" marR="0" rtl="0" algn="l">
              <a:lnSpc>
                <a:spcPct val="100000"/>
              </a:lnSpc>
              <a:spcBef>
                <a:spcPts val="0"/>
              </a:spcBef>
              <a:spcAft>
                <a:spcPts val="0"/>
              </a:spcAft>
              <a:buSzPts val="3000"/>
              <a:buNone/>
            </a:pPr>
            <a:r>
              <a:rPr lang="en" sz="2000"/>
              <a:t>Children will be tested on their spelling words every Friday.</a:t>
            </a:r>
            <a:endParaRPr sz="2000"/>
          </a:p>
          <a:p>
            <a:pPr indent="0" lvl="0" marL="38100" marR="0" rtl="0" algn="l">
              <a:lnSpc>
                <a:spcPct val="100000"/>
              </a:lnSpc>
              <a:spcBef>
                <a:spcPts val="0"/>
              </a:spcBef>
              <a:spcAft>
                <a:spcPts val="0"/>
              </a:spcAft>
              <a:buSzPts val="3000"/>
              <a:buNone/>
            </a:pPr>
            <a:r>
              <a:t/>
            </a:r>
            <a:endParaRPr sz="1800"/>
          </a:p>
          <a:p>
            <a:pPr indent="0" lvl="0" marL="38100" rtl="0" algn="l">
              <a:spcBef>
                <a:spcPts val="0"/>
              </a:spcBef>
              <a:spcAft>
                <a:spcPts val="0"/>
              </a:spcAft>
              <a:buClr>
                <a:schemeClr val="dk1"/>
              </a:buClr>
              <a:buSzPts val="3000"/>
              <a:buFont typeface="Arial"/>
              <a:buNone/>
            </a:pPr>
            <a:r>
              <a:rPr lang="en" sz="2000"/>
              <a:t>Spellings can also be found on Google Classroom and Edshed. </a:t>
            </a:r>
            <a:endParaRPr sz="2000"/>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t/>
            </a:r>
            <a:endParaRPr sz="1800"/>
          </a:p>
          <a:p>
            <a:pPr indent="0" lvl="0" marL="457200" marR="0" rtl="0" algn="l">
              <a:lnSpc>
                <a:spcPct val="100000"/>
              </a:lnSpc>
              <a:spcBef>
                <a:spcPts val="600"/>
              </a:spcBef>
              <a:spcAft>
                <a:spcPts val="0"/>
              </a:spcAft>
              <a:buSzPts val="3000"/>
              <a:buNone/>
            </a:pPr>
            <a:r>
              <a:t/>
            </a:r>
            <a:endParaRPr/>
          </a:p>
          <a:p>
            <a:pPr indent="0" lvl="0" marL="0" marR="0" rtl="0" algn="l">
              <a:lnSpc>
                <a:spcPct val="100000"/>
              </a:lnSpc>
              <a:spcBef>
                <a:spcPts val="600"/>
              </a:spcBef>
              <a:spcAft>
                <a:spcPts val="0"/>
              </a:spcAft>
              <a:buSzPts val="30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7"/>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Inquiry based learning</a:t>
            </a:r>
            <a:endParaRPr sz="4000"/>
          </a:p>
        </p:txBody>
      </p:sp>
      <p:sp>
        <p:nvSpPr>
          <p:cNvPr id="131" name="Google Shape;131;p7"/>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1800"/>
              <a:t>Each term, our learners focus on a specific area of the curriculum. This ensures that at Llangan, we spend plenty of time accessing exciting learning opportunities and we become experts in these areas. </a:t>
            </a:r>
            <a:endParaRPr/>
          </a:p>
          <a:p>
            <a:pPr indent="0" lvl="0" marL="0" rtl="0" algn="l">
              <a:lnSpc>
                <a:spcPct val="100000"/>
              </a:lnSpc>
              <a:spcBef>
                <a:spcPts val="600"/>
              </a:spcBef>
              <a:spcAft>
                <a:spcPts val="0"/>
              </a:spcAft>
              <a:buSzPts val="3000"/>
              <a:buNone/>
            </a:pPr>
            <a:r>
              <a:t/>
            </a:r>
            <a:endParaRPr sz="1800"/>
          </a:p>
          <a:p>
            <a:pPr indent="0" lvl="0" marL="0" rtl="0" algn="l">
              <a:lnSpc>
                <a:spcPct val="100000"/>
              </a:lnSpc>
              <a:spcBef>
                <a:spcPts val="600"/>
              </a:spcBef>
              <a:spcAft>
                <a:spcPts val="0"/>
              </a:spcAft>
              <a:buSzPts val="3000"/>
              <a:buNone/>
            </a:pPr>
            <a:r>
              <a:rPr lang="en" sz="1800"/>
              <a:t>The curriculum is split into six areas of learning and experience (AoLEs).</a:t>
            </a:r>
            <a:endParaRPr/>
          </a:p>
          <a:p>
            <a:pPr indent="-285750" lvl="0" marL="285750" rtl="0" algn="l">
              <a:lnSpc>
                <a:spcPct val="100000"/>
              </a:lnSpc>
              <a:spcBef>
                <a:spcPts val="600"/>
              </a:spcBef>
              <a:spcAft>
                <a:spcPts val="0"/>
              </a:spcAft>
              <a:buSzPts val="3000"/>
              <a:buFont typeface="Arial"/>
              <a:buChar char="•"/>
            </a:pPr>
            <a:r>
              <a:rPr lang="en" sz="1400"/>
              <a:t>Language, Literacy and Communication</a:t>
            </a:r>
            <a:endParaRPr/>
          </a:p>
          <a:p>
            <a:pPr indent="-285750" lvl="0" marL="285750" rtl="0" algn="l">
              <a:lnSpc>
                <a:spcPct val="100000"/>
              </a:lnSpc>
              <a:spcBef>
                <a:spcPts val="600"/>
              </a:spcBef>
              <a:spcAft>
                <a:spcPts val="0"/>
              </a:spcAft>
              <a:buSzPts val="3000"/>
              <a:buFont typeface="Arial"/>
              <a:buChar char="•"/>
            </a:pPr>
            <a:r>
              <a:rPr lang="en" sz="1400"/>
              <a:t>Maths and Numeracy</a:t>
            </a:r>
            <a:endParaRPr/>
          </a:p>
          <a:p>
            <a:pPr indent="-285750" lvl="0" marL="285750" rtl="0" algn="l">
              <a:lnSpc>
                <a:spcPct val="100000"/>
              </a:lnSpc>
              <a:spcBef>
                <a:spcPts val="600"/>
              </a:spcBef>
              <a:spcAft>
                <a:spcPts val="0"/>
              </a:spcAft>
              <a:buSzPts val="3000"/>
              <a:buFont typeface="Arial"/>
              <a:buChar char="•"/>
            </a:pPr>
            <a:r>
              <a:rPr lang="en" sz="1400"/>
              <a:t>Humanities</a:t>
            </a:r>
            <a:endParaRPr/>
          </a:p>
          <a:p>
            <a:pPr indent="-285750" lvl="0" marL="285750" rtl="0" algn="l">
              <a:lnSpc>
                <a:spcPct val="100000"/>
              </a:lnSpc>
              <a:spcBef>
                <a:spcPts val="600"/>
              </a:spcBef>
              <a:spcAft>
                <a:spcPts val="0"/>
              </a:spcAft>
              <a:buSzPts val="3000"/>
              <a:buFont typeface="Arial"/>
              <a:buChar char="•"/>
            </a:pPr>
            <a:r>
              <a:rPr lang="en" sz="1400"/>
              <a:t>Science and Technology</a:t>
            </a:r>
            <a:endParaRPr/>
          </a:p>
          <a:p>
            <a:pPr indent="-285750" lvl="0" marL="285750" rtl="0" algn="l">
              <a:lnSpc>
                <a:spcPct val="100000"/>
              </a:lnSpc>
              <a:spcBef>
                <a:spcPts val="600"/>
              </a:spcBef>
              <a:spcAft>
                <a:spcPts val="0"/>
              </a:spcAft>
              <a:buSzPts val="3000"/>
              <a:buFont typeface="Arial"/>
              <a:buChar char="•"/>
            </a:pPr>
            <a:r>
              <a:rPr lang="en" sz="1400"/>
              <a:t>Expressive Arts</a:t>
            </a:r>
            <a:endParaRPr/>
          </a:p>
          <a:p>
            <a:pPr indent="-285750" lvl="0" marL="285750" rtl="0" algn="l">
              <a:lnSpc>
                <a:spcPct val="100000"/>
              </a:lnSpc>
              <a:spcBef>
                <a:spcPts val="600"/>
              </a:spcBef>
              <a:spcAft>
                <a:spcPts val="0"/>
              </a:spcAft>
              <a:buSzPts val="3000"/>
              <a:buFont typeface="Arial"/>
              <a:buChar char="•"/>
            </a:pPr>
            <a:r>
              <a:rPr lang="en" sz="1400"/>
              <a:t>Health and Wellbeing</a:t>
            </a:r>
            <a:endParaRPr/>
          </a:p>
          <a:p>
            <a:pPr indent="-95250" lvl="0" marL="285750" rtl="0" algn="l">
              <a:lnSpc>
                <a:spcPct val="100000"/>
              </a:lnSpc>
              <a:spcBef>
                <a:spcPts val="600"/>
              </a:spcBef>
              <a:spcAft>
                <a:spcPts val="0"/>
              </a:spcAft>
              <a:buSzPts val="3000"/>
              <a:buFont typeface="Arial"/>
              <a:buNone/>
            </a:pPr>
            <a:r>
              <a:t/>
            </a:r>
            <a:endParaRPr sz="1800"/>
          </a:p>
          <a:p>
            <a:pPr indent="0" lvl="0" marL="0" rtl="0" algn="l">
              <a:lnSpc>
                <a:spcPct val="100000"/>
              </a:lnSpc>
              <a:spcBef>
                <a:spcPts val="600"/>
              </a:spcBef>
              <a:spcAft>
                <a:spcPts val="0"/>
              </a:spcAft>
              <a:buSzPts val="3000"/>
              <a:buNone/>
            </a:pPr>
            <a:r>
              <a:t/>
            </a:r>
            <a:endParaRPr/>
          </a:p>
        </p:txBody>
      </p:sp>
      <p:sp>
        <p:nvSpPr>
          <p:cNvPr id="132" name="Google Shape;132;p7"/>
          <p:cNvSpPr txBox="1"/>
          <p:nvPr/>
        </p:nvSpPr>
        <p:spPr>
          <a:xfrm>
            <a:off x="5011175" y="3776025"/>
            <a:ext cx="3729000" cy="2791800"/>
          </a:xfrm>
          <a:prstGeom prst="rect">
            <a:avLst/>
          </a:prstGeom>
          <a:noFill/>
          <a:ln>
            <a:noFill/>
          </a:ln>
        </p:spPr>
        <p:txBody>
          <a:bodyPr anchorCtr="0" anchor="t" bIns="91425" lIns="91425" spcFirstLastPara="1" rIns="91425" wrap="square" tIns="91425">
            <a:noAutofit/>
          </a:bodyPr>
          <a:lstStyle/>
          <a:p>
            <a:pPr indent="0" lvl="0" marL="0" rtl="0" algn="l">
              <a:spcBef>
                <a:spcPts val="600"/>
              </a:spcBef>
              <a:spcAft>
                <a:spcPts val="0"/>
              </a:spcAft>
              <a:buClr>
                <a:schemeClr val="dk1"/>
              </a:buClr>
              <a:buSzPts val="3000"/>
              <a:buFont typeface="Arial"/>
              <a:buNone/>
            </a:pPr>
            <a:r>
              <a:rPr lang="en" sz="1800">
                <a:solidFill>
                  <a:schemeClr val="dk1"/>
                </a:solidFill>
              </a:rPr>
              <a:t>This term, we will be working on inquiries in the Humanities area of the curriculum. In Year 6, we will be focusing on ‘Power and Conflict’ - in particular, ‘How did WWII change life in Wales?’</a:t>
            </a:r>
            <a:endParaRPr sz="3000">
              <a:solidFill>
                <a:schemeClr val="dk1"/>
              </a:solidFill>
            </a:endParaRPr>
          </a:p>
          <a:p>
            <a:pPr indent="0" lvl="0" marL="0" rtl="0" algn="l">
              <a:spcBef>
                <a:spcPts val="0"/>
              </a:spcBef>
              <a:spcAft>
                <a:spcPts val="0"/>
              </a:spcAft>
              <a:buNone/>
            </a:pPr>
            <a:r>
              <a:t/>
            </a:r>
            <a:endParaRPr sz="3000">
              <a:solidFill>
                <a:schemeClr val="dk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8"/>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Weekly events for Y6</a:t>
            </a:r>
            <a:endParaRPr sz="4000"/>
          </a:p>
        </p:txBody>
      </p:sp>
      <p:sp>
        <p:nvSpPr>
          <p:cNvPr id="138" name="Google Shape;138;p8"/>
          <p:cNvSpPr txBox="1"/>
          <p:nvPr>
            <p:ph idx="1" type="body"/>
          </p:nvPr>
        </p:nvSpPr>
        <p:spPr>
          <a:xfrm>
            <a:off x="270550" y="1630650"/>
            <a:ext cx="8781300" cy="4690200"/>
          </a:xfrm>
          <a:prstGeom prst="rect">
            <a:avLst/>
          </a:prstGeom>
          <a:noFill/>
          <a:ln>
            <a:noFill/>
          </a:ln>
        </p:spPr>
        <p:txBody>
          <a:bodyPr anchorCtr="0" anchor="t" bIns="91425" lIns="91425" spcFirstLastPara="1" rIns="91425" wrap="square" tIns="91425">
            <a:noAutofit/>
          </a:bodyPr>
          <a:lstStyle/>
          <a:p>
            <a:pPr indent="-355600" lvl="0" marL="457200" rtl="0" algn="l">
              <a:lnSpc>
                <a:spcPct val="100000"/>
              </a:lnSpc>
              <a:spcBef>
                <a:spcPts val="600"/>
              </a:spcBef>
              <a:spcAft>
                <a:spcPts val="0"/>
              </a:spcAft>
              <a:buSzPts val="2000"/>
              <a:buChar char="●"/>
            </a:pPr>
            <a:r>
              <a:rPr lang="en" sz="2000"/>
              <a:t>PPA is covered by Mrs Stevens and Mrs Woodward on Thursday afternoons. </a:t>
            </a:r>
            <a:endParaRPr sz="700"/>
          </a:p>
          <a:p>
            <a:pPr indent="-355600" lvl="0" marL="457200" rtl="0" algn="l">
              <a:lnSpc>
                <a:spcPct val="100000"/>
              </a:lnSpc>
              <a:spcBef>
                <a:spcPts val="0"/>
              </a:spcBef>
              <a:spcAft>
                <a:spcPts val="0"/>
              </a:spcAft>
              <a:buSzPts val="2000"/>
              <a:buChar char="●"/>
            </a:pPr>
            <a:r>
              <a:rPr lang="en" sz="2000"/>
              <a:t>PE day is on a Thursday. Your child may wear correct PE kit to school. </a:t>
            </a:r>
            <a:endParaRPr sz="800"/>
          </a:p>
          <a:p>
            <a:pPr indent="-355600" lvl="0" marL="457200" rtl="0" algn="l">
              <a:lnSpc>
                <a:spcPct val="100000"/>
              </a:lnSpc>
              <a:spcBef>
                <a:spcPts val="0"/>
              </a:spcBef>
              <a:spcAft>
                <a:spcPts val="0"/>
              </a:spcAft>
              <a:buSzPts val="2000"/>
              <a:buChar char="●"/>
            </a:pPr>
            <a:r>
              <a:rPr lang="en" sz="2000"/>
              <a:t>Spelling words are issued and tests carried out on Fridays.</a:t>
            </a:r>
            <a:endParaRPr/>
          </a:p>
          <a:p>
            <a:pPr indent="-355600" lvl="0" marL="457200" rtl="0" algn="l">
              <a:lnSpc>
                <a:spcPct val="100000"/>
              </a:lnSpc>
              <a:spcBef>
                <a:spcPts val="0"/>
              </a:spcBef>
              <a:spcAft>
                <a:spcPts val="0"/>
              </a:spcAft>
              <a:buSzPts val="2000"/>
              <a:buChar char="●"/>
            </a:pPr>
            <a:r>
              <a:rPr lang="en" sz="2000">
                <a:highlight>
                  <a:schemeClr val="lt1"/>
                </a:highlight>
              </a:rPr>
              <a:t>Homework will be issued </a:t>
            </a:r>
            <a:r>
              <a:rPr b="1" lang="en" sz="2000">
                <a:highlight>
                  <a:schemeClr val="lt1"/>
                </a:highlight>
              </a:rPr>
              <a:t>every two weeks</a:t>
            </a:r>
            <a:r>
              <a:rPr lang="en" sz="2000">
                <a:highlight>
                  <a:schemeClr val="lt1"/>
                </a:highlight>
              </a:rPr>
              <a:t>, on a Friday. Homework is to be handed in a week and a half later, on a Wednesday, so it can be marked.</a:t>
            </a:r>
            <a:endParaRPr sz="2000">
              <a:highlight>
                <a:schemeClr val="lt1"/>
              </a:highlight>
            </a:endParaRPr>
          </a:p>
          <a:p>
            <a:pPr indent="-355600" lvl="0" marL="457200" rtl="0" algn="l">
              <a:lnSpc>
                <a:spcPct val="100000"/>
              </a:lnSpc>
              <a:spcBef>
                <a:spcPts val="0"/>
              </a:spcBef>
              <a:spcAft>
                <a:spcPts val="0"/>
              </a:spcAft>
              <a:buSzPts val="2000"/>
              <a:buChar char="●"/>
            </a:pPr>
            <a:r>
              <a:rPr lang="en" sz="2000">
                <a:highlight>
                  <a:schemeClr val="lt1"/>
                </a:highlight>
              </a:rPr>
              <a:t>Homework will be explained to the children and will be explained on the class page on our school website.</a:t>
            </a:r>
            <a:endParaRPr sz="2000">
              <a:highlight>
                <a:schemeClr val="lt1"/>
              </a:highlight>
            </a:endParaRPr>
          </a:p>
          <a:p>
            <a:pPr indent="-355600" lvl="0" marL="457200" rtl="0" algn="l">
              <a:lnSpc>
                <a:spcPct val="100000"/>
              </a:lnSpc>
              <a:spcBef>
                <a:spcPts val="0"/>
              </a:spcBef>
              <a:spcAft>
                <a:spcPts val="0"/>
              </a:spcAft>
              <a:buSzPts val="2000"/>
              <a:buChar char="●"/>
            </a:pPr>
            <a:r>
              <a:rPr lang="en" sz="2000">
                <a:highlight>
                  <a:schemeClr val="lt1"/>
                </a:highlight>
              </a:rPr>
              <a:t>Each child will have a Home Learning Log Book. Please support us in our quest for excellence in presentation by insisting your child completes their learning to the highest standards. </a:t>
            </a:r>
            <a:endParaRPr sz="2000">
              <a:highlight>
                <a:schemeClr val="lt1"/>
              </a:highlight>
            </a:endParaRPr>
          </a:p>
          <a:p>
            <a:pPr indent="-355600" lvl="0" marL="457200" rtl="0" algn="l">
              <a:lnSpc>
                <a:spcPct val="100000"/>
              </a:lnSpc>
              <a:spcBef>
                <a:spcPts val="0"/>
              </a:spcBef>
              <a:spcAft>
                <a:spcPts val="0"/>
              </a:spcAft>
              <a:buSzPts val="2000"/>
              <a:buChar char="●"/>
            </a:pPr>
            <a:r>
              <a:rPr lang="en" sz="2000">
                <a:highlight>
                  <a:schemeClr val="lt1"/>
                </a:highlight>
              </a:rPr>
              <a:t>Outdoor Learning on a Thursday, please bring a coat and wellies!</a:t>
            </a:r>
            <a:endParaRPr sz="2000">
              <a:highlight>
                <a:schemeClr val="lt1"/>
              </a:highlight>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9"/>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Attendance</a:t>
            </a:r>
            <a:endParaRPr sz="4000"/>
          </a:p>
        </p:txBody>
      </p:sp>
      <p:sp>
        <p:nvSpPr>
          <p:cNvPr id="144" name="Google Shape;144;p9"/>
          <p:cNvSpPr txBox="1"/>
          <p:nvPr>
            <p:ph idx="1" type="body"/>
          </p:nvPr>
        </p:nvSpPr>
        <p:spPr>
          <a:xfrm>
            <a:off x="232719" y="1825727"/>
            <a:ext cx="8229600" cy="3858381"/>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2000"/>
              <a:t>Pupils should be aiming for 100% attendance!</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Research consistently shows a direct link between attainment and attendance.</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Communication with parents if attendance levels become a concern.</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Term-time holidays are recorded as unauthorised absences in line Vale of Glamorgan expectations.</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If your child is absent from school, it must be reported via phone or an email to the office.</a:t>
            </a:r>
            <a:endParaRPr sz="20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g37ad332acbe_19_1"/>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Punctuality</a:t>
            </a:r>
            <a:endParaRPr sz="4000"/>
          </a:p>
        </p:txBody>
      </p:sp>
      <p:sp>
        <p:nvSpPr>
          <p:cNvPr id="150" name="Google Shape;150;g37ad332acbe_19_1"/>
          <p:cNvSpPr txBox="1"/>
          <p:nvPr>
            <p:ph idx="1" type="body"/>
          </p:nvPr>
        </p:nvSpPr>
        <p:spPr>
          <a:xfrm>
            <a:off x="232719" y="1825727"/>
            <a:ext cx="8229600" cy="38583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2000"/>
              <a:t>School</a:t>
            </a:r>
            <a:r>
              <a:rPr lang="en" sz="2000"/>
              <a:t> opens at 8:45. </a:t>
            </a:r>
            <a:endParaRPr sz="2000"/>
          </a:p>
          <a:p>
            <a:pPr indent="0" lvl="0" marL="0" rtl="0" algn="l">
              <a:lnSpc>
                <a:spcPct val="100000"/>
              </a:lnSpc>
              <a:spcBef>
                <a:spcPts val="600"/>
              </a:spcBef>
              <a:spcAft>
                <a:spcPts val="0"/>
              </a:spcAft>
              <a:buSzPts val="3000"/>
              <a:buNone/>
            </a:pPr>
            <a:r>
              <a:rPr lang="en" sz="2000"/>
              <a:t>School starts at 8:55. </a:t>
            </a:r>
            <a:endParaRPr sz="2000"/>
          </a:p>
          <a:p>
            <a:pPr indent="0" lvl="0" marL="0" rtl="0" algn="l">
              <a:lnSpc>
                <a:spcPct val="100000"/>
              </a:lnSpc>
              <a:spcBef>
                <a:spcPts val="600"/>
              </a:spcBef>
              <a:spcAft>
                <a:spcPts val="0"/>
              </a:spcAft>
              <a:buSzPts val="3000"/>
              <a:buNone/>
            </a:pPr>
            <a:r>
              <a:rPr lang="en" sz="2000"/>
              <a:t>Registration closes at 9:00am.</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Please aim for your child to be in on time everyday in order to avoid your child missing out on being introduced to their learning day. Being punctual also helps other children from being disturbed.</a:t>
            </a:r>
            <a:endParaRPr sz="2000"/>
          </a:p>
        </p:txBody>
      </p:sp>
      <p:pic>
        <p:nvPicPr>
          <p:cNvPr id="151" name="Google Shape;151;g37ad332acbe_19_1"/>
          <p:cNvPicPr preferRelativeResize="0"/>
          <p:nvPr/>
        </p:nvPicPr>
        <p:blipFill>
          <a:blip r:embed="rId3">
            <a:alphaModFix/>
          </a:blip>
          <a:stretch>
            <a:fillRect/>
          </a:stretch>
        </p:blipFill>
        <p:spPr>
          <a:xfrm>
            <a:off x="3148538" y="4738488"/>
            <a:ext cx="2619375" cy="17430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1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Keeping in Touch</a:t>
            </a:r>
            <a:endParaRPr sz="4000"/>
          </a:p>
        </p:txBody>
      </p:sp>
      <p:sp>
        <p:nvSpPr>
          <p:cNvPr id="157" name="Google Shape;157;p10"/>
          <p:cNvSpPr txBox="1"/>
          <p:nvPr/>
        </p:nvSpPr>
        <p:spPr>
          <a:xfrm>
            <a:off x="303350" y="1493850"/>
            <a:ext cx="8612100" cy="5150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60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2000" u="none" cap="none" strike="noStrike">
                <a:solidFill>
                  <a:srgbClr val="000000"/>
                </a:solidFill>
                <a:latin typeface="Arial"/>
                <a:ea typeface="Arial"/>
                <a:cs typeface="Arial"/>
                <a:sym typeface="Arial"/>
              </a:rPr>
              <a:t>If you need to speak to a member of staff, please contact the school office via phone or email and we will get back to you as soon as possible.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t/>
            </a: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2000" u="none" cap="none" strike="noStrike">
                <a:solidFill>
                  <a:srgbClr val="000000"/>
                </a:solidFill>
                <a:latin typeface="Arial"/>
                <a:ea typeface="Arial"/>
                <a:cs typeface="Arial"/>
                <a:sym typeface="Arial"/>
              </a:rPr>
              <a:t>Please do not pass on messages at the school gate; all absences and messages must be reported to the school office.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t/>
            </a: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2000" u="none" cap="none" strike="noStrike">
                <a:solidFill>
                  <a:srgbClr val="000000"/>
                </a:solidFill>
                <a:latin typeface="Arial"/>
                <a:ea typeface="Arial"/>
                <a:cs typeface="Arial"/>
                <a:sym typeface="Arial"/>
              </a:rPr>
              <a:t>Staff are available at the end of each day (except Wednesdays) to chat through informal and brief issues. If you require to speak to </a:t>
            </a:r>
            <a:r>
              <a:rPr lang="en" sz="2000"/>
              <a:t>a class teacher for a longer period, please make an appointment via the school office. </a:t>
            </a:r>
            <a:endParaRPr b="0" i="0" sz="17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t/>
            </a:r>
            <a:endParaRPr sz="1000"/>
          </a:p>
          <a:p>
            <a:pPr indent="0" lvl="0" marL="0" marR="0" rtl="0" algn="l">
              <a:lnSpc>
                <a:spcPct val="100000"/>
              </a:lnSpc>
              <a:spcBef>
                <a:spcPts val="600"/>
              </a:spcBef>
              <a:spcAft>
                <a:spcPts val="0"/>
              </a:spcAft>
              <a:buClr>
                <a:srgbClr val="000000"/>
              </a:buClr>
              <a:buSzPts val="2000"/>
              <a:buFont typeface="Arial"/>
              <a:buNone/>
            </a:pPr>
            <a:r>
              <a:rPr b="0" i="0" lang="en" sz="2000" u="none" cap="none" strike="noStrike">
                <a:solidFill>
                  <a:srgbClr val="000000"/>
                </a:solidFill>
                <a:latin typeface="Arial"/>
                <a:ea typeface="Arial"/>
                <a:cs typeface="Arial"/>
                <a:sym typeface="Arial"/>
              </a:rPr>
              <a:t>Weekly newsletter via the school website.</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t/>
            </a:r>
            <a:endParaRPr sz="1000"/>
          </a:p>
          <a:p>
            <a:pPr indent="0" lvl="0" marL="0" marR="0" rtl="0" algn="l">
              <a:lnSpc>
                <a:spcPct val="100000"/>
              </a:lnSpc>
              <a:spcBef>
                <a:spcPts val="600"/>
              </a:spcBef>
              <a:spcAft>
                <a:spcPts val="0"/>
              </a:spcAft>
              <a:buClr>
                <a:srgbClr val="000000"/>
              </a:buClr>
              <a:buSzPts val="2000"/>
              <a:buFont typeface="Arial"/>
              <a:buNone/>
            </a:pPr>
            <a:r>
              <a:rPr b="0" i="0" lang="en" sz="2000" u="none" cap="none" strike="noStrike">
                <a:solidFill>
                  <a:srgbClr val="000000"/>
                </a:solidFill>
                <a:latin typeface="Arial"/>
                <a:ea typeface="Arial"/>
                <a:cs typeface="Arial"/>
                <a:sym typeface="Arial"/>
              </a:rPr>
              <a:t>Please download the School News App</a:t>
            </a:r>
            <a:endParaRPr b="0" i="0" sz="2000" u="none" cap="none" strike="noStrik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g2fb1c41c2ce_0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School News App</a:t>
            </a:r>
            <a:endParaRPr/>
          </a:p>
        </p:txBody>
      </p:sp>
      <p:pic>
        <p:nvPicPr>
          <p:cNvPr id="163" name="Google Shape;163;g2fb1c41c2ce_0_0"/>
          <p:cNvPicPr preferRelativeResize="0"/>
          <p:nvPr/>
        </p:nvPicPr>
        <p:blipFill rotWithShape="1">
          <a:blip r:embed="rId3">
            <a:alphaModFix/>
          </a:blip>
          <a:srcRect b="0" l="0" r="0" t="0"/>
          <a:stretch/>
        </p:blipFill>
        <p:spPr>
          <a:xfrm>
            <a:off x="725125" y="2005275"/>
            <a:ext cx="7317750" cy="42816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g37a0548efe0_0_8"/>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Llangrannog</a:t>
            </a:r>
            <a:endParaRPr/>
          </a:p>
        </p:txBody>
      </p:sp>
      <p:sp>
        <p:nvSpPr>
          <p:cNvPr id="169" name="Google Shape;169;g37a0548efe0_0_8"/>
          <p:cNvSpPr txBox="1"/>
          <p:nvPr/>
        </p:nvSpPr>
        <p:spPr>
          <a:xfrm>
            <a:off x="673925" y="2380525"/>
            <a:ext cx="7758000" cy="511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lang="en" sz="2100">
                <a:solidFill>
                  <a:schemeClr val="dk1"/>
                </a:solidFill>
              </a:rPr>
              <a:t>We will be visiting Llangrannog 11-13th March </a:t>
            </a:r>
            <a:endParaRPr sz="2100">
              <a:solidFill>
                <a:schemeClr val="dk1"/>
              </a:solidFill>
            </a:endParaRPr>
          </a:p>
          <a:p>
            <a:pPr indent="0" lvl="0" marL="0" marR="0" rtl="0" algn="l">
              <a:lnSpc>
                <a:spcPct val="100000"/>
              </a:lnSpc>
              <a:spcBef>
                <a:spcPts val="0"/>
              </a:spcBef>
              <a:spcAft>
                <a:spcPts val="0"/>
              </a:spcAft>
              <a:buClr>
                <a:srgbClr val="000000"/>
              </a:buClr>
              <a:buSzPts val="2100"/>
              <a:buFont typeface="Arial"/>
              <a:buNone/>
            </a:pPr>
            <a:r>
              <a:t/>
            </a:r>
            <a:endParaRPr sz="2100">
              <a:solidFill>
                <a:schemeClr val="dk1"/>
              </a:solidFill>
            </a:endParaRPr>
          </a:p>
          <a:p>
            <a:pPr indent="0" lvl="0" marL="0" marR="0" rtl="0" algn="l">
              <a:lnSpc>
                <a:spcPct val="100000"/>
              </a:lnSpc>
              <a:spcBef>
                <a:spcPts val="0"/>
              </a:spcBef>
              <a:spcAft>
                <a:spcPts val="0"/>
              </a:spcAft>
              <a:buClr>
                <a:srgbClr val="000000"/>
              </a:buClr>
              <a:buSzPts val="2100"/>
              <a:buFont typeface="Arial"/>
              <a:buNone/>
            </a:pPr>
            <a:r>
              <a:t/>
            </a:r>
            <a:endParaRPr sz="2100">
              <a:solidFill>
                <a:schemeClr val="dk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g37de3786e93_0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Handbook</a:t>
            </a:r>
            <a:endParaRPr/>
          </a:p>
        </p:txBody>
      </p:sp>
      <p:sp>
        <p:nvSpPr>
          <p:cNvPr id="175" name="Google Shape;175;g37de3786e93_0_0"/>
          <p:cNvSpPr txBox="1"/>
          <p:nvPr/>
        </p:nvSpPr>
        <p:spPr>
          <a:xfrm>
            <a:off x="673925" y="2380525"/>
            <a:ext cx="7974300" cy="3790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0" i="0" lang="en" sz="2100" u="none" cap="none" strike="noStrike">
                <a:solidFill>
                  <a:schemeClr val="dk1"/>
                </a:solidFill>
                <a:latin typeface="Arial"/>
                <a:ea typeface="Arial"/>
                <a:cs typeface="Arial"/>
                <a:sym typeface="Arial"/>
              </a:rPr>
              <a:t>Copies of our school Handbook </a:t>
            </a:r>
            <a:r>
              <a:rPr lang="en" sz="2100">
                <a:solidFill>
                  <a:schemeClr val="dk1"/>
                </a:solidFill>
              </a:rPr>
              <a:t>will be sent home with children shortly.</a:t>
            </a:r>
            <a:endParaRPr b="0" i="0" sz="2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100"/>
              <a:buFont typeface="Arial"/>
              <a:buNone/>
            </a:pPr>
            <a:r>
              <a:rPr b="0" i="0" lang="en" sz="2100" u="none" cap="none" strike="noStrike">
                <a:solidFill>
                  <a:schemeClr val="dk1"/>
                </a:solidFill>
                <a:latin typeface="Arial"/>
                <a:ea typeface="Arial"/>
                <a:cs typeface="Arial"/>
                <a:sym typeface="Arial"/>
              </a:rPr>
              <a:t>All important information is located here. </a:t>
            </a:r>
            <a:endParaRPr b="0" i="0" sz="2100" u="none" cap="none" strike="noStrike">
              <a:solidFill>
                <a:schemeClr val="dk1"/>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11"/>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Questions…</a:t>
            </a:r>
            <a:endParaRPr/>
          </a:p>
        </p:txBody>
      </p:sp>
      <p:sp>
        <p:nvSpPr>
          <p:cNvPr id="181" name="Google Shape;181;p11"/>
          <p:cNvSpPr txBox="1"/>
          <p:nvPr/>
        </p:nvSpPr>
        <p:spPr>
          <a:xfrm>
            <a:off x="448475" y="1849975"/>
            <a:ext cx="8229600" cy="21549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0" i="0" lang="en" sz="3200" u="none" cap="none" strike="noStrike">
                <a:solidFill>
                  <a:srgbClr val="000000"/>
                </a:solidFill>
                <a:latin typeface="Arial"/>
                <a:ea typeface="Arial"/>
                <a:cs typeface="Arial"/>
                <a:sym typeface="Arial"/>
              </a:rPr>
              <a:t>Please feel free to look around our classroom where we will be available to answer any questions you might have about life in Year</a:t>
            </a:r>
            <a:r>
              <a:rPr lang="en" sz="3200"/>
              <a:t> </a:t>
            </a:r>
            <a:r>
              <a:rPr b="0" i="0" lang="en" sz="3200" u="none" cap="none" strike="noStrike">
                <a:solidFill>
                  <a:srgbClr val="000000"/>
                </a:solidFill>
                <a:latin typeface="Arial"/>
                <a:ea typeface="Arial"/>
                <a:cs typeface="Arial"/>
                <a:sym typeface="Arial"/>
              </a:rPr>
              <a:t>6. </a:t>
            </a:r>
            <a:endParaRPr b="0" i="0" sz="3200" u="none" cap="none" strike="noStrike">
              <a:solidFill>
                <a:srgbClr val="000000"/>
              </a:solidFill>
              <a:latin typeface="Arial"/>
              <a:ea typeface="Arial"/>
              <a:cs typeface="Arial"/>
              <a:sym typeface="Arial"/>
            </a:endParaRPr>
          </a:p>
        </p:txBody>
      </p:sp>
      <p:pic>
        <p:nvPicPr>
          <p:cNvPr descr="A logo with a person holding up a tree&#10;&#10;Description automatically generated" id="182" name="Google Shape;182;p11"/>
          <p:cNvPicPr preferRelativeResize="0"/>
          <p:nvPr/>
        </p:nvPicPr>
        <p:blipFill rotWithShape="1">
          <a:blip r:embed="rId3">
            <a:alphaModFix/>
          </a:blip>
          <a:srcRect b="0" l="0" r="0" t="0"/>
          <a:stretch/>
        </p:blipFill>
        <p:spPr>
          <a:xfrm>
            <a:off x="5403640" y="3669955"/>
            <a:ext cx="2035128" cy="281455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iz">
  <a:themeElements>
    <a:clrScheme name="Custom 233">
      <a:dk1>
        <a:srgbClr val="000000"/>
      </a:dk1>
      <a:lt1>
        <a:srgbClr val="FFFFFF"/>
      </a:lt1>
      <a:dk2>
        <a:srgbClr val="2388DB"/>
      </a:dk2>
      <a:lt2>
        <a:srgbClr val="BBD7F8"/>
      </a:lt2>
      <a:accent1>
        <a:srgbClr val="80B606"/>
      </a:accent1>
      <a:accent2>
        <a:srgbClr val="E29F1D"/>
      </a:accent2>
      <a:accent3>
        <a:srgbClr val="1D6FB2"/>
      </a:accent3>
      <a:accent4>
        <a:srgbClr val="3FAC98"/>
      </a:accent4>
      <a:accent5>
        <a:srgbClr val="5B57BB"/>
      </a:accent5>
      <a:accent6>
        <a:srgbClr val="D1505E"/>
      </a:accent6>
      <a:hlink>
        <a:srgbClr val="185DA2"/>
      </a:hlink>
      <a:folHlink>
        <a:srgbClr val="00487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