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1"/>
  </p:notesMasterIdLst>
  <p:sldIdLst>
    <p:sldId id="256" r:id="rId2"/>
    <p:sldId id="258" r:id="rId3"/>
    <p:sldId id="260" r:id="rId4"/>
    <p:sldId id="261" r:id="rId5"/>
    <p:sldId id="266" r:id="rId6"/>
    <p:sldId id="272" r:id="rId7"/>
    <p:sldId id="273" r:id="rId8"/>
    <p:sldId id="276" r:id="rId9"/>
    <p:sldId id="281" r:id="rId10"/>
    <p:sldId id="282" r:id="rId11"/>
    <p:sldId id="283" r:id="rId12"/>
    <p:sldId id="285" r:id="rId13"/>
    <p:sldId id="286" r:id="rId14"/>
    <p:sldId id="287" r:id="rId15"/>
    <p:sldId id="289" r:id="rId16"/>
    <p:sldId id="291" r:id="rId17"/>
    <p:sldId id="293" r:id="rId18"/>
    <p:sldId id="295" r:id="rId19"/>
    <p:sldId id="297" r:id="rId20"/>
    <p:sldId id="298" r:id="rId21"/>
    <p:sldId id="301" r:id="rId22"/>
    <p:sldId id="302" r:id="rId23"/>
    <p:sldId id="303" r:id="rId24"/>
    <p:sldId id="306" r:id="rId25"/>
    <p:sldId id="307" r:id="rId26"/>
    <p:sldId id="308" r:id="rId27"/>
    <p:sldId id="309" r:id="rId28"/>
    <p:sldId id="310" r:id="rId29"/>
    <p:sldId id="311" r:id="rId30"/>
  </p:sldIdLst>
  <p:sldSz cx="12192000" cy="6858000"/>
  <p:notesSz cx="6858000" cy="9144000"/>
  <p:embeddedFontLst>
    <p:embeddedFont>
      <p:font typeface="Cinzel" pitchFamily="2" charset="77"/>
      <p:regular r:id="rId32"/>
      <p:bold r:id="rId33"/>
    </p:embeddedFont>
    <p:embeddedFont>
      <p:font typeface="Playwrite DK Uloopet" pitchFamily="2" charset="0"/>
      <p:regular r:id="rId34"/>
    </p:embeddedFont>
    <p:embeddedFont>
      <p:font typeface="Plus Jakarta Sans" pitchFamily="2" charset="77"/>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8"/>
  </p:normalViewPr>
  <p:slideViewPr>
    <p:cSldViewPr snapToGrid="0">
      <p:cViewPr varScale="1">
        <p:scale>
          <a:sx n="96" d="100"/>
          <a:sy n="96" d="100"/>
        </p:scale>
        <p:origin x="192"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3fa38d04601_0_3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3fa38d0460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fa2d89c791_0_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fa2d89c791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fa3881aa68_0_2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fa3881aa68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fa2d89c791_0_3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fa2d89c791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fa2074e300_1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3fa2074e300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3fa2d89c791_0_6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3fa2d89c791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3fa71a788e5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g3fa71a788e5_0_2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3fa71a788e5_0_4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3fa71a788e5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fa2074e300_1_1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3fa2074e30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3fa3881aa68_0_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3fa3881aa68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3fa71a788e5_0_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3fa71a788e5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fa71a788e5_0_1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3fa71a788e5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3fa38d04601_0_2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3fa38d04601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fb4be573fa_0_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fb4be573fa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3fb4be573fa_0_1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3fb4be573fa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3fb4be573fa_0_4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3fb4be573fa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g3fb4be573fa_0_6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3" name="Google Shape;423;g3fb4be573fa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3fb4be573fa_0_8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3fb4be573fa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3fb74555258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4" name="Google Shape;444;g3fb7455525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3fb74555258_0_2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fb74555258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3fbbfb00d29_1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3fbbfb00d2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g3fbbfb00d29_1_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7" name="Google Shape;477;g3fbbfb00d29_1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3fbbfb00d29_1_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3" name="Google Shape;483;g3fbbfb00d29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g3fbbfb00d29_1_1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8" name="Google Shape;488;g3fbbfb00d29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g3fbbfb00d29_1_1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4" name="Google Shape;494;g3fbbfb00d29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g3fbbfb00d29_1_2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0" name="Google Shape;500;g3fbbfb00d29_1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4.jpg"/><Relationship Id="rId7"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hyperlink" Target="https://www.megalithic.co.uk/article.php?sid=26800"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www.llangancouncil.co.uk/wp-content/uploads/2019/06/Llangan_CA_AMP_2009.pdf" TargetMode="External"/><Relationship Id="rId5" Type="http://schemas.openxmlformats.org/officeDocument/2006/relationships/image" Target="../media/image8.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m/goto?url=CAESYQHrOzAV13HerBwUAJUk_avuALtOT8lTRaHOJk1Nyo62V2e5AATtQmdke3SFqgSZE-HJWZzYngq_pnM_U_zjbP4uZWP35LCB4EweoRVFMkiv4_PubYMNiLuyvyr98jtpEk0"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www.google.com/goto?url=CAESaAHrOzAVYGGWeHkLIse1QpbuXZ-O6oZpe8O-n29bStjC2a80ZfssKJxnot1TWRDrVIomRxBA83GqjPsnipV0UMFzGZ-xuQkQlNFitYuv3kAlVEm2BhzxTsChMyR7uD410j0CSF9gzk3n" TargetMode="External"/><Relationship Id="rId5" Type="http://schemas.openxmlformats.org/officeDocument/2006/relationships/hyperlink" Target="https://www.google.com/goto?url=CAESaAHrOzAVtZsKuRHd_GR7l76LSq1M9ZkbCIkUmZFcGrnthg8fRThtRas5YuXNZ4vCwRPDJ3foolaqNXfyIbSQMG1G_gLHHF24M0wweu5EIPIx_ZdFcDQVyPfIFNeFyGtXa7zRxJSXnwOH" TargetMode="External"/><Relationship Id="rId4" Type="http://schemas.openxmlformats.org/officeDocument/2006/relationships/hyperlink" Target="https://www.google.com/goto?url=CAEScQHrOzAVqOz7jLlni_52yhu-TwTCGabW8iT5k08VeenCCimHgz-s4G-HfXLL9WjyXTFsIFa3TeIjUQa7lNBtkrOj9A5m5psSEmX30FwDFGSCG60riNC9tXhsnkxNy7jBdTvzHVvmjZoRP4Ciw8sUOKeZ"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3.jpg"/></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5.jp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Shape 83"/>
        <p:cNvGrpSpPr/>
        <p:nvPr/>
      </p:nvGrpSpPr>
      <p:grpSpPr>
        <a:xfrm>
          <a:off x="0" y="0"/>
          <a:ext cx="0" cy="0"/>
          <a:chOff x="0" y="0"/>
          <a:chExt cx="0" cy="0"/>
        </a:xfrm>
      </p:grpSpPr>
      <p:pic>
        <p:nvPicPr>
          <p:cNvPr id="84" name="Google Shape;84;p13"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85" name="Google Shape;85;p13"/>
          <p:cNvSpPr txBox="1"/>
          <p:nvPr/>
        </p:nvSpPr>
        <p:spPr>
          <a:xfrm>
            <a:off x="2380535" y="2820888"/>
            <a:ext cx="7431000" cy="669600"/>
          </a:xfrm>
          <a:prstGeom prst="rect">
            <a:avLst/>
          </a:prstGeom>
          <a:solidFill>
            <a:srgbClr val="D9D2E9"/>
          </a:solidFill>
          <a:ln w="38100" cap="flat" cmpd="sng">
            <a:solidFill>
              <a:srgbClr val="000000"/>
            </a:solidFill>
            <a:prstDash val="solid"/>
            <a:round/>
            <a:headEnd type="none" w="sm" len="sm"/>
            <a:tailEnd type="none" w="sm" len="sm"/>
          </a:ln>
        </p:spPr>
        <p:txBody>
          <a:bodyPr spcFirstLastPara="1" wrap="square" lIns="0" tIns="0" rIns="0" bIns="0" anchor="t" anchorCtr="0">
            <a:spAutoFit/>
          </a:bodyPr>
          <a:lstStyle/>
          <a:p>
            <a:pPr marL="0" marR="0" lvl="0" indent="0" algn="ctr" rtl="0">
              <a:lnSpc>
                <a:spcPct val="114988"/>
              </a:lnSpc>
              <a:spcBef>
                <a:spcPts val="0"/>
              </a:spcBef>
              <a:spcAft>
                <a:spcPts val="0"/>
              </a:spcAft>
              <a:buNone/>
            </a:pPr>
            <a:r>
              <a:rPr lang="en-US" sz="4350" b="1" i="0" u="none" strike="noStrike" cap="none">
                <a:solidFill>
                  <a:srgbClr val="1E3A2B"/>
                </a:solidFill>
                <a:latin typeface="Cinzel"/>
                <a:ea typeface="Cinzel"/>
                <a:cs typeface="Cinzel"/>
                <a:sym typeface="Cinzel"/>
              </a:rPr>
              <a:t>Cynefin Inquiry Plan</a:t>
            </a:r>
            <a:endParaRPr/>
          </a:p>
        </p:txBody>
      </p:sp>
      <p:sp>
        <p:nvSpPr>
          <p:cNvPr id="86" name="Google Shape;86;p13"/>
          <p:cNvSpPr txBox="1"/>
          <p:nvPr/>
        </p:nvSpPr>
        <p:spPr>
          <a:xfrm>
            <a:off x="2557462" y="3598961"/>
            <a:ext cx="7077000" cy="962100"/>
          </a:xfrm>
          <a:prstGeom prst="rect">
            <a:avLst/>
          </a:prstGeom>
          <a:solidFill>
            <a:srgbClr val="D9EAD3"/>
          </a:solidFill>
          <a:ln w="38100" cap="flat" cmpd="sng">
            <a:solidFill>
              <a:srgbClr val="000000"/>
            </a:solidFill>
            <a:prstDash val="solid"/>
            <a:round/>
            <a:headEnd type="none" w="sm" len="sm"/>
            <a:tailEnd type="none" w="sm" len="sm"/>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2500" b="1" i="0" u="none" strike="noStrike" cap="none">
                <a:latin typeface="Plus Jakarta Sans"/>
                <a:ea typeface="Plus Jakarta Sans"/>
                <a:cs typeface="Plus Jakarta Sans"/>
                <a:sym typeface="Plus Jakarta Sans"/>
              </a:rPr>
              <a:t>“What makes your local area feel like 'your place'?”</a:t>
            </a:r>
            <a:endParaRPr sz="2400" b="1"/>
          </a:p>
        </p:txBody>
      </p:sp>
      <p:pic>
        <p:nvPicPr>
          <p:cNvPr id="87" name="Google Shape;87;p13" descr="23891902 (provided by Getty Images)"/>
          <p:cNvPicPr preferRelativeResize="0"/>
          <p:nvPr/>
        </p:nvPicPr>
        <p:blipFill>
          <a:blip r:embed="rId4">
            <a:alphaModFix/>
          </a:blip>
          <a:stretch>
            <a:fillRect/>
          </a:stretch>
        </p:blipFill>
        <p:spPr>
          <a:xfrm>
            <a:off x="249947" y="266266"/>
            <a:ext cx="3613225" cy="2411761"/>
          </a:xfrm>
          <a:prstGeom prst="rect">
            <a:avLst/>
          </a:prstGeom>
          <a:noFill/>
          <a:ln w="19050" cap="flat" cmpd="sng">
            <a:solidFill>
              <a:schemeClr val="dk2"/>
            </a:solidFill>
            <a:prstDash val="solid"/>
            <a:round/>
            <a:headEnd type="none" w="sm" len="sm"/>
            <a:tailEnd type="none" w="sm" len="sm"/>
          </a:ln>
        </p:spPr>
      </p:pic>
      <p:pic>
        <p:nvPicPr>
          <p:cNvPr id="88" name="Google Shape;88;p13" descr="Irish countryside (provided by Getty Images)"/>
          <p:cNvPicPr preferRelativeResize="0"/>
          <p:nvPr/>
        </p:nvPicPr>
        <p:blipFill>
          <a:blip r:embed="rId5">
            <a:alphaModFix/>
          </a:blip>
          <a:stretch>
            <a:fillRect/>
          </a:stretch>
        </p:blipFill>
        <p:spPr>
          <a:xfrm>
            <a:off x="7686351" y="85250"/>
            <a:ext cx="3438710" cy="2296951"/>
          </a:xfrm>
          <a:prstGeom prst="rect">
            <a:avLst/>
          </a:prstGeom>
          <a:noFill/>
          <a:ln w="19050" cap="flat" cmpd="sng">
            <a:solidFill>
              <a:schemeClr val="dk2"/>
            </a:solidFill>
            <a:prstDash val="solid"/>
            <a:round/>
            <a:headEnd type="none" w="sm" len="sm"/>
            <a:tailEnd type="none" w="sm" len="sm"/>
          </a:ln>
        </p:spPr>
      </p:pic>
      <p:pic>
        <p:nvPicPr>
          <p:cNvPr id="89" name="Google Shape;89;p13" descr="Horizon of the Mediterranean Sea, Cyprus (provided by Getty Images)"/>
          <p:cNvPicPr preferRelativeResize="0"/>
          <p:nvPr/>
        </p:nvPicPr>
        <p:blipFill>
          <a:blip r:embed="rId6">
            <a:alphaModFix/>
          </a:blip>
          <a:stretch>
            <a:fillRect/>
          </a:stretch>
        </p:blipFill>
        <p:spPr>
          <a:xfrm>
            <a:off x="8161124" y="4241148"/>
            <a:ext cx="3438700" cy="2291903"/>
          </a:xfrm>
          <a:prstGeom prst="rect">
            <a:avLst/>
          </a:prstGeom>
          <a:noFill/>
          <a:ln w="19050" cap="flat" cmpd="sng">
            <a:solidFill>
              <a:schemeClr val="dk2"/>
            </a:solidFill>
            <a:prstDash val="solid"/>
            <a:round/>
            <a:headEnd type="none" w="sm" len="sm"/>
            <a:tailEnd type="none" w="sm" len="sm"/>
          </a:ln>
        </p:spPr>
      </p:pic>
      <p:pic>
        <p:nvPicPr>
          <p:cNvPr id="90" name="Google Shape;90;p13" descr="Top view of a table full of fast food, including hamburgers, potato chips, club sandwich, chicken nuggets and onion rings on a rustic table. (provided by Getty Images)"/>
          <p:cNvPicPr preferRelativeResize="0"/>
          <p:nvPr/>
        </p:nvPicPr>
        <p:blipFill>
          <a:blip r:embed="rId7">
            <a:alphaModFix/>
          </a:blip>
          <a:stretch>
            <a:fillRect/>
          </a:stretch>
        </p:blipFill>
        <p:spPr>
          <a:xfrm>
            <a:off x="870850" y="4561050"/>
            <a:ext cx="3825510" cy="2148125"/>
          </a:xfrm>
          <a:prstGeom prst="rect">
            <a:avLst/>
          </a:prstGeom>
          <a:noFill/>
          <a:ln w="19050" cap="flat" cmpd="sng">
            <a:solidFill>
              <a:schemeClr val="dk2"/>
            </a:solidFill>
            <a:prstDash val="solid"/>
            <a:round/>
            <a:headEnd type="none" w="sm" len="sm"/>
            <a:tailEnd type="none" w="sm" len="sm"/>
          </a:ln>
        </p:spPr>
      </p:pic>
      <p:pic>
        <p:nvPicPr>
          <p:cNvPr id="91" name="Google Shape;91;p13"/>
          <p:cNvPicPr preferRelativeResize="0"/>
          <p:nvPr/>
        </p:nvPicPr>
        <p:blipFill>
          <a:blip r:embed="rId8">
            <a:alphaModFix/>
          </a:blip>
          <a:stretch>
            <a:fillRect/>
          </a:stretch>
        </p:blipFill>
        <p:spPr>
          <a:xfrm>
            <a:off x="4337375" y="551775"/>
            <a:ext cx="1281150" cy="1840750"/>
          </a:xfrm>
          <a:prstGeom prst="rect">
            <a:avLst/>
          </a:prstGeom>
          <a:noFill/>
          <a:ln w="38100" cap="flat" cmpd="sng">
            <a:solidFill>
              <a:schemeClr val="dk2"/>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05"/>
        <p:cNvGrpSpPr/>
        <p:nvPr/>
      </p:nvGrpSpPr>
      <p:grpSpPr>
        <a:xfrm>
          <a:off x="0" y="0"/>
          <a:ext cx="0" cy="0"/>
          <a:chOff x="0" y="0"/>
          <a:chExt cx="0" cy="0"/>
        </a:xfrm>
      </p:grpSpPr>
      <p:sp>
        <p:nvSpPr>
          <p:cNvPr id="106" name="Google Shape;106;p15"/>
          <p:cNvSpPr txBox="1"/>
          <p:nvPr/>
        </p:nvSpPr>
        <p:spPr>
          <a:xfrm>
            <a:off x="5257050" y="2801850"/>
            <a:ext cx="1677900" cy="733200"/>
          </a:xfrm>
          <a:prstGeom prst="rect">
            <a:avLst/>
          </a:prstGeom>
          <a:solidFill>
            <a:srgbClr val="D9EAD3"/>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a:solidFill>
                  <a:schemeClr val="dk1"/>
                </a:solidFill>
                <a:latin typeface="Calibri"/>
                <a:ea typeface="Calibri"/>
                <a:cs typeface="Calibri"/>
                <a:sym typeface="Calibri"/>
              </a:rPr>
              <a:t>Cynefin</a:t>
            </a:r>
            <a:endParaRPr sz="3200" b="1">
              <a:solidFill>
                <a:schemeClr val="dk1"/>
              </a:solidFill>
              <a:latin typeface="Calibri"/>
              <a:ea typeface="Calibri"/>
              <a:cs typeface="Calibri"/>
              <a:sym typeface="Calibri"/>
            </a:endParaRPr>
          </a:p>
        </p:txBody>
      </p:sp>
      <p:pic>
        <p:nvPicPr>
          <p:cNvPr id="107" name="Google Shape;107;p15" descr="Horizon of the Mediterranean Sea, Cyprus (provided by Getty Images)"/>
          <p:cNvPicPr preferRelativeResize="0"/>
          <p:nvPr/>
        </p:nvPicPr>
        <p:blipFill>
          <a:blip r:embed="rId3">
            <a:alphaModFix/>
          </a:blip>
          <a:stretch>
            <a:fillRect/>
          </a:stretch>
        </p:blipFill>
        <p:spPr>
          <a:xfrm>
            <a:off x="375175" y="402403"/>
            <a:ext cx="3600051" cy="2399452"/>
          </a:xfrm>
          <a:prstGeom prst="rect">
            <a:avLst/>
          </a:prstGeom>
          <a:noFill/>
          <a:ln w="38100" cap="flat" cmpd="sng">
            <a:solidFill>
              <a:schemeClr val="dk2"/>
            </a:solidFill>
            <a:prstDash val="solid"/>
            <a:round/>
            <a:headEnd type="none" w="sm" len="sm"/>
            <a:tailEnd type="none" w="sm" len="sm"/>
          </a:ln>
        </p:spPr>
      </p:pic>
      <p:pic>
        <p:nvPicPr>
          <p:cNvPr id="108" name="Google Shape;108;p15" descr="Forest (provided by Getty Images)"/>
          <p:cNvPicPr preferRelativeResize="0"/>
          <p:nvPr/>
        </p:nvPicPr>
        <p:blipFill>
          <a:blip r:embed="rId4">
            <a:alphaModFix/>
          </a:blip>
          <a:stretch>
            <a:fillRect/>
          </a:stretch>
        </p:blipFill>
        <p:spPr>
          <a:xfrm>
            <a:off x="8322775" y="398010"/>
            <a:ext cx="3600051" cy="2408231"/>
          </a:xfrm>
          <a:prstGeom prst="rect">
            <a:avLst/>
          </a:prstGeom>
          <a:noFill/>
          <a:ln w="38100" cap="flat" cmpd="sng">
            <a:solidFill>
              <a:schemeClr val="dk2"/>
            </a:solidFill>
            <a:prstDash val="solid"/>
            <a:round/>
            <a:headEnd type="none" w="sm" len="sm"/>
            <a:tailEnd type="none" w="sm" len="sm"/>
          </a:ln>
        </p:spPr>
      </p:pic>
      <p:sp>
        <p:nvSpPr>
          <p:cNvPr id="109" name="Google Shape;109;p15"/>
          <p:cNvSpPr txBox="1"/>
          <p:nvPr/>
        </p:nvSpPr>
        <p:spPr>
          <a:xfrm>
            <a:off x="4194650" y="162025"/>
            <a:ext cx="3908700" cy="2399400"/>
          </a:xfrm>
          <a:prstGeom prst="rect">
            <a:avLst/>
          </a:prstGeom>
          <a:solidFill>
            <a:srgbClr val="C9DAF8"/>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600" i="1">
                <a:solidFill>
                  <a:schemeClr val="dk1"/>
                </a:solidFill>
                <a:latin typeface="Calibri"/>
                <a:ea typeface="Calibri"/>
                <a:cs typeface="Calibri"/>
                <a:sym typeface="Calibri"/>
              </a:rPr>
              <a:t>It is the place where we feel we belong, where the sights, sounds, and people around us feel familiar and reassuringly recognisable</a:t>
            </a:r>
            <a:endParaRPr sz="2600" i="1">
              <a:solidFill>
                <a:schemeClr val="dk1"/>
              </a:solidFill>
              <a:latin typeface="Calibri"/>
              <a:ea typeface="Calibri"/>
              <a:cs typeface="Calibri"/>
              <a:sym typeface="Calibri"/>
            </a:endParaRPr>
          </a:p>
        </p:txBody>
      </p:sp>
      <p:pic>
        <p:nvPicPr>
          <p:cNvPr id="110" name="Google Shape;110;p15" descr="Close up of a yellow hard hat (provided by Getty Images)"/>
          <p:cNvPicPr preferRelativeResize="0"/>
          <p:nvPr/>
        </p:nvPicPr>
        <p:blipFill>
          <a:blip r:embed="rId5">
            <a:alphaModFix/>
          </a:blip>
          <a:stretch>
            <a:fillRect/>
          </a:stretch>
        </p:blipFill>
        <p:spPr>
          <a:xfrm>
            <a:off x="8222475" y="3111301"/>
            <a:ext cx="1305774" cy="1305774"/>
          </a:xfrm>
          <a:prstGeom prst="rect">
            <a:avLst/>
          </a:prstGeom>
          <a:noFill/>
          <a:ln w="19050" cap="flat" cmpd="sng">
            <a:solidFill>
              <a:schemeClr val="dk2"/>
            </a:solidFill>
            <a:prstDash val="solid"/>
            <a:round/>
            <a:headEnd type="none" w="sm" len="sm"/>
            <a:tailEnd type="none" w="sm" len="sm"/>
          </a:ln>
        </p:spPr>
      </p:pic>
      <p:pic>
        <p:nvPicPr>
          <p:cNvPr id="111" name="Google Shape;111;p15" descr="Close up of a baseball cap (provided by Getty Images)"/>
          <p:cNvPicPr preferRelativeResize="0"/>
          <p:nvPr/>
        </p:nvPicPr>
        <p:blipFill>
          <a:blip r:embed="rId6">
            <a:alphaModFix/>
          </a:blip>
          <a:stretch>
            <a:fillRect/>
          </a:stretch>
        </p:blipFill>
        <p:spPr>
          <a:xfrm>
            <a:off x="10116625" y="3111301"/>
            <a:ext cx="1305774" cy="1305774"/>
          </a:xfrm>
          <a:prstGeom prst="rect">
            <a:avLst/>
          </a:prstGeom>
          <a:noFill/>
          <a:ln w="19050" cap="flat" cmpd="sng">
            <a:solidFill>
              <a:schemeClr val="dk2"/>
            </a:solidFill>
            <a:prstDash val="solid"/>
            <a:round/>
            <a:headEnd type="none" w="sm" len="sm"/>
            <a:tailEnd type="none" w="sm" len="sm"/>
          </a:ln>
        </p:spPr>
      </p:pic>
      <p:sp>
        <p:nvSpPr>
          <p:cNvPr id="112" name="Google Shape;112;p15"/>
          <p:cNvSpPr txBox="1"/>
          <p:nvPr/>
        </p:nvSpPr>
        <p:spPr>
          <a:xfrm>
            <a:off x="4859400" y="3775475"/>
            <a:ext cx="2774700" cy="733200"/>
          </a:xfrm>
          <a:prstGeom prst="rect">
            <a:avLst/>
          </a:prstGeom>
          <a:solidFill>
            <a:srgbClr val="FFFFFF"/>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a:solidFill>
                  <a:schemeClr val="dk1"/>
                </a:solidFill>
                <a:latin typeface="Calibri"/>
                <a:ea typeface="Calibri"/>
                <a:cs typeface="Calibri"/>
                <a:sym typeface="Calibri"/>
              </a:rPr>
              <a:t>Defining frame</a:t>
            </a:r>
            <a:endParaRPr sz="3200" b="1">
              <a:solidFill>
                <a:schemeClr val="dk1"/>
              </a:solidFill>
              <a:latin typeface="Calibri"/>
              <a:ea typeface="Calibri"/>
              <a:cs typeface="Calibri"/>
              <a:sym typeface="Calibri"/>
            </a:endParaRPr>
          </a:p>
        </p:txBody>
      </p:sp>
      <p:pic>
        <p:nvPicPr>
          <p:cNvPr id="113" name="Google Shape;113;p15" descr="Coffee morning concept, coffee cup with small dish putting on old plank together with stack of notebook over forest outside as background. (provided by Getty Images)"/>
          <p:cNvPicPr preferRelativeResize="0"/>
          <p:nvPr/>
        </p:nvPicPr>
        <p:blipFill>
          <a:blip r:embed="rId7">
            <a:alphaModFix/>
          </a:blip>
          <a:stretch>
            <a:fillRect/>
          </a:stretch>
        </p:blipFill>
        <p:spPr>
          <a:xfrm>
            <a:off x="7833763" y="4620575"/>
            <a:ext cx="4089052" cy="2044526"/>
          </a:xfrm>
          <a:prstGeom prst="rect">
            <a:avLst/>
          </a:prstGeom>
          <a:noFill/>
          <a:ln w="38100" cap="flat" cmpd="sng">
            <a:solidFill>
              <a:schemeClr val="dk2"/>
            </a:solidFill>
            <a:prstDash val="solid"/>
            <a:round/>
            <a:headEnd type="none" w="sm" len="sm"/>
            <a:tailEnd type="none" w="sm" len="sm"/>
          </a:ln>
        </p:spPr>
      </p:pic>
      <p:pic>
        <p:nvPicPr>
          <p:cNvPr id="114" name="Google Shape;114;p15" descr="a penguin is pointing at a chalkboard with the letters abcd on it (provided by Tenor)"/>
          <p:cNvPicPr preferRelativeResize="0"/>
          <p:nvPr/>
        </p:nvPicPr>
        <p:blipFill>
          <a:blip r:embed="rId8">
            <a:alphaModFix/>
          </a:blip>
          <a:stretch>
            <a:fillRect/>
          </a:stretch>
        </p:blipFill>
        <p:spPr>
          <a:xfrm>
            <a:off x="4571988" y="4620575"/>
            <a:ext cx="2044525" cy="2044525"/>
          </a:xfrm>
          <a:prstGeom prst="rect">
            <a:avLst/>
          </a:prstGeom>
          <a:noFill/>
          <a:ln w="38100" cap="flat" cmpd="sng">
            <a:solidFill>
              <a:schemeClr val="dk2"/>
            </a:solidFill>
            <a:prstDash val="solid"/>
            <a:round/>
            <a:headEnd type="none" w="sm" len="sm"/>
            <a:tailEnd type="none" w="sm" len="sm"/>
          </a:ln>
        </p:spPr>
      </p:pic>
      <p:pic>
        <p:nvPicPr>
          <p:cNvPr id="115" name="Google Shape;115;p15" descr="Delwedd:Garth hill (geograph 6339048).jpg - Wicipedia"/>
          <p:cNvPicPr preferRelativeResize="0"/>
          <p:nvPr/>
        </p:nvPicPr>
        <p:blipFill>
          <a:blip r:embed="rId9">
            <a:alphaModFix/>
          </a:blip>
          <a:stretch>
            <a:fillRect/>
          </a:stretch>
        </p:blipFill>
        <p:spPr>
          <a:xfrm>
            <a:off x="152400" y="2954255"/>
            <a:ext cx="4267187" cy="3200390"/>
          </a:xfrm>
          <a:prstGeom prst="rect">
            <a:avLst/>
          </a:prstGeom>
          <a:noFill/>
          <a:ln w="38100" cap="flat" cmpd="sng">
            <a:solidFill>
              <a:schemeClr val="dk2"/>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Shape 137"/>
        <p:cNvGrpSpPr/>
        <p:nvPr/>
      </p:nvGrpSpPr>
      <p:grpSpPr>
        <a:xfrm>
          <a:off x="0" y="0"/>
          <a:ext cx="0" cy="0"/>
          <a:chOff x="0" y="0"/>
          <a:chExt cx="0" cy="0"/>
        </a:xfrm>
      </p:grpSpPr>
      <p:pic>
        <p:nvPicPr>
          <p:cNvPr id="138" name="Google Shape;138;p17"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39" name="Google Shape;139;p17"/>
          <p:cNvSpPr txBox="1"/>
          <p:nvPr/>
        </p:nvSpPr>
        <p:spPr>
          <a:xfrm>
            <a:off x="323025" y="0"/>
            <a:ext cx="5600700" cy="415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700" b="1" i="0" u="none" strike="noStrike" cap="none">
                <a:solidFill>
                  <a:srgbClr val="1E3A2B"/>
                </a:solidFill>
                <a:latin typeface="Cinzel"/>
                <a:ea typeface="Cinzel"/>
                <a:cs typeface="Cinzel"/>
                <a:sym typeface="Cinzel"/>
              </a:rPr>
              <a:t>Lesson 1: St Canna &amp; Llangan</a:t>
            </a:r>
            <a:endParaRPr/>
          </a:p>
        </p:txBody>
      </p:sp>
      <p:pic>
        <p:nvPicPr>
          <p:cNvPr id="140" name="Google Shape;140;p17" descr="image.png"/>
          <p:cNvPicPr preferRelativeResize="0"/>
          <p:nvPr/>
        </p:nvPicPr>
        <p:blipFill rotWithShape="1">
          <a:blip r:embed="rId4">
            <a:alphaModFix/>
          </a:blip>
          <a:srcRect/>
          <a:stretch/>
        </p:blipFill>
        <p:spPr>
          <a:xfrm>
            <a:off x="6286500" y="0"/>
            <a:ext cx="5905500" cy="6858000"/>
          </a:xfrm>
          <a:prstGeom prst="rect">
            <a:avLst/>
          </a:prstGeom>
          <a:noFill/>
          <a:ln>
            <a:noFill/>
          </a:ln>
        </p:spPr>
      </p:pic>
      <p:sp>
        <p:nvSpPr>
          <p:cNvPr id="141" name="Google Shape;141;p17"/>
          <p:cNvSpPr txBox="1"/>
          <p:nvPr/>
        </p:nvSpPr>
        <p:spPr>
          <a:xfrm>
            <a:off x="571500" y="2551988"/>
            <a:ext cx="5334000" cy="775200"/>
          </a:xfrm>
          <a:prstGeom prst="rect">
            <a:avLst/>
          </a:prstGeom>
          <a:solidFill>
            <a:srgbClr val="FCE5CD"/>
          </a:solidFill>
          <a:ln>
            <a:noFill/>
          </a:ln>
        </p:spPr>
        <p:txBody>
          <a:bodyPr spcFirstLastPara="1" wrap="square" lIns="0" tIns="0" rIns="0" bIns="0" anchor="t" anchorCtr="0">
            <a:spAutoFit/>
          </a:bodyPr>
          <a:lstStyle/>
          <a:p>
            <a:pPr marL="0" marR="0" lvl="0" indent="0" algn="l" rtl="0">
              <a:lnSpc>
                <a:spcPct val="154980"/>
              </a:lnSpc>
              <a:spcBef>
                <a:spcPts val="0"/>
              </a:spcBef>
              <a:spcAft>
                <a:spcPts val="0"/>
              </a:spcAft>
              <a:buNone/>
            </a:pPr>
            <a:r>
              <a:rPr lang="en-US" sz="1975" b="1" i="0" u="none" strike="noStrike" cap="none">
                <a:solidFill>
                  <a:srgbClr val="334155"/>
                </a:solidFill>
                <a:latin typeface="Plus Jakarta Sans"/>
                <a:ea typeface="Plus Jakarta Sans"/>
                <a:cs typeface="Plus Jakarta Sans"/>
                <a:sym typeface="Plus Jakarta Sans"/>
              </a:rPr>
              <a:t>Focus:</a:t>
            </a:r>
            <a:r>
              <a:rPr lang="en-US" sz="1975" b="0" i="0" u="none" strike="noStrike" cap="none">
                <a:solidFill>
                  <a:srgbClr val="334155"/>
                </a:solidFill>
                <a:latin typeface="Plus Jakarta Sans"/>
                <a:ea typeface="Plus Jakarta Sans"/>
                <a:cs typeface="Plus Jakarta Sans"/>
                <a:sym typeface="Plus Jakarta Sans"/>
              </a:rPr>
              <a:t> What was Llangan? Why was the church built here?</a:t>
            </a:r>
            <a:endParaRPr sz="2100"/>
          </a:p>
        </p:txBody>
      </p:sp>
      <p:sp>
        <p:nvSpPr>
          <p:cNvPr id="142" name="Google Shape;142;p17"/>
          <p:cNvSpPr txBox="1"/>
          <p:nvPr/>
        </p:nvSpPr>
        <p:spPr>
          <a:xfrm>
            <a:off x="571500" y="3428999"/>
            <a:ext cx="5334000" cy="1804500"/>
          </a:xfrm>
          <a:prstGeom prst="rect">
            <a:avLst/>
          </a:prstGeom>
          <a:solidFill>
            <a:srgbClr val="C9DAF8"/>
          </a:solidFill>
          <a:ln>
            <a:noFill/>
          </a:ln>
        </p:spPr>
        <p:txBody>
          <a:bodyPr spcFirstLastPara="1" wrap="square" lIns="0" tIns="0" rIns="0" bIns="0" anchor="t" anchorCtr="0">
            <a:spAutoFit/>
          </a:bodyPr>
          <a:lstStyle/>
          <a:p>
            <a:pPr marL="0" marR="0" lvl="0" indent="0" algn="l" rtl="0">
              <a:lnSpc>
                <a:spcPct val="154980"/>
              </a:lnSpc>
              <a:spcBef>
                <a:spcPts val="0"/>
              </a:spcBef>
              <a:spcAft>
                <a:spcPts val="0"/>
              </a:spcAft>
              <a:buNone/>
            </a:pPr>
            <a:r>
              <a:rPr lang="en-US" sz="2075" b="1" i="0" u="none" strike="noStrike" cap="none">
                <a:solidFill>
                  <a:srgbClr val="334155"/>
                </a:solidFill>
                <a:latin typeface="Plus Jakarta Sans"/>
                <a:ea typeface="Plus Jakarta Sans"/>
                <a:cs typeface="Plus Jakarta Sans"/>
                <a:sym typeface="Plus Jakarta Sans"/>
              </a:rPr>
              <a:t>Activity:</a:t>
            </a:r>
            <a:r>
              <a:rPr lang="en-US" sz="2075" b="0" i="0" u="none" strike="noStrike" cap="none">
                <a:solidFill>
                  <a:srgbClr val="334155"/>
                </a:solidFill>
                <a:latin typeface="Plus Jakarta Sans"/>
                <a:ea typeface="Plus Jakarta Sans"/>
                <a:cs typeface="Plus Jakarta Sans"/>
                <a:sym typeface="Plus Jakarta Sans"/>
              </a:rPr>
              <a:t> Pupils examine historical images of St Canna's 9th-century Celtic Wheel Cross and holy spring to infer early settlement patterns.</a:t>
            </a:r>
            <a:endParaRPr sz="2200"/>
          </a:p>
        </p:txBody>
      </p:sp>
      <p:sp>
        <p:nvSpPr>
          <p:cNvPr id="143" name="Google Shape;143;p17"/>
          <p:cNvSpPr txBox="1"/>
          <p:nvPr/>
        </p:nvSpPr>
        <p:spPr>
          <a:xfrm>
            <a:off x="571500" y="5335297"/>
            <a:ext cx="5334000" cy="1246200"/>
          </a:xfrm>
          <a:prstGeom prst="rect">
            <a:avLst/>
          </a:prstGeom>
          <a:solidFill>
            <a:srgbClr val="D9D2E9"/>
          </a:solidFill>
          <a:ln>
            <a:noFill/>
          </a:ln>
        </p:spPr>
        <p:txBody>
          <a:bodyPr spcFirstLastPara="1" wrap="square" lIns="0" tIns="0" rIns="0" bIns="0" anchor="t" anchorCtr="0">
            <a:spAutoFit/>
          </a:bodyPr>
          <a:lstStyle/>
          <a:p>
            <a:pPr marL="0" marR="0" lvl="0" indent="0" algn="l" rtl="0">
              <a:lnSpc>
                <a:spcPct val="154980"/>
              </a:lnSpc>
              <a:spcBef>
                <a:spcPts val="0"/>
              </a:spcBef>
              <a:spcAft>
                <a:spcPts val="0"/>
              </a:spcAft>
              <a:buNone/>
            </a:pPr>
            <a:r>
              <a:rPr lang="en-US" sz="1975" b="1" i="0" u="none" strike="noStrike" cap="none">
                <a:solidFill>
                  <a:srgbClr val="334155"/>
                </a:solidFill>
                <a:latin typeface="Plus Jakarta Sans"/>
                <a:ea typeface="Plus Jakarta Sans"/>
                <a:cs typeface="Plus Jakarta Sans"/>
                <a:sym typeface="Plus Jakarta Sans"/>
              </a:rPr>
              <a:t>Skills:</a:t>
            </a:r>
            <a:r>
              <a:rPr lang="en-US" sz="1975" b="0" i="0" u="none" strike="noStrike" cap="none">
                <a:solidFill>
                  <a:srgbClr val="334155"/>
                </a:solidFill>
                <a:latin typeface="Plus Jakarta Sans"/>
                <a:ea typeface="Plus Jakarta Sans"/>
                <a:cs typeface="Plus Jakarta Sans"/>
                <a:sym typeface="Plus Jakarta Sans"/>
              </a:rPr>
              <a:t> Historical questioning, primary source interpretation, and evidence-based deduction.</a:t>
            </a:r>
            <a:endParaRPr sz="2100"/>
          </a:p>
        </p:txBody>
      </p:sp>
      <p:sp>
        <p:nvSpPr>
          <p:cNvPr id="144" name="Google Shape;144;p17"/>
          <p:cNvSpPr txBox="1"/>
          <p:nvPr/>
        </p:nvSpPr>
        <p:spPr>
          <a:xfrm>
            <a:off x="170625" y="504975"/>
            <a:ext cx="5905500" cy="1804500"/>
          </a:xfrm>
          <a:prstGeom prst="rect">
            <a:avLst/>
          </a:prstGeom>
          <a:solidFill>
            <a:srgbClr val="FFF2CC"/>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u="sng">
                <a:solidFill>
                  <a:schemeClr val="dk1"/>
                </a:solidFill>
                <a:latin typeface="Calibri"/>
                <a:ea typeface="Calibri"/>
                <a:cs typeface="Calibri"/>
                <a:sym typeface="Calibri"/>
              </a:rPr>
              <a:t>Dydd Mawrth 8 Medi</a:t>
            </a:r>
            <a:endParaRPr sz="3200" u="sng">
              <a:solidFill>
                <a:schemeClr val="dk1"/>
              </a:solidFill>
              <a:latin typeface="Calibri"/>
              <a:ea typeface="Calibri"/>
              <a:cs typeface="Calibri"/>
              <a:sym typeface="Calibri"/>
            </a:endParaRPr>
          </a:p>
          <a:p>
            <a:pPr marL="0" lvl="0" indent="0" algn="l" rtl="0">
              <a:spcBef>
                <a:spcPts val="0"/>
              </a:spcBef>
              <a:spcAft>
                <a:spcPts val="0"/>
              </a:spcAft>
              <a:buNone/>
            </a:pPr>
            <a:r>
              <a:rPr lang="en-US" sz="3200" u="sng">
                <a:solidFill>
                  <a:schemeClr val="dk1"/>
                </a:solidFill>
                <a:latin typeface="Calibri"/>
                <a:ea typeface="Calibri"/>
                <a:cs typeface="Calibri"/>
                <a:sym typeface="Calibri"/>
              </a:rPr>
              <a:t>LO - to understand what belonging might mean to others</a:t>
            </a:r>
            <a:endParaRPr sz="3200" u="sng">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8"/>
          <p:cNvSpPr txBox="1"/>
          <p:nvPr/>
        </p:nvSpPr>
        <p:spPr>
          <a:xfrm>
            <a:off x="243025" y="567075"/>
            <a:ext cx="4920900" cy="1192200"/>
          </a:xfrm>
          <a:prstGeom prst="rect">
            <a:avLst/>
          </a:prstGeom>
          <a:solidFill>
            <a:srgbClr val="FCE5CD"/>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600" u="sng">
                <a:solidFill>
                  <a:schemeClr val="hlink"/>
                </a:solidFill>
                <a:latin typeface="Calibri"/>
                <a:ea typeface="Calibri"/>
                <a:cs typeface="Calibri"/>
                <a:sym typeface="Calibri"/>
                <a:hlinkClick r:id="rId3"/>
              </a:rPr>
              <a:t>St Canna's Church (Llangan), West Glamorgan | Megalithic Portal</a:t>
            </a:r>
            <a:r>
              <a:rPr lang="en-US" sz="2600">
                <a:solidFill>
                  <a:schemeClr val="dk1"/>
                </a:solidFill>
                <a:latin typeface="Calibri"/>
                <a:ea typeface="Calibri"/>
                <a:cs typeface="Calibri"/>
                <a:sym typeface="Calibri"/>
              </a:rPr>
              <a:t> </a:t>
            </a:r>
            <a:endParaRPr sz="2600">
              <a:solidFill>
                <a:schemeClr val="dk1"/>
              </a:solidFill>
              <a:latin typeface="Calibri"/>
              <a:ea typeface="Calibri"/>
              <a:cs typeface="Calibri"/>
              <a:sym typeface="Calibri"/>
            </a:endParaRPr>
          </a:p>
        </p:txBody>
      </p:sp>
      <p:sp>
        <p:nvSpPr>
          <p:cNvPr id="150" name="Google Shape;150;p18"/>
          <p:cNvSpPr txBox="1"/>
          <p:nvPr/>
        </p:nvSpPr>
        <p:spPr>
          <a:xfrm>
            <a:off x="5636275" y="407250"/>
            <a:ext cx="6043500" cy="1596300"/>
          </a:xfrm>
          <a:prstGeom prst="rect">
            <a:avLst/>
          </a:prstGeom>
          <a:solidFill>
            <a:srgbClr val="CFE2F3"/>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1850">
                <a:solidFill>
                  <a:srgbClr val="444444"/>
                </a:solidFill>
                <a:highlight>
                  <a:srgbClr val="FFFFFF"/>
                </a:highlight>
                <a:latin typeface="Calibri"/>
                <a:ea typeface="Calibri"/>
                <a:cs typeface="Calibri"/>
                <a:sym typeface="Calibri"/>
              </a:rPr>
              <a:t>As far back as </a:t>
            </a:r>
            <a:r>
              <a:rPr lang="en-US" sz="1850">
                <a:solidFill>
                  <a:srgbClr val="444444"/>
                </a:solidFill>
                <a:highlight>
                  <a:srgbClr val="FFF2CC"/>
                </a:highlight>
                <a:latin typeface="Calibri"/>
                <a:ea typeface="Calibri"/>
                <a:cs typeface="Calibri"/>
                <a:sym typeface="Calibri"/>
              </a:rPr>
              <a:t>1254, a church was mentioned in Llangan</a:t>
            </a:r>
            <a:r>
              <a:rPr lang="en-US" sz="1850">
                <a:solidFill>
                  <a:srgbClr val="444444"/>
                </a:solidFill>
                <a:highlight>
                  <a:srgbClr val="FFFFFF"/>
                </a:highlight>
                <a:latin typeface="Calibri"/>
                <a:ea typeface="Calibri"/>
                <a:cs typeface="Calibri"/>
                <a:sym typeface="Calibri"/>
              </a:rPr>
              <a:t>. The medieval church on the site was greatly modified in the </a:t>
            </a:r>
            <a:r>
              <a:rPr lang="en-US" sz="1850">
                <a:solidFill>
                  <a:srgbClr val="444444"/>
                </a:solidFill>
                <a:highlight>
                  <a:srgbClr val="FFF2CC"/>
                </a:highlight>
                <a:latin typeface="Calibri"/>
                <a:ea typeface="Calibri"/>
                <a:cs typeface="Calibri"/>
                <a:sym typeface="Calibri"/>
              </a:rPr>
              <a:t>1850’s by the Victorians causing</a:t>
            </a:r>
            <a:r>
              <a:rPr lang="en-US" sz="1850">
                <a:solidFill>
                  <a:srgbClr val="444444"/>
                </a:solidFill>
                <a:highlight>
                  <a:srgbClr val="FFFFFF"/>
                </a:highlight>
                <a:latin typeface="Calibri"/>
                <a:ea typeface="Calibri"/>
                <a:cs typeface="Calibri"/>
                <a:sym typeface="Calibri"/>
              </a:rPr>
              <a:t> many of the original features to be lost. The Old Schoolroom was added in 1881.</a:t>
            </a:r>
            <a:endParaRPr sz="3900">
              <a:solidFill>
                <a:schemeClr val="dk1"/>
              </a:solidFill>
              <a:latin typeface="Calibri"/>
              <a:ea typeface="Calibri"/>
              <a:cs typeface="Calibri"/>
              <a:sym typeface="Calibri"/>
            </a:endParaRPr>
          </a:p>
        </p:txBody>
      </p:sp>
      <p:sp>
        <p:nvSpPr>
          <p:cNvPr id="151" name="Google Shape;151;p18"/>
          <p:cNvSpPr txBox="1"/>
          <p:nvPr/>
        </p:nvSpPr>
        <p:spPr>
          <a:xfrm>
            <a:off x="5619975" y="2410900"/>
            <a:ext cx="6336600" cy="2378400"/>
          </a:xfrm>
          <a:prstGeom prst="rect">
            <a:avLst/>
          </a:prstGeom>
          <a:solidFill>
            <a:srgbClr val="C9DAF8"/>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1750">
                <a:solidFill>
                  <a:srgbClr val="444444"/>
                </a:solidFill>
                <a:highlight>
                  <a:srgbClr val="D9D2E9"/>
                </a:highlight>
                <a:latin typeface="Calibri"/>
                <a:ea typeface="Calibri"/>
                <a:cs typeface="Calibri"/>
                <a:sym typeface="Calibri"/>
              </a:rPr>
              <a:t>Rev.David Jones (1736-1810)</a:t>
            </a:r>
            <a:r>
              <a:rPr lang="en-US" sz="1750">
                <a:solidFill>
                  <a:srgbClr val="444444"/>
                </a:solidFill>
                <a:highlight>
                  <a:srgbClr val="FFFFFF"/>
                </a:highlight>
                <a:latin typeface="Calibri"/>
                <a:ea typeface="Calibri"/>
                <a:cs typeface="Calibri"/>
                <a:sym typeface="Calibri"/>
              </a:rPr>
              <a:t> was rector at St Canna’s Church. Although he stayed in the established church, he was a strong supporter of Methodism and was known to be an e</a:t>
            </a:r>
            <a:r>
              <a:rPr lang="en-US" sz="1750">
                <a:solidFill>
                  <a:srgbClr val="444444"/>
                </a:solidFill>
                <a:highlight>
                  <a:srgbClr val="FCE5CD"/>
                </a:highlight>
                <a:latin typeface="Calibri"/>
                <a:ea typeface="Calibri"/>
                <a:cs typeface="Calibri"/>
                <a:sym typeface="Calibri"/>
              </a:rPr>
              <a:t>xtraordinary preacher.</a:t>
            </a:r>
            <a:r>
              <a:rPr lang="en-US" sz="1750">
                <a:solidFill>
                  <a:srgbClr val="444444"/>
                </a:solidFill>
                <a:highlight>
                  <a:srgbClr val="FFFFFF"/>
                </a:highlight>
                <a:latin typeface="Calibri"/>
                <a:ea typeface="Calibri"/>
                <a:cs typeface="Calibri"/>
                <a:sym typeface="Calibri"/>
              </a:rPr>
              <a:t> He attracted crowds in their thousands, preaching from the steps outside the south wall door or through an open window. He became known as</a:t>
            </a:r>
            <a:r>
              <a:rPr lang="en-US" sz="1750">
                <a:solidFill>
                  <a:srgbClr val="444444"/>
                </a:solidFill>
                <a:highlight>
                  <a:srgbClr val="D9EAD3"/>
                </a:highlight>
                <a:latin typeface="Calibri"/>
                <a:ea typeface="Calibri"/>
                <a:cs typeface="Calibri"/>
                <a:sym typeface="Calibri"/>
              </a:rPr>
              <a:t> The Angel of Llangan.</a:t>
            </a:r>
            <a:endParaRPr sz="3800">
              <a:solidFill>
                <a:schemeClr val="dk1"/>
              </a:solidFill>
              <a:highlight>
                <a:srgbClr val="D9EAD3"/>
              </a:highlight>
              <a:latin typeface="Calibri"/>
              <a:ea typeface="Calibri"/>
              <a:cs typeface="Calibri"/>
              <a:sym typeface="Calibri"/>
            </a:endParaRPr>
          </a:p>
        </p:txBody>
      </p:sp>
      <p:sp>
        <p:nvSpPr>
          <p:cNvPr id="152" name="Google Shape;152;p18"/>
          <p:cNvSpPr txBox="1"/>
          <p:nvPr/>
        </p:nvSpPr>
        <p:spPr>
          <a:xfrm>
            <a:off x="342075" y="2345725"/>
            <a:ext cx="5163900" cy="1726800"/>
          </a:xfrm>
          <a:prstGeom prst="rect">
            <a:avLst/>
          </a:prstGeom>
          <a:solidFill>
            <a:srgbClr val="C9DAF8"/>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050">
                <a:solidFill>
                  <a:srgbClr val="444444"/>
                </a:solidFill>
                <a:highlight>
                  <a:srgbClr val="FFFFFF"/>
                </a:highlight>
                <a:latin typeface="Calibri"/>
                <a:ea typeface="Calibri"/>
                <a:cs typeface="Calibri"/>
                <a:sym typeface="Calibri"/>
              </a:rPr>
              <a:t>The churchyard has monuments dating back to the </a:t>
            </a:r>
            <a:r>
              <a:rPr lang="en-US" sz="2050">
                <a:solidFill>
                  <a:srgbClr val="444444"/>
                </a:solidFill>
                <a:highlight>
                  <a:srgbClr val="FCE5CD"/>
                </a:highlight>
                <a:latin typeface="Calibri"/>
                <a:ea typeface="Calibri"/>
                <a:cs typeface="Calibri"/>
                <a:sym typeface="Calibri"/>
              </a:rPr>
              <a:t>9</a:t>
            </a:r>
            <a:r>
              <a:rPr lang="en-US" sz="2000" baseline="30000">
                <a:solidFill>
                  <a:srgbClr val="444444"/>
                </a:solidFill>
                <a:highlight>
                  <a:srgbClr val="FCE5CD"/>
                </a:highlight>
                <a:latin typeface="Calibri"/>
                <a:ea typeface="Calibri"/>
                <a:cs typeface="Calibri"/>
                <a:sym typeface="Calibri"/>
              </a:rPr>
              <a:t>th</a:t>
            </a:r>
            <a:r>
              <a:rPr lang="en-US" sz="2050">
                <a:solidFill>
                  <a:srgbClr val="444444"/>
                </a:solidFill>
                <a:highlight>
                  <a:srgbClr val="FCE5CD"/>
                </a:highlight>
                <a:latin typeface="Calibri"/>
                <a:ea typeface="Calibri"/>
                <a:cs typeface="Calibri"/>
                <a:sym typeface="Calibri"/>
              </a:rPr>
              <a:t> Century </a:t>
            </a:r>
            <a:r>
              <a:rPr lang="en-US" sz="2050">
                <a:solidFill>
                  <a:srgbClr val="444444"/>
                </a:solidFill>
                <a:highlight>
                  <a:srgbClr val="FFFFFF"/>
                </a:highlight>
                <a:latin typeface="Calibri"/>
                <a:ea typeface="Calibri"/>
                <a:cs typeface="Calibri"/>
                <a:sym typeface="Calibri"/>
              </a:rPr>
              <a:t>and is likely to have been used for burials for centuries.</a:t>
            </a:r>
            <a:endParaRPr sz="4100">
              <a:solidFill>
                <a:schemeClr val="dk1"/>
              </a:solidFill>
              <a:latin typeface="Calibri"/>
              <a:ea typeface="Calibri"/>
              <a:cs typeface="Calibri"/>
              <a:sym typeface="Calibri"/>
            </a:endParaRPr>
          </a:p>
        </p:txBody>
      </p:sp>
      <p:sp>
        <p:nvSpPr>
          <p:cNvPr id="153" name="Google Shape;153;p18"/>
          <p:cNvSpPr txBox="1"/>
          <p:nvPr/>
        </p:nvSpPr>
        <p:spPr>
          <a:xfrm>
            <a:off x="423525" y="4675175"/>
            <a:ext cx="5163900" cy="700500"/>
          </a:xfrm>
          <a:prstGeom prst="rect">
            <a:avLst/>
          </a:prstGeom>
          <a:solidFill>
            <a:srgbClr val="F4CCCC"/>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a:solidFill>
                  <a:schemeClr val="dk1"/>
                </a:solidFill>
                <a:latin typeface="Calibri"/>
                <a:ea typeface="Calibri"/>
                <a:cs typeface="Calibri"/>
                <a:sym typeface="Calibri"/>
              </a:rPr>
              <a:t>Why is any of this important?</a:t>
            </a:r>
            <a:endParaRPr sz="3200">
              <a:solidFill>
                <a:schemeClr val="dk1"/>
              </a:solidFill>
              <a:latin typeface="Calibri"/>
              <a:ea typeface="Calibri"/>
              <a:cs typeface="Calibri"/>
              <a:sym typeface="Calibri"/>
            </a:endParaRPr>
          </a:p>
        </p:txBody>
      </p:sp>
      <p:pic>
        <p:nvPicPr>
          <p:cNvPr id="154" name="Google Shape;154;p18" descr="Still life of a black bowler hat (provided by Getty Images)"/>
          <p:cNvPicPr preferRelativeResize="0"/>
          <p:nvPr/>
        </p:nvPicPr>
        <p:blipFill>
          <a:blip r:embed="rId4">
            <a:alphaModFix/>
          </a:blip>
          <a:stretch>
            <a:fillRect/>
          </a:stretch>
        </p:blipFill>
        <p:spPr>
          <a:xfrm>
            <a:off x="676700" y="5533650"/>
            <a:ext cx="1472625" cy="1192201"/>
          </a:xfrm>
          <a:prstGeom prst="rect">
            <a:avLst/>
          </a:prstGeom>
          <a:noFill/>
          <a:ln>
            <a:noFill/>
          </a:ln>
        </p:spPr>
      </p:pic>
      <p:pic>
        <p:nvPicPr>
          <p:cNvPr id="155" name="Google Shape;155;p18" descr="a blue beach hat (provided by Getty Images)"/>
          <p:cNvPicPr preferRelativeResize="0"/>
          <p:nvPr/>
        </p:nvPicPr>
        <p:blipFill>
          <a:blip r:embed="rId5">
            <a:alphaModFix/>
          </a:blip>
          <a:stretch>
            <a:fillRect/>
          </a:stretch>
        </p:blipFill>
        <p:spPr>
          <a:xfrm>
            <a:off x="3358025" y="5723687"/>
            <a:ext cx="1805901" cy="812126"/>
          </a:xfrm>
          <a:prstGeom prst="rect">
            <a:avLst/>
          </a:prstGeom>
          <a:noFill/>
          <a:ln>
            <a:noFill/>
          </a:ln>
        </p:spPr>
      </p:pic>
      <p:pic>
        <p:nvPicPr>
          <p:cNvPr id="156" name="Google Shape;156;p18"/>
          <p:cNvPicPr preferRelativeResize="0"/>
          <p:nvPr/>
        </p:nvPicPr>
        <p:blipFill>
          <a:blip r:embed="rId6">
            <a:alphaModFix/>
          </a:blip>
          <a:stretch>
            <a:fillRect/>
          </a:stretch>
        </p:blipFill>
        <p:spPr>
          <a:xfrm>
            <a:off x="7765100" y="4229825"/>
            <a:ext cx="3313025" cy="2496025"/>
          </a:xfrm>
          <a:prstGeom prst="rect">
            <a:avLst/>
          </a:prstGeom>
          <a:noFill/>
          <a:ln w="38100" cap="flat" cmpd="sng">
            <a:solidFill>
              <a:schemeClr val="dk2"/>
            </a:solidFill>
            <a:prstDash val="solid"/>
            <a:round/>
            <a:headEnd type="none" w="sm" len="sm"/>
            <a:tailEnd type="none" w="sm" len="s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3"/>
          <p:cNvSpPr txBox="1"/>
          <p:nvPr/>
        </p:nvSpPr>
        <p:spPr>
          <a:xfrm>
            <a:off x="1238025" y="1026250"/>
            <a:ext cx="10262700" cy="4887000"/>
          </a:xfrm>
          <a:prstGeom prst="rect">
            <a:avLst/>
          </a:prstGeom>
          <a:solidFill>
            <a:srgbClr val="FFE599"/>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4800">
                <a:solidFill>
                  <a:schemeClr val="dk1"/>
                </a:solidFill>
                <a:latin typeface="Calibri"/>
                <a:ea typeface="Calibri"/>
                <a:cs typeface="Calibri"/>
                <a:sym typeface="Calibri"/>
              </a:rPr>
              <a:t>"Was it the </a:t>
            </a:r>
            <a:r>
              <a:rPr lang="en-US" sz="4800">
                <a:solidFill>
                  <a:schemeClr val="dk1"/>
                </a:solidFill>
                <a:highlight>
                  <a:srgbClr val="D9EAD3"/>
                </a:highlight>
                <a:latin typeface="Calibri"/>
                <a:ea typeface="Calibri"/>
                <a:cs typeface="Calibri"/>
                <a:sym typeface="Calibri"/>
              </a:rPr>
              <a:t>physical land,</a:t>
            </a:r>
            <a:r>
              <a:rPr lang="en-US" sz="4800">
                <a:solidFill>
                  <a:schemeClr val="dk1"/>
                </a:solidFill>
                <a:latin typeface="Calibri"/>
                <a:ea typeface="Calibri"/>
                <a:cs typeface="Calibri"/>
                <a:sym typeface="Calibri"/>
              </a:rPr>
              <a:t> the s</a:t>
            </a:r>
            <a:r>
              <a:rPr lang="en-US" sz="4800">
                <a:solidFill>
                  <a:schemeClr val="dk1"/>
                </a:solidFill>
                <a:highlight>
                  <a:srgbClr val="C9DAF8"/>
                </a:highlight>
                <a:latin typeface="Calibri"/>
                <a:ea typeface="Calibri"/>
                <a:cs typeface="Calibri"/>
                <a:sym typeface="Calibri"/>
              </a:rPr>
              <a:t>acred heritage</a:t>
            </a:r>
            <a:r>
              <a:rPr lang="en-US" sz="4800">
                <a:solidFill>
                  <a:schemeClr val="dk1"/>
                </a:solidFill>
                <a:latin typeface="Calibri"/>
                <a:ea typeface="Calibri"/>
                <a:cs typeface="Calibri"/>
                <a:sym typeface="Calibri"/>
              </a:rPr>
              <a:t>, or the </a:t>
            </a:r>
            <a:r>
              <a:rPr lang="en-US" sz="4800">
                <a:solidFill>
                  <a:schemeClr val="dk1"/>
                </a:solidFill>
                <a:highlight>
                  <a:srgbClr val="EAD1DC"/>
                </a:highlight>
                <a:latin typeface="Calibri"/>
                <a:ea typeface="Calibri"/>
                <a:cs typeface="Calibri"/>
                <a:sym typeface="Calibri"/>
              </a:rPr>
              <a:t>power of community </a:t>
            </a:r>
            <a:r>
              <a:rPr lang="en-US" sz="4800">
                <a:solidFill>
                  <a:schemeClr val="dk1"/>
                </a:solidFill>
                <a:latin typeface="Calibri"/>
                <a:ea typeface="Calibri"/>
                <a:cs typeface="Calibri"/>
                <a:sym typeface="Calibri"/>
              </a:rPr>
              <a:t>that made generations stay and call </a:t>
            </a:r>
            <a:r>
              <a:rPr lang="en-US" sz="4800">
                <a:solidFill>
                  <a:schemeClr val="dk1"/>
                </a:solidFill>
                <a:highlight>
                  <a:srgbClr val="F4CCCC"/>
                </a:highlight>
                <a:latin typeface="Calibri"/>
                <a:ea typeface="Calibri"/>
                <a:cs typeface="Calibri"/>
                <a:sym typeface="Calibri"/>
              </a:rPr>
              <a:t>Llangan, Treoes, and St Mary’s Hill their </a:t>
            </a:r>
            <a:r>
              <a:rPr lang="en-US" sz="4800" i="1">
                <a:solidFill>
                  <a:schemeClr val="dk1"/>
                </a:solidFill>
                <a:highlight>
                  <a:srgbClr val="F4CCCC"/>
                </a:highlight>
                <a:latin typeface="Calibri"/>
                <a:ea typeface="Calibri"/>
                <a:cs typeface="Calibri"/>
                <a:sym typeface="Calibri"/>
              </a:rPr>
              <a:t>Cynefin</a:t>
            </a:r>
            <a:r>
              <a:rPr lang="en-US" sz="4800">
                <a:solidFill>
                  <a:schemeClr val="dk1"/>
                </a:solidFill>
                <a:highlight>
                  <a:srgbClr val="F4CCCC"/>
                </a:highlight>
                <a:latin typeface="Calibri"/>
                <a:ea typeface="Calibri"/>
                <a:cs typeface="Calibri"/>
                <a:sym typeface="Calibri"/>
              </a:rPr>
              <a:t>?"</a:t>
            </a:r>
            <a:endParaRPr sz="4800">
              <a:solidFill>
                <a:schemeClr val="dk1"/>
              </a:solidFill>
              <a:highlight>
                <a:srgbClr val="F4CCCC"/>
              </a:highlight>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29"/>
          <p:cNvPicPr preferRelativeResize="0"/>
          <p:nvPr/>
        </p:nvPicPr>
        <p:blipFill rotWithShape="1">
          <a:blip r:embed="rId3">
            <a:alphaModFix/>
          </a:blip>
          <a:srcRect l="42149" t="21777" r="18783"/>
          <a:stretch/>
        </p:blipFill>
        <p:spPr>
          <a:xfrm>
            <a:off x="1032900" y="248287"/>
            <a:ext cx="5083377" cy="6361424"/>
          </a:xfrm>
          <a:prstGeom prst="rect">
            <a:avLst/>
          </a:prstGeom>
          <a:noFill/>
          <a:ln w="19050" cap="flat" cmpd="sng">
            <a:solidFill>
              <a:schemeClr val="dk2"/>
            </a:solidFill>
            <a:prstDash val="solid"/>
            <a:round/>
            <a:headEnd type="none" w="sm" len="sm"/>
            <a:tailEnd type="none" w="sm" len="sm"/>
          </a:ln>
        </p:spPr>
      </p:pic>
      <p:sp>
        <p:nvSpPr>
          <p:cNvPr id="223" name="Google Shape;223;p29"/>
          <p:cNvSpPr txBox="1"/>
          <p:nvPr/>
        </p:nvSpPr>
        <p:spPr>
          <a:xfrm>
            <a:off x="6764325" y="1782225"/>
            <a:ext cx="4658100" cy="4475700"/>
          </a:xfrm>
          <a:prstGeom prst="rect">
            <a:avLst/>
          </a:prstGeom>
          <a:solidFill>
            <a:srgbClr val="FFF2CC"/>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400" i="1">
                <a:solidFill>
                  <a:schemeClr val="dk1"/>
                </a:solidFill>
                <a:latin typeface="Calibri"/>
                <a:ea typeface="Calibri"/>
                <a:cs typeface="Calibri"/>
                <a:sym typeface="Calibri"/>
              </a:rPr>
              <a:t>Having designated the Conservation Area, the local authority has a statutory duty to ensure that the character of the area is preserved or enhanced. It is therefore necessary to define and analyse those qualities that contribute to, or detract from, the special interest of the area, and to assess how they combine to justify the area’s special designation as a Conservation Area</a:t>
            </a:r>
            <a:endParaRPr sz="2400" i="1">
              <a:solidFill>
                <a:schemeClr val="dk1"/>
              </a:solidFill>
              <a:latin typeface="Calibri"/>
              <a:ea typeface="Calibri"/>
              <a:cs typeface="Calibri"/>
              <a:sym typeface="Calibri"/>
            </a:endParaRPr>
          </a:p>
        </p:txBody>
      </p:sp>
      <p:pic>
        <p:nvPicPr>
          <p:cNvPr id="224" name="Google Shape;224;p29" descr="Close up of a baseball cap (provided by Getty Images)"/>
          <p:cNvPicPr preferRelativeResize="0"/>
          <p:nvPr/>
        </p:nvPicPr>
        <p:blipFill>
          <a:blip r:embed="rId4">
            <a:alphaModFix/>
          </a:blip>
          <a:stretch>
            <a:fillRect/>
          </a:stretch>
        </p:blipFill>
        <p:spPr>
          <a:xfrm>
            <a:off x="7244050" y="127825"/>
            <a:ext cx="1545523" cy="1545523"/>
          </a:xfrm>
          <a:prstGeom prst="rect">
            <a:avLst/>
          </a:prstGeom>
          <a:noFill/>
          <a:ln>
            <a:noFill/>
          </a:ln>
        </p:spPr>
      </p:pic>
      <p:pic>
        <p:nvPicPr>
          <p:cNvPr id="225" name="Google Shape;225;p29" descr="Close up of a yellow hard hat (provided by Getty Images)"/>
          <p:cNvPicPr preferRelativeResize="0"/>
          <p:nvPr/>
        </p:nvPicPr>
        <p:blipFill>
          <a:blip r:embed="rId5">
            <a:alphaModFix/>
          </a:blip>
          <a:stretch>
            <a:fillRect/>
          </a:stretch>
        </p:blipFill>
        <p:spPr>
          <a:xfrm>
            <a:off x="9674350" y="127824"/>
            <a:ext cx="1545523" cy="1545523"/>
          </a:xfrm>
          <a:prstGeom prst="rect">
            <a:avLst/>
          </a:prstGeom>
          <a:noFill/>
          <a:ln>
            <a:noFill/>
          </a:ln>
        </p:spPr>
      </p:pic>
      <p:sp>
        <p:nvSpPr>
          <p:cNvPr id="226" name="Google Shape;226;p29"/>
          <p:cNvSpPr txBox="1"/>
          <p:nvPr/>
        </p:nvSpPr>
        <p:spPr>
          <a:xfrm>
            <a:off x="6764325" y="6359275"/>
            <a:ext cx="4941600" cy="2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1500" u="sng">
                <a:solidFill>
                  <a:schemeClr val="hlink"/>
                </a:solidFill>
                <a:latin typeface="Calibri"/>
                <a:ea typeface="Calibri"/>
                <a:cs typeface="Calibri"/>
                <a:sym typeface="Calibri"/>
                <a:hlinkClick r:id="rId6"/>
              </a:rPr>
              <a:t>Llangan Conservation Area Appraisal and Management Plan</a:t>
            </a:r>
            <a:r>
              <a:rPr lang="en-US" sz="1500">
                <a:solidFill>
                  <a:schemeClr val="dk1"/>
                </a:solidFill>
                <a:latin typeface="Calibri"/>
                <a:ea typeface="Calibri"/>
                <a:cs typeface="Calibri"/>
                <a:sym typeface="Calibri"/>
              </a:rPr>
              <a:t> </a:t>
            </a:r>
            <a:endParaRPr sz="15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0"/>
          <p:cNvSpPr txBox="1"/>
          <p:nvPr/>
        </p:nvSpPr>
        <p:spPr>
          <a:xfrm>
            <a:off x="863350" y="961100"/>
            <a:ext cx="10278900" cy="4577400"/>
          </a:xfrm>
          <a:prstGeom prst="rect">
            <a:avLst/>
          </a:prstGeom>
          <a:solidFill>
            <a:srgbClr val="D9EAD3"/>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400" i="1">
                <a:solidFill>
                  <a:schemeClr val="dk1"/>
                </a:solidFill>
              </a:rPr>
              <a:t>"What clues on the carved stone show us what was important to Celtic Christians?"</a:t>
            </a:r>
            <a:endParaRPr sz="3400" i="1">
              <a:solidFill>
                <a:schemeClr val="dk1"/>
              </a:solidFill>
            </a:endParaRPr>
          </a:p>
          <a:p>
            <a:pPr marL="0" lvl="0" indent="0" algn="l" rtl="0">
              <a:spcBef>
                <a:spcPts val="0"/>
              </a:spcBef>
              <a:spcAft>
                <a:spcPts val="0"/>
              </a:spcAft>
              <a:buNone/>
            </a:pPr>
            <a:endParaRPr sz="3400" i="1">
              <a:solidFill>
                <a:schemeClr val="dk1"/>
              </a:solidFill>
            </a:endParaRPr>
          </a:p>
          <a:p>
            <a:pPr marL="0" lvl="0" indent="0" algn="l" rtl="0">
              <a:spcBef>
                <a:spcPts val="0"/>
              </a:spcBef>
              <a:spcAft>
                <a:spcPts val="0"/>
              </a:spcAft>
              <a:buNone/>
            </a:pPr>
            <a:endParaRPr sz="3400" i="1">
              <a:solidFill>
                <a:schemeClr val="dk1"/>
              </a:solidFill>
            </a:endParaRPr>
          </a:p>
          <a:p>
            <a:pPr marL="0" lvl="0" indent="0" algn="l" rtl="0">
              <a:spcBef>
                <a:spcPts val="0"/>
              </a:spcBef>
              <a:spcAft>
                <a:spcPts val="0"/>
              </a:spcAft>
              <a:buClr>
                <a:schemeClr val="dk1"/>
              </a:buClr>
              <a:buSzPts val="1100"/>
              <a:buFont typeface="Arial"/>
              <a:buNone/>
            </a:pPr>
            <a:endParaRPr sz="3400" i="1">
              <a:solidFill>
                <a:schemeClr val="dk1"/>
              </a:solidFill>
            </a:endParaRPr>
          </a:p>
          <a:p>
            <a:pPr marL="0" lvl="0" indent="0" algn="l" rtl="0">
              <a:spcBef>
                <a:spcPts val="0"/>
              </a:spcBef>
              <a:spcAft>
                <a:spcPts val="0"/>
              </a:spcAft>
              <a:buClr>
                <a:schemeClr val="dk1"/>
              </a:buClr>
              <a:buSzPts val="1100"/>
              <a:buFont typeface="Arial"/>
              <a:buNone/>
            </a:pPr>
            <a:r>
              <a:rPr lang="en-US" sz="3400" i="1">
                <a:solidFill>
                  <a:schemeClr val="dk1"/>
                </a:solidFill>
              </a:rPr>
              <a:t>"Why did ancient communities always build settlements near natural water springs?"</a:t>
            </a:r>
            <a:endParaRPr sz="3400" i="1">
              <a:solidFill>
                <a:schemeClr val="dk1"/>
              </a:solidFill>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pic>
        <p:nvPicPr>
          <p:cNvPr id="232" name="Google Shape;232;p30" descr="close-up of a black felt hat (provided by Getty Images)"/>
          <p:cNvPicPr preferRelativeResize="0"/>
          <p:nvPr/>
        </p:nvPicPr>
        <p:blipFill>
          <a:blip r:embed="rId3">
            <a:alphaModFix/>
          </a:blip>
          <a:stretch>
            <a:fillRect/>
          </a:stretch>
        </p:blipFill>
        <p:spPr>
          <a:xfrm>
            <a:off x="6626577" y="5128325"/>
            <a:ext cx="2163000" cy="1527175"/>
          </a:xfrm>
          <a:prstGeom prst="rect">
            <a:avLst/>
          </a:prstGeom>
          <a:noFill/>
          <a:ln>
            <a:noFill/>
          </a:ln>
        </p:spPr>
      </p:pic>
      <p:pic>
        <p:nvPicPr>
          <p:cNvPr id="233" name="Google Shape;233;p30" descr="a cartoon drawing of a green hat with a black band on a white background . (provided by Tenor)"/>
          <p:cNvPicPr preferRelativeResize="0"/>
          <p:nvPr/>
        </p:nvPicPr>
        <p:blipFill>
          <a:blip r:embed="rId4">
            <a:alphaModFix/>
          </a:blip>
          <a:stretch>
            <a:fillRect/>
          </a:stretch>
        </p:blipFill>
        <p:spPr>
          <a:xfrm>
            <a:off x="9488800" y="5173063"/>
            <a:ext cx="1812100" cy="1437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3"/>
          <p:cNvSpPr txBox="1"/>
          <p:nvPr/>
        </p:nvSpPr>
        <p:spPr>
          <a:xfrm>
            <a:off x="708825" y="1458175"/>
            <a:ext cx="10855500" cy="3361800"/>
          </a:xfrm>
          <a:prstGeom prst="rect">
            <a:avLst/>
          </a:prstGeom>
          <a:solidFill>
            <a:srgbClr val="D9EAD3"/>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900">
                <a:solidFill>
                  <a:schemeClr val="dk1"/>
                </a:solidFill>
                <a:latin typeface="Calibri"/>
                <a:ea typeface="Calibri"/>
                <a:cs typeface="Calibri"/>
                <a:sym typeface="Calibri"/>
              </a:rPr>
              <a:t>A </a:t>
            </a:r>
            <a:r>
              <a:rPr lang="en-US" sz="3900" b="1">
                <a:solidFill>
                  <a:schemeClr val="dk1"/>
                </a:solidFill>
                <a:latin typeface="Calibri"/>
                <a:ea typeface="Calibri"/>
                <a:cs typeface="Calibri"/>
                <a:sym typeface="Calibri"/>
              </a:rPr>
              <a:t>nonconformist cause</a:t>
            </a:r>
            <a:r>
              <a:rPr lang="en-US" sz="3900">
                <a:solidFill>
                  <a:schemeClr val="dk1"/>
                </a:solidFill>
                <a:latin typeface="Calibri"/>
                <a:ea typeface="Calibri"/>
                <a:cs typeface="Calibri"/>
                <a:sym typeface="Calibri"/>
              </a:rPr>
              <a:t> is a movement, belief, or social mission that actively rejects mainstream rules, traditional authority, or widely accepted cultural and religious norms</a:t>
            </a:r>
            <a:endParaRPr sz="39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Shape 286"/>
        <p:cNvGrpSpPr/>
        <p:nvPr/>
      </p:nvGrpSpPr>
      <p:grpSpPr>
        <a:xfrm>
          <a:off x="0" y="0"/>
          <a:ext cx="0" cy="0"/>
          <a:chOff x="0" y="0"/>
          <a:chExt cx="0" cy="0"/>
        </a:xfrm>
      </p:grpSpPr>
      <p:pic>
        <p:nvPicPr>
          <p:cNvPr id="287" name="Google Shape;287;p38" descr="image.png"/>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88" name="Google Shape;288;p38"/>
          <p:cNvSpPr txBox="1"/>
          <p:nvPr/>
        </p:nvSpPr>
        <p:spPr>
          <a:xfrm>
            <a:off x="571500" y="476250"/>
            <a:ext cx="11601600" cy="415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700" b="1" i="0" u="none" strike="noStrike" cap="none">
                <a:solidFill>
                  <a:srgbClr val="1E3A2B"/>
                </a:solidFill>
                <a:latin typeface="Cinzel"/>
                <a:ea typeface="Cinzel"/>
                <a:cs typeface="Cinzel"/>
                <a:sym typeface="Cinzel"/>
              </a:rPr>
              <a:t>Lesson </a:t>
            </a:r>
            <a:r>
              <a:rPr lang="en-US" sz="2700" b="1">
                <a:solidFill>
                  <a:srgbClr val="1E3A2B"/>
                </a:solidFill>
                <a:latin typeface="Cinzel"/>
                <a:ea typeface="Cinzel"/>
                <a:cs typeface="Cinzel"/>
                <a:sym typeface="Cinzel"/>
              </a:rPr>
              <a:t>3</a:t>
            </a:r>
            <a:r>
              <a:rPr lang="en-US" sz="2700" b="1" i="0" u="none" strike="noStrike" cap="none">
                <a:solidFill>
                  <a:srgbClr val="1E3A2B"/>
                </a:solidFill>
                <a:latin typeface="Cinzel"/>
                <a:ea typeface="Cinzel"/>
                <a:cs typeface="Cinzel"/>
                <a:sym typeface="Cinzel"/>
              </a:rPr>
              <a:t>: </a:t>
            </a:r>
            <a:r>
              <a:rPr lang="en-US" sz="2700" b="1">
                <a:solidFill>
                  <a:srgbClr val="1E3A2B"/>
                </a:solidFill>
                <a:latin typeface="Cinzel"/>
                <a:ea typeface="Cinzel"/>
                <a:cs typeface="Cinzel"/>
                <a:sym typeface="Cinzel"/>
              </a:rPr>
              <a:t>Cynefin Art</a:t>
            </a:r>
            <a:endParaRPr/>
          </a:p>
        </p:txBody>
      </p:sp>
      <p:sp>
        <p:nvSpPr>
          <p:cNvPr id="289" name="Google Shape;289;p38"/>
          <p:cNvSpPr txBox="1"/>
          <p:nvPr/>
        </p:nvSpPr>
        <p:spPr>
          <a:xfrm>
            <a:off x="488700" y="1156575"/>
            <a:ext cx="11500500" cy="16902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u="sng">
                <a:solidFill>
                  <a:schemeClr val="dk1"/>
                </a:solidFill>
                <a:latin typeface="Calibri"/>
                <a:ea typeface="Calibri"/>
                <a:cs typeface="Calibri"/>
                <a:sym typeface="Calibri"/>
              </a:rPr>
              <a:t>Dydd Mercher 9 Medi</a:t>
            </a:r>
            <a:endParaRPr sz="3200" u="sng">
              <a:solidFill>
                <a:schemeClr val="dk1"/>
              </a:solidFill>
              <a:latin typeface="Calibri"/>
              <a:ea typeface="Calibri"/>
              <a:cs typeface="Calibri"/>
              <a:sym typeface="Calibri"/>
            </a:endParaRPr>
          </a:p>
          <a:p>
            <a:pPr marL="0" lvl="0" indent="0" algn="l" rtl="0">
              <a:spcBef>
                <a:spcPts val="0"/>
              </a:spcBef>
              <a:spcAft>
                <a:spcPts val="0"/>
              </a:spcAft>
              <a:buNone/>
            </a:pPr>
            <a:r>
              <a:rPr lang="en-US" sz="3200" u="sng">
                <a:solidFill>
                  <a:schemeClr val="dk1"/>
                </a:solidFill>
                <a:latin typeface="Calibri"/>
                <a:ea typeface="Calibri"/>
                <a:cs typeface="Calibri"/>
                <a:sym typeface="Calibri"/>
              </a:rPr>
              <a:t>LO - to create a piece of work, showcasing our understanding of history</a:t>
            </a:r>
            <a:endParaRPr sz="3200" u="sng">
              <a:solidFill>
                <a:schemeClr val="dk1"/>
              </a:solidFill>
              <a:latin typeface="Calibri"/>
              <a:ea typeface="Calibri"/>
              <a:cs typeface="Calibri"/>
              <a:sym typeface="Calibri"/>
            </a:endParaRPr>
          </a:p>
        </p:txBody>
      </p:sp>
      <p:pic>
        <p:nvPicPr>
          <p:cNvPr id="290" name="Google Shape;290;p38" title="St_Cannas_Church_and_the_churchyard_cross,_Llangan_(geograph_3820483).jpg"/>
          <p:cNvPicPr preferRelativeResize="0"/>
          <p:nvPr/>
        </p:nvPicPr>
        <p:blipFill>
          <a:blip r:embed="rId4">
            <a:alphaModFix/>
          </a:blip>
          <a:stretch>
            <a:fillRect/>
          </a:stretch>
        </p:blipFill>
        <p:spPr>
          <a:xfrm>
            <a:off x="1729450" y="3346675"/>
            <a:ext cx="3846950" cy="2885201"/>
          </a:xfrm>
          <a:prstGeom prst="rect">
            <a:avLst/>
          </a:prstGeom>
          <a:noFill/>
          <a:ln>
            <a:noFill/>
          </a:ln>
        </p:spPr>
      </p:pic>
      <p:pic>
        <p:nvPicPr>
          <p:cNvPr id="291" name="Google Shape;291;p38" title="ChatGPT Image Sep 9, 2026, 12_23_33 PM.png"/>
          <p:cNvPicPr preferRelativeResize="0"/>
          <p:nvPr/>
        </p:nvPicPr>
        <p:blipFill>
          <a:blip r:embed="rId5">
            <a:alphaModFix/>
          </a:blip>
          <a:stretch>
            <a:fillRect/>
          </a:stretch>
        </p:blipFill>
        <p:spPr>
          <a:xfrm>
            <a:off x="7119975" y="3229250"/>
            <a:ext cx="3846949" cy="288519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pic>
        <p:nvPicPr>
          <p:cNvPr id="296" name="Google Shape;296;p39" title="IMG_4906.jpeg"/>
          <p:cNvPicPr preferRelativeResize="0"/>
          <p:nvPr/>
        </p:nvPicPr>
        <p:blipFill rotWithShape="1">
          <a:blip r:embed="rId3">
            <a:alphaModFix/>
          </a:blip>
          <a:srcRect l="-5169" r="6140" b="10499"/>
          <a:stretch/>
        </p:blipFill>
        <p:spPr>
          <a:xfrm rot="-5400000">
            <a:off x="2895451" y="-157674"/>
            <a:ext cx="5790874" cy="7338875"/>
          </a:xfrm>
          <a:prstGeom prst="rect">
            <a:avLst/>
          </a:prstGeom>
          <a:noFill/>
          <a:ln w="38100" cap="flat" cmpd="sng">
            <a:solidFill>
              <a:schemeClr val="dk2"/>
            </a:solidFill>
            <a:prstDash val="solid"/>
            <a:round/>
            <a:headEnd type="none" w="sm" len="sm"/>
            <a:tailEnd type="none" w="sm" len="sm"/>
          </a:ln>
        </p:spPr>
      </p:pic>
      <p:sp>
        <p:nvSpPr>
          <p:cNvPr id="297" name="Google Shape;297;p39"/>
          <p:cNvSpPr txBox="1"/>
          <p:nvPr/>
        </p:nvSpPr>
        <p:spPr>
          <a:xfrm>
            <a:off x="9587500" y="2391900"/>
            <a:ext cx="2563200" cy="1037100"/>
          </a:xfrm>
          <a:prstGeom prst="rect">
            <a:avLst/>
          </a:prstGeom>
          <a:solidFill>
            <a:srgbClr val="F9CB9C"/>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a:solidFill>
                  <a:schemeClr val="dk1"/>
                </a:solidFill>
                <a:latin typeface="Calibri"/>
                <a:ea typeface="Calibri"/>
                <a:cs typeface="Calibri"/>
                <a:sym typeface="Calibri"/>
              </a:rPr>
              <a:t>Agamograph</a:t>
            </a:r>
            <a:endParaRPr sz="3200" b="1">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Shape 301"/>
        <p:cNvGrpSpPr/>
        <p:nvPr/>
      </p:nvGrpSpPr>
      <p:grpSpPr>
        <a:xfrm>
          <a:off x="0" y="0"/>
          <a:ext cx="0" cy="0"/>
          <a:chOff x="0" y="0"/>
          <a:chExt cx="0" cy="0"/>
        </a:xfrm>
      </p:grpSpPr>
      <p:pic>
        <p:nvPicPr>
          <p:cNvPr id="302" name="Google Shape;302;p40" descr="image.png"/>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03" name="Google Shape;303;p40" descr="image.png"/>
          <p:cNvPicPr preferRelativeResize="0"/>
          <p:nvPr/>
        </p:nvPicPr>
        <p:blipFill rotWithShape="1">
          <a:blip r:embed="rId4">
            <a:alphaModFix/>
          </a:blip>
          <a:srcRect/>
          <a:stretch/>
        </p:blipFill>
        <p:spPr>
          <a:xfrm>
            <a:off x="571500" y="2559843"/>
            <a:ext cx="5334000" cy="2481262"/>
          </a:xfrm>
          <a:prstGeom prst="rect">
            <a:avLst/>
          </a:prstGeom>
          <a:noFill/>
          <a:ln>
            <a:noFill/>
          </a:ln>
        </p:spPr>
      </p:pic>
      <p:pic>
        <p:nvPicPr>
          <p:cNvPr id="304" name="Google Shape;304;p40" descr="image.png"/>
          <p:cNvPicPr preferRelativeResize="0"/>
          <p:nvPr/>
        </p:nvPicPr>
        <p:blipFill rotWithShape="1">
          <a:blip r:embed="rId5">
            <a:alphaModFix/>
          </a:blip>
          <a:srcRect/>
          <a:stretch/>
        </p:blipFill>
        <p:spPr>
          <a:xfrm>
            <a:off x="6286500" y="2559843"/>
            <a:ext cx="5334000" cy="2481262"/>
          </a:xfrm>
          <a:prstGeom prst="rect">
            <a:avLst/>
          </a:prstGeom>
          <a:noFill/>
          <a:ln>
            <a:noFill/>
          </a:ln>
        </p:spPr>
      </p:pic>
      <p:sp>
        <p:nvSpPr>
          <p:cNvPr id="305" name="Google Shape;305;p40"/>
          <p:cNvSpPr txBox="1"/>
          <p:nvPr/>
        </p:nvSpPr>
        <p:spPr>
          <a:xfrm>
            <a:off x="866775" y="2883693"/>
            <a:ext cx="4980622" cy="3048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b="1" i="0" u="none" strike="noStrike" cap="none">
                <a:solidFill>
                  <a:srgbClr val="1E3A2B"/>
                </a:solidFill>
                <a:latin typeface="Cinzel"/>
                <a:ea typeface="Cinzel"/>
                <a:cs typeface="Cinzel"/>
                <a:sym typeface="Cinzel"/>
              </a:rPr>
              <a:t>Chronological Research</a:t>
            </a:r>
            <a:endParaRPr/>
          </a:p>
        </p:txBody>
      </p:sp>
      <p:sp>
        <p:nvSpPr>
          <p:cNvPr id="306" name="Google Shape;306;p40"/>
          <p:cNvSpPr txBox="1"/>
          <p:nvPr/>
        </p:nvSpPr>
        <p:spPr>
          <a:xfrm>
            <a:off x="866775" y="3302793"/>
            <a:ext cx="4743450" cy="728662"/>
          </a:xfrm>
          <a:prstGeom prst="rect">
            <a:avLst/>
          </a:prstGeom>
          <a:noFill/>
          <a:ln>
            <a:noFill/>
          </a:ln>
        </p:spPr>
        <p:txBody>
          <a:bodyPr spcFirstLastPara="1" wrap="square" lIns="0" tIns="0" rIns="0" bIns="0" anchor="t" anchorCtr="0">
            <a:spAutoFit/>
          </a:bodyPr>
          <a:lstStyle/>
          <a:p>
            <a:pPr marL="0" marR="0" lvl="0" indent="0" algn="l" rtl="0">
              <a:lnSpc>
                <a:spcPct val="149960"/>
              </a:lnSpc>
              <a:spcBef>
                <a:spcPts val="0"/>
              </a:spcBef>
              <a:spcAft>
                <a:spcPts val="0"/>
              </a:spcAft>
              <a:buNone/>
            </a:pPr>
            <a:r>
              <a:rPr lang="en-US" sz="1275" b="1" i="0" u="none" strike="noStrike" cap="none">
                <a:solidFill>
                  <a:srgbClr val="334155"/>
                </a:solidFill>
                <a:latin typeface="Plus Jakarta Sans"/>
                <a:ea typeface="Plus Jakarta Sans"/>
                <a:cs typeface="Plus Jakarta Sans"/>
                <a:sym typeface="Plus Jakarta Sans"/>
              </a:rPr>
              <a:t>Activity:</a:t>
            </a:r>
            <a:r>
              <a:rPr lang="en-US" sz="1275" b="0" i="0" u="none" strike="noStrike" cap="none">
                <a:solidFill>
                  <a:srgbClr val="334155"/>
                </a:solidFill>
                <a:latin typeface="Plus Jakarta Sans"/>
                <a:ea typeface="Plus Jakarta Sans"/>
                <a:cs typeface="Plus Jakarta Sans"/>
                <a:sym typeface="Plus Jakarta Sans"/>
              </a:rPr>
              <a:t> Research and construct a physical and digital timeline of Cowbridge and Llangan from Celtic times to the present day.</a:t>
            </a:r>
            <a:endParaRPr/>
          </a:p>
        </p:txBody>
      </p:sp>
      <p:sp>
        <p:nvSpPr>
          <p:cNvPr id="307" name="Google Shape;307;p40"/>
          <p:cNvSpPr txBox="1"/>
          <p:nvPr/>
        </p:nvSpPr>
        <p:spPr>
          <a:xfrm>
            <a:off x="866775" y="4145756"/>
            <a:ext cx="4743450" cy="485775"/>
          </a:xfrm>
          <a:prstGeom prst="rect">
            <a:avLst/>
          </a:prstGeom>
          <a:noFill/>
          <a:ln>
            <a:noFill/>
          </a:ln>
        </p:spPr>
        <p:txBody>
          <a:bodyPr spcFirstLastPara="1" wrap="square" lIns="0" tIns="0" rIns="0" bIns="0" anchor="t" anchorCtr="0">
            <a:spAutoFit/>
          </a:bodyPr>
          <a:lstStyle/>
          <a:p>
            <a:pPr marL="0" marR="0" lvl="0" indent="0" algn="l" rtl="0">
              <a:lnSpc>
                <a:spcPct val="149960"/>
              </a:lnSpc>
              <a:spcBef>
                <a:spcPts val="0"/>
              </a:spcBef>
              <a:spcAft>
                <a:spcPts val="0"/>
              </a:spcAft>
              <a:buNone/>
            </a:pPr>
            <a:r>
              <a:rPr lang="en-US" sz="1275" b="1" i="0" u="none" strike="noStrike" cap="none">
                <a:solidFill>
                  <a:srgbClr val="334155"/>
                </a:solidFill>
                <a:latin typeface="Plus Jakarta Sans"/>
                <a:ea typeface="Plus Jakarta Sans"/>
                <a:cs typeface="Plus Jakarta Sans"/>
                <a:sym typeface="Plus Jakarta Sans"/>
              </a:rPr>
              <a:t>Historical Context:</a:t>
            </a:r>
            <a:r>
              <a:rPr lang="en-US" sz="1275" b="0" i="0" u="none" strike="noStrike" cap="none">
                <a:solidFill>
                  <a:srgbClr val="334155"/>
                </a:solidFill>
                <a:latin typeface="Plus Jakarta Sans"/>
                <a:ea typeface="Plus Jakarta Sans"/>
                <a:cs typeface="Plus Jakarta Sans"/>
                <a:sym typeface="Plus Jakarta Sans"/>
              </a:rPr>
              <a:t> Exploring how early Christian monastic sites developed alongside historic Welsh market towns.</a:t>
            </a:r>
            <a:endParaRPr/>
          </a:p>
        </p:txBody>
      </p:sp>
      <p:sp>
        <p:nvSpPr>
          <p:cNvPr id="308" name="Google Shape;308;p40"/>
          <p:cNvSpPr txBox="1"/>
          <p:nvPr/>
        </p:nvSpPr>
        <p:spPr>
          <a:xfrm>
            <a:off x="6581775" y="2883693"/>
            <a:ext cx="4980622" cy="3048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b="1" i="0" u="none" strike="noStrike" cap="none">
                <a:solidFill>
                  <a:srgbClr val="1E3A2B"/>
                </a:solidFill>
                <a:latin typeface="Cinzel"/>
                <a:ea typeface="Cinzel"/>
                <a:cs typeface="Cinzel"/>
                <a:sym typeface="Cinzel"/>
              </a:rPr>
              <a:t>Numeracy Integration</a:t>
            </a:r>
            <a:endParaRPr/>
          </a:p>
        </p:txBody>
      </p:sp>
      <p:sp>
        <p:nvSpPr>
          <p:cNvPr id="309" name="Google Shape;309;p40"/>
          <p:cNvSpPr txBox="1"/>
          <p:nvPr/>
        </p:nvSpPr>
        <p:spPr>
          <a:xfrm>
            <a:off x="6581775" y="3302793"/>
            <a:ext cx="4743450" cy="728662"/>
          </a:xfrm>
          <a:prstGeom prst="rect">
            <a:avLst/>
          </a:prstGeom>
          <a:noFill/>
          <a:ln>
            <a:noFill/>
          </a:ln>
        </p:spPr>
        <p:txBody>
          <a:bodyPr spcFirstLastPara="1" wrap="square" lIns="0" tIns="0" rIns="0" bIns="0" anchor="t" anchorCtr="0">
            <a:spAutoFit/>
          </a:bodyPr>
          <a:lstStyle/>
          <a:p>
            <a:pPr marL="0" marR="0" lvl="0" indent="0" algn="l" rtl="0">
              <a:lnSpc>
                <a:spcPct val="149960"/>
              </a:lnSpc>
              <a:spcBef>
                <a:spcPts val="0"/>
              </a:spcBef>
              <a:spcAft>
                <a:spcPts val="0"/>
              </a:spcAft>
              <a:buNone/>
            </a:pPr>
            <a:r>
              <a:rPr lang="en-US" sz="1275" b="1" i="0" u="none" strike="noStrike" cap="none">
                <a:solidFill>
                  <a:srgbClr val="334155"/>
                </a:solidFill>
                <a:latin typeface="Plus Jakarta Sans"/>
                <a:ea typeface="Plus Jakarta Sans"/>
                <a:cs typeface="Plus Jakarta Sans"/>
                <a:sym typeface="Plus Jakarta Sans"/>
              </a:rPr>
              <a:t>Timeline Maths:</a:t>
            </a:r>
            <a:r>
              <a:rPr lang="en-US" sz="1275" b="0" i="0" u="none" strike="noStrike" cap="none">
                <a:solidFill>
                  <a:srgbClr val="334155"/>
                </a:solidFill>
                <a:latin typeface="Plus Jakarta Sans"/>
                <a:ea typeface="Plus Jakarta Sans"/>
                <a:cs typeface="Plus Jakarta Sans"/>
                <a:sym typeface="Plus Jakarta Sans"/>
              </a:rPr>
              <a:t> Calculating time intervals across centuries (e.g., years between the 9th-century cross and modern rebuilding).</a:t>
            </a:r>
            <a:endParaRPr/>
          </a:p>
        </p:txBody>
      </p:sp>
      <p:sp>
        <p:nvSpPr>
          <p:cNvPr id="310" name="Google Shape;310;p40"/>
          <p:cNvSpPr txBox="1"/>
          <p:nvPr/>
        </p:nvSpPr>
        <p:spPr>
          <a:xfrm>
            <a:off x="6581775" y="4145756"/>
            <a:ext cx="4743450" cy="485775"/>
          </a:xfrm>
          <a:prstGeom prst="rect">
            <a:avLst/>
          </a:prstGeom>
          <a:noFill/>
          <a:ln>
            <a:noFill/>
          </a:ln>
        </p:spPr>
        <p:txBody>
          <a:bodyPr spcFirstLastPara="1" wrap="square" lIns="0" tIns="0" rIns="0" bIns="0" anchor="t" anchorCtr="0">
            <a:spAutoFit/>
          </a:bodyPr>
          <a:lstStyle/>
          <a:p>
            <a:pPr marL="0" marR="0" lvl="0" indent="0" algn="l" rtl="0">
              <a:lnSpc>
                <a:spcPct val="149960"/>
              </a:lnSpc>
              <a:spcBef>
                <a:spcPts val="0"/>
              </a:spcBef>
              <a:spcAft>
                <a:spcPts val="0"/>
              </a:spcAft>
              <a:buNone/>
            </a:pPr>
            <a:r>
              <a:rPr lang="en-US" sz="1275" b="1" i="0" u="none" strike="noStrike" cap="none">
                <a:solidFill>
                  <a:srgbClr val="334155"/>
                </a:solidFill>
                <a:latin typeface="Plus Jakarta Sans"/>
                <a:ea typeface="Plus Jakarta Sans"/>
                <a:cs typeface="Plus Jakarta Sans"/>
                <a:sym typeface="Plus Jakarta Sans"/>
              </a:rPr>
              <a:t>Scale &amp; Sequencing:</a:t>
            </a:r>
            <a:r>
              <a:rPr lang="en-US" sz="1275" b="0" i="0" u="none" strike="noStrike" cap="none">
                <a:solidFill>
                  <a:srgbClr val="334155"/>
                </a:solidFill>
                <a:latin typeface="Plus Jakarta Sans"/>
                <a:ea typeface="Plus Jakarta Sans"/>
                <a:cs typeface="Plus Jakarta Sans"/>
                <a:sym typeface="Plus Jakarta Sans"/>
              </a:rPr>
              <a:t> Ordering historical events using correct chronological scale and interval spacing.</a:t>
            </a:r>
            <a:endParaRPr/>
          </a:p>
        </p:txBody>
      </p:sp>
      <p:sp>
        <p:nvSpPr>
          <p:cNvPr id="311" name="Google Shape;311;p40"/>
          <p:cNvSpPr txBox="1"/>
          <p:nvPr/>
        </p:nvSpPr>
        <p:spPr>
          <a:xfrm>
            <a:off x="571500" y="476250"/>
            <a:ext cx="11601600" cy="4155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2700" b="1" i="0" u="none" strike="noStrike" cap="none">
                <a:solidFill>
                  <a:srgbClr val="1E3A2B"/>
                </a:solidFill>
                <a:latin typeface="Cinzel"/>
                <a:ea typeface="Cinzel"/>
                <a:cs typeface="Cinzel"/>
                <a:sym typeface="Cinzel"/>
              </a:rPr>
              <a:t>Lesson </a:t>
            </a:r>
            <a:r>
              <a:rPr lang="en-US" sz="2700" b="1">
                <a:solidFill>
                  <a:srgbClr val="1E3A2B"/>
                </a:solidFill>
                <a:latin typeface="Cinzel"/>
                <a:ea typeface="Cinzel"/>
                <a:cs typeface="Cinzel"/>
                <a:sym typeface="Cinzel"/>
              </a:rPr>
              <a:t>4</a:t>
            </a:r>
            <a:r>
              <a:rPr lang="en-US" sz="2700" b="1" i="0" u="none" strike="noStrike" cap="none">
                <a:solidFill>
                  <a:srgbClr val="1E3A2B"/>
                </a:solidFill>
                <a:latin typeface="Cinzel"/>
                <a:ea typeface="Cinzel"/>
                <a:cs typeface="Cinzel"/>
                <a:sym typeface="Cinzel"/>
              </a:rPr>
              <a:t>: Chronology &amp; Cowbridge</a:t>
            </a:r>
            <a:endParaRPr/>
          </a:p>
        </p:txBody>
      </p:sp>
      <p:sp>
        <p:nvSpPr>
          <p:cNvPr id="312" name="Google Shape;312;p40"/>
          <p:cNvSpPr txBox="1"/>
          <p:nvPr/>
        </p:nvSpPr>
        <p:spPr>
          <a:xfrm>
            <a:off x="488700" y="1156575"/>
            <a:ext cx="11500500" cy="11928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u="sng">
                <a:solidFill>
                  <a:schemeClr val="dk1"/>
                </a:solidFill>
                <a:latin typeface="Calibri"/>
                <a:ea typeface="Calibri"/>
                <a:cs typeface="Calibri"/>
                <a:sym typeface="Calibri"/>
              </a:rPr>
              <a:t>Dydd Gwener 11 Medi</a:t>
            </a:r>
            <a:endParaRPr sz="3200" u="sng">
              <a:solidFill>
                <a:schemeClr val="dk1"/>
              </a:solidFill>
              <a:latin typeface="Calibri"/>
              <a:ea typeface="Calibri"/>
              <a:cs typeface="Calibri"/>
              <a:sym typeface="Calibri"/>
            </a:endParaRPr>
          </a:p>
          <a:p>
            <a:pPr marL="0" lvl="0" indent="0" algn="l" rtl="0">
              <a:spcBef>
                <a:spcPts val="0"/>
              </a:spcBef>
              <a:spcAft>
                <a:spcPts val="0"/>
              </a:spcAft>
              <a:buNone/>
            </a:pPr>
            <a:r>
              <a:rPr lang="en-US" sz="3200" u="sng">
                <a:solidFill>
                  <a:schemeClr val="dk1"/>
                </a:solidFill>
                <a:latin typeface="Calibri"/>
                <a:ea typeface="Calibri"/>
                <a:cs typeface="Calibri"/>
                <a:sym typeface="Calibri"/>
              </a:rPr>
              <a:t>LO - to think critically about town placement in Wales</a:t>
            </a:r>
            <a:endParaRPr sz="3200" u="sng">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42"/>
          <p:cNvSpPr txBox="1"/>
          <p:nvPr/>
        </p:nvSpPr>
        <p:spPr>
          <a:xfrm>
            <a:off x="1238025" y="1058825"/>
            <a:ext cx="9578400" cy="4952100"/>
          </a:xfrm>
          <a:prstGeom prst="rect">
            <a:avLst/>
          </a:prstGeom>
          <a:solidFill>
            <a:srgbClr val="D9EAD3"/>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900" i="1">
                <a:solidFill>
                  <a:schemeClr val="dk1"/>
                </a:solidFill>
                <a:latin typeface="Calibri"/>
                <a:ea typeface="Calibri"/>
                <a:cs typeface="Calibri"/>
                <a:sym typeface="Calibri"/>
              </a:rPr>
              <a:t>"If 1 cm on our timeline represents 50 years, how far back do we need to draw to reach the 9th century?"</a:t>
            </a:r>
            <a:endParaRPr sz="2900" i="1">
              <a:solidFill>
                <a:schemeClr val="dk1"/>
              </a:solidFill>
              <a:latin typeface="Calibri"/>
              <a:ea typeface="Calibri"/>
              <a:cs typeface="Calibri"/>
              <a:sym typeface="Calibri"/>
            </a:endParaRPr>
          </a:p>
          <a:p>
            <a:pPr marL="0" lvl="0" indent="0" algn="l" rtl="0">
              <a:spcBef>
                <a:spcPts val="0"/>
              </a:spcBef>
              <a:spcAft>
                <a:spcPts val="0"/>
              </a:spcAft>
              <a:buNone/>
            </a:pPr>
            <a:endParaRPr sz="2900" i="1">
              <a:solidFill>
                <a:schemeClr val="dk1"/>
              </a:solidFill>
              <a:latin typeface="Calibri"/>
              <a:ea typeface="Calibri"/>
              <a:cs typeface="Calibri"/>
              <a:sym typeface="Calibri"/>
            </a:endParaRPr>
          </a:p>
          <a:p>
            <a:pPr marL="0" lvl="0" indent="0" algn="l" rtl="0">
              <a:spcBef>
                <a:spcPts val="0"/>
              </a:spcBef>
              <a:spcAft>
                <a:spcPts val="0"/>
              </a:spcAft>
              <a:buNone/>
            </a:pPr>
            <a:endParaRPr sz="2900" i="1">
              <a:solidFill>
                <a:schemeClr val="dk1"/>
              </a:solidFill>
              <a:latin typeface="Calibri"/>
              <a:ea typeface="Calibri"/>
              <a:cs typeface="Calibri"/>
              <a:sym typeface="Calibri"/>
            </a:endParaRPr>
          </a:p>
          <a:p>
            <a:pPr marL="0" lvl="0" indent="0" algn="l" rtl="0">
              <a:spcBef>
                <a:spcPts val="0"/>
              </a:spcBef>
              <a:spcAft>
                <a:spcPts val="0"/>
              </a:spcAft>
              <a:buNone/>
            </a:pPr>
            <a:endParaRPr sz="2900" i="1">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900" i="1">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2900" i="1">
                <a:solidFill>
                  <a:schemeClr val="dk1"/>
                </a:solidFill>
                <a:latin typeface="Calibri"/>
                <a:ea typeface="Calibri"/>
                <a:cs typeface="Calibri"/>
                <a:sym typeface="Calibri"/>
              </a:rPr>
              <a:t>"Why did Cowbridge grow into a busy market town while Llangan stayed a quiet village?"</a:t>
            </a:r>
            <a:endParaRPr sz="2900" i="1">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43"/>
          <p:cNvSpPr txBox="1"/>
          <p:nvPr/>
        </p:nvSpPr>
        <p:spPr>
          <a:xfrm>
            <a:off x="4572000" y="870700"/>
            <a:ext cx="3625200" cy="2025000"/>
          </a:xfrm>
          <a:prstGeom prst="rect">
            <a:avLst/>
          </a:prstGeom>
          <a:solidFill>
            <a:srgbClr val="D9D2E9"/>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2100">
              <a:solidFill>
                <a:schemeClr val="dk1"/>
              </a:solidFill>
              <a:latin typeface="Calibri"/>
              <a:ea typeface="Calibri"/>
              <a:cs typeface="Calibri"/>
              <a:sym typeface="Calibri"/>
            </a:endParaRPr>
          </a:p>
          <a:p>
            <a:pPr marL="0" lvl="0" indent="0" algn="l" rtl="0">
              <a:spcBef>
                <a:spcPts val="0"/>
              </a:spcBef>
              <a:spcAft>
                <a:spcPts val="0"/>
              </a:spcAft>
              <a:buNone/>
            </a:pPr>
            <a:endParaRPr sz="2100">
              <a:solidFill>
                <a:schemeClr val="dk1"/>
              </a:solidFill>
              <a:latin typeface="Calibri"/>
              <a:ea typeface="Calibri"/>
              <a:cs typeface="Calibri"/>
              <a:sym typeface="Calibri"/>
            </a:endParaRPr>
          </a:p>
          <a:p>
            <a:pPr marL="0" lvl="0" indent="0" algn="l" rtl="0">
              <a:spcBef>
                <a:spcPts val="0"/>
              </a:spcBef>
              <a:spcAft>
                <a:spcPts val="0"/>
              </a:spcAft>
              <a:buNone/>
            </a:pPr>
            <a:r>
              <a:rPr lang="en-US" sz="2100">
                <a:solidFill>
                  <a:schemeClr val="dk1"/>
                </a:solidFill>
                <a:latin typeface="Calibri"/>
                <a:ea typeface="Calibri"/>
                <a:cs typeface="Calibri"/>
                <a:sym typeface="Calibri"/>
              </a:rPr>
              <a:t>Plot a simple </a:t>
            </a:r>
            <a:r>
              <a:rPr lang="en-US" sz="2100" b="1">
                <a:solidFill>
                  <a:schemeClr val="dk1"/>
                </a:solidFill>
                <a:latin typeface="Calibri"/>
                <a:ea typeface="Calibri"/>
                <a:cs typeface="Calibri"/>
                <a:sym typeface="Calibri"/>
              </a:rPr>
              <a:t>timeline</a:t>
            </a:r>
            <a:r>
              <a:rPr lang="en-US" sz="2100">
                <a:solidFill>
                  <a:schemeClr val="dk1"/>
                </a:solidFill>
                <a:latin typeface="Calibri"/>
                <a:ea typeface="Calibri"/>
                <a:cs typeface="Calibri"/>
                <a:sym typeface="Calibri"/>
              </a:rPr>
              <a:t> linking Llangan's agricultural past to Cowbridge's role as a market town</a:t>
            </a:r>
            <a:endParaRPr sz="2100">
              <a:solidFill>
                <a:schemeClr val="dk1"/>
              </a:solidFill>
              <a:latin typeface="Calibri"/>
              <a:ea typeface="Calibri"/>
              <a:cs typeface="Calibri"/>
              <a:sym typeface="Calibri"/>
            </a:endParaRPr>
          </a:p>
          <a:p>
            <a:pPr marL="0" lvl="0" indent="0" algn="l" rtl="0">
              <a:spcBef>
                <a:spcPts val="0"/>
              </a:spcBef>
              <a:spcAft>
                <a:spcPts val="0"/>
              </a:spcAft>
              <a:buNone/>
            </a:pPr>
            <a:endParaRPr sz="21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100" b="1">
              <a:solidFill>
                <a:schemeClr val="dk1"/>
              </a:solidFill>
              <a:latin typeface="Calibri"/>
              <a:ea typeface="Calibri"/>
              <a:cs typeface="Calibri"/>
              <a:sym typeface="Calibri"/>
            </a:endParaRPr>
          </a:p>
        </p:txBody>
      </p:sp>
      <p:cxnSp>
        <p:nvCxnSpPr>
          <p:cNvPr id="328" name="Google Shape;328;p43"/>
          <p:cNvCxnSpPr/>
          <p:nvPr/>
        </p:nvCxnSpPr>
        <p:spPr>
          <a:xfrm rot="10800000" flipH="1">
            <a:off x="1193550" y="4588450"/>
            <a:ext cx="10115700" cy="39000"/>
          </a:xfrm>
          <a:prstGeom prst="straightConnector1">
            <a:avLst/>
          </a:prstGeom>
          <a:noFill/>
          <a:ln w="38100" cap="flat" cmpd="sng">
            <a:solidFill>
              <a:schemeClr val="dk2"/>
            </a:solidFill>
            <a:prstDash val="solid"/>
            <a:round/>
            <a:headEnd type="none" w="med" len="med"/>
            <a:tailEnd type="none" w="med" len="med"/>
          </a:ln>
        </p:spPr>
      </p:cxnSp>
      <p:cxnSp>
        <p:nvCxnSpPr>
          <p:cNvPr id="329" name="Google Shape;329;p43"/>
          <p:cNvCxnSpPr/>
          <p:nvPr/>
        </p:nvCxnSpPr>
        <p:spPr>
          <a:xfrm rot="10800000">
            <a:off x="10331025" y="4069725"/>
            <a:ext cx="0" cy="508800"/>
          </a:xfrm>
          <a:prstGeom prst="straightConnector1">
            <a:avLst/>
          </a:prstGeom>
          <a:noFill/>
          <a:ln w="38100" cap="flat" cmpd="sng">
            <a:solidFill>
              <a:schemeClr val="dk2"/>
            </a:solidFill>
            <a:prstDash val="solid"/>
            <a:round/>
            <a:headEnd type="none" w="med" len="med"/>
            <a:tailEnd type="triangle" w="med" len="med"/>
          </a:ln>
        </p:spPr>
      </p:cxnSp>
      <p:cxnSp>
        <p:nvCxnSpPr>
          <p:cNvPr id="330" name="Google Shape;330;p43"/>
          <p:cNvCxnSpPr/>
          <p:nvPr/>
        </p:nvCxnSpPr>
        <p:spPr>
          <a:xfrm rot="10800000">
            <a:off x="11309250" y="4069725"/>
            <a:ext cx="0" cy="508800"/>
          </a:xfrm>
          <a:prstGeom prst="straightConnector1">
            <a:avLst/>
          </a:prstGeom>
          <a:noFill/>
          <a:ln w="38100" cap="flat" cmpd="sng">
            <a:solidFill>
              <a:schemeClr val="dk2"/>
            </a:solidFill>
            <a:prstDash val="solid"/>
            <a:round/>
            <a:headEnd type="none" w="med" len="med"/>
            <a:tailEnd type="triangle" w="med" len="med"/>
          </a:ln>
        </p:spPr>
      </p:cxnSp>
      <p:cxnSp>
        <p:nvCxnSpPr>
          <p:cNvPr id="331" name="Google Shape;331;p43"/>
          <p:cNvCxnSpPr/>
          <p:nvPr/>
        </p:nvCxnSpPr>
        <p:spPr>
          <a:xfrm rot="10800000">
            <a:off x="1193550" y="4069725"/>
            <a:ext cx="0" cy="508800"/>
          </a:xfrm>
          <a:prstGeom prst="straightConnector1">
            <a:avLst/>
          </a:prstGeom>
          <a:noFill/>
          <a:ln w="38100" cap="flat" cmpd="sng">
            <a:solidFill>
              <a:schemeClr val="dk2"/>
            </a:solidFill>
            <a:prstDash val="solid"/>
            <a:round/>
            <a:headEnd type="none" w="med" len="med"/>
            <a:tailEnd type="triangle" w="med" len="med"/>
          </a:ln>
        </p:spPr>
      </p:cxnSp>
      <p:sp>
        <p:nvSpPr>
          <p:cNvPr id="332" name="Google Shape;332;p43"/>
          <p:cNvSpPr txBox="1"/>
          <p:nvPr/>
        </p:nvSpPr>
        <p:spPr>
          <a:xfrm>
            <a:off x="361975" y="3101275"/>
            <a:ext cx="1722000" cy="9585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33" name="Google Shape;333;p43"/>
          <p:cNvSpPr txBox="1"/>
          <p:nvPr/>
        </p:nvSpPr>
        <p:spPr>
          <a:xfrm>
            <a:off x="10708425" y="3101300"/>
            <a:ext cx="1275900" cy="9585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34" name="Google Shape;334;p43"/>
          <p:cNvSpPr txBox="1"/>
          <p:nvPr/>
        </p:nvSpPr>
        <p:spPr>
          <a:xfrm>
            <a:off x="9301375" y="3101275"/>
            <a:ext cx="1275900" cy="9585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44"/>
          <p:cNvSpPr txBox="1"/>
          <p:nvPr/>
        </p:nvSpPr>
        <p:spPr>
          <a:xfrm>
            <a:off x="6114475" y="308250"/>
            <a:ext cx="5850300" cy="6241500"/>
          </a:xfrm>
          <a:prstGeom prst="rect">
            <a:avLst/>
          </a:prstGeom>
          <a:solidFill>
            <a:srgbClr val="D9EAD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H — Cowbridge Grammar School Founded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1608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Sir John Stradling establishes Cowbridge Grammar School, educating children from across the Vale.</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I — Opening of the Cowbridge Railway</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1865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The railway arrives in Cowbridge, making it faster to transport agricultural goods and local stone.</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J — Agricultural Revolution in Troes</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1790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Farmers in Troes adopt new crop-rotation techniques, increasing food production for the Cowbridge markets.</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K — St Canna’s Church Rebuilt</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1200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The original wooden sanctuary in Llangan is replaced by a stone medieval church around the ancient Celtic cross.</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L — The First Cowbridge Cattle Market</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1305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Cowbridge High Street becomes an official weekly livestock market for farmers from Llangan, Troes, and St Mary’s Hill.</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M — The Turnpikes &amp; Tollgates</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1793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Toll gates are built on the roads between Llangan, Troes, and Cowbridge to fund better road surfaces for carts.</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N — National School Opens in Llangan</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1872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The first official village school opens in Llangan following the 1870 Education Act.</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latin typeface="Calibri"/>
                <a:ea typeface="Calibri"/>
                <a:cs typeface="Calibri"/>
                <a:sym typeface="Calibri"/>
              </a:rPr>
              <a:t>Event O — Modern Heritage Protection</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Date:</a:t>
            </a:r>
            <a:r>
              <a:rPr lang="en-US" sz="1100">
                <a:solidFill>
                  <a:schemeClr val="dk1"/>
                </a:solidFill>
                <a:latin typeface="Calibri"/>
                <a:ea typeface="Calibri"/>
                <a:cs typeface="Calibri"/>
                <a:sym typeface="Calibri"/>
              </a:rPr>
              <a:t> </a:t>
            </a:r>
            <a:r>
              <a:rPr lang="en-US" sz="1100" b="1">
                <a:solidFill>
                  <a:schemeClr val="dk1"/>
                </a:solidFill>
                <a:latin typeface="Calibri"/>
                <a:ea typeface="Calibri"/>
                <a:cs typeface="Calibri"/>
                <a:sym typeface="Calibri"/>
              </a:rPr>
              <a:t>2025 AD</a:t>
            </a:r>
            <a:br>
              <a:rPr lang="en-US" sz="1100" b="1">
                <a:solidFill>
                  <a:schemeClr val="dk1"/>
                </a:solidFill>
                <a:latin typeface="Calibri"/>
                <a:ea typeface="Calibri"/>
                <a:cs typeface="Calibri"/>
                <a:sym typeface="Calibri"/>
              </a:rPr>
            </a:br>
            <a:r>
              <a:rPr lang="en-US" sz="1100" i="1">
                <a:solidFill>
                  <a:schemeClr val="dk1"/>
                </a:solidFill>
                <a:latin typeface="Calibri"/>
                <a:ea typeface="Calibri"/>
                <a:cs typeface="Calibri"/>
                <a:sym typeface="Calibri"/>
              </a:rPr>
              <a:t>Details:</a:t>
            </a:r>
            <a:r>
              <a:rPr lang="en-US" sz="1100">
                <a:solidFill>
                  <a:schemeClr val="dk1"/>
                </a:solidFill>
                <a:latin typeface="Calibri"/>
                <a:ea typeface="Calibri"/>
                <a:cs typeface="Calibri"/>
                <a:sym typeface="Calibri"/>
              </a:rPr>
              <a:t> Local pupils and historians map out heritage trails to preserve St Canna’s Cross and local Cynefin</a:t>
            </a:r>
            <a:endParaRPr sz="1100">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
        <p:nvSpPr>
          <p:cNvPr id="340" name="Google Shape;340;p44"/>
          <p:cNvSpPr txBox="1"/>
          <p:nvPr/>
        </p:nvSpPr>
        <p:spPr>
          <a:xfrm>
            <a:off x="113250" y="308250"/>
            <a:ext cx="5850300" cy="6241500"/>
          </a:xfrm>
          <a:prstGeom prst="rect">
            <a:avLst/>
          </a:prstGeom>
          <a:solidFill>
            <a:srgbClr val="CFE2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A — Roman Road (</a:t>
            </a:r>
            <a:r>
              <a:rPr lang="en-US" sz="1100" b="1" i="1">
                <a:solidFill>
                  <a:schemeClr val="dk1"/>
                </a:solidFill>
              </a:rPr>
              <a:t>Bovium</a:t>
            </a:r>
            <a:r>
              <a:rPr lang="en-US" sz="1100" b="1">
                <a:solidFill>
                  <a:schemeClr val="dk1"/>
                </a:solidFill>
              </a:rPr>
              <a:t> built)</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75 AD</a:t>
            </a:r>
            <a:br>
              <a:rPr lang="en-US" sz="1100" b="1">
                <a:solidFill>
                  <a:schemeClr val="dk1"/>
                </a:solidFill>
              </a:rPr>
            </a:br>
            <a:r>
              <a:rPr lang="en-US" sz="1100" i="1">
                <a:solidFill>
                  <a:schemeClr val="dk1"/>
                </a:solidFill>
              </a:rPr>
              <a:t>Details:</a:t>
            </a:r>
            <a:r>
              <a:rPr lang="en-US" sz="1100">
                <a:solidFill>
                  <a:schemeClr val="dk1"/>
                </a:solidFill>
              </a:rPr>
              <a:t> Romans build a settlement and military station called </a:t>
            </a:r>
            <a:r>
              <a:rPr lang="en-US" sz="1100" i="1">
                <a:solidFill>
                  <a:schemeClr val="dk1"/>
                </a:solidFill>
              </a:rPr>
              <a:t>Bovium</a:t>
            </a:r>
            <a:r>
              <a:rPr lang="en-US" sz="1100">
                <a:solidFill>
                  <a:schemeClr val="dk1"/>
                </a:solidFill>
              </a:rPr>
              <a:t> at Cowbridge along the road connecting Cardiff and Neath.</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B — St Canna Founds the Sanctuary</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550 AD</a:t>
            </a:r>
            <a:br>
              <a:rPr lang="en-US" sz="1100" b="1">
                <a:solidFill>
                  <a:schemeClr val="dk1"/>
                </a:solidFill>
              </a:rPr>
            </a:br>
            <a:r>
              <a:rPr lang="en-US" sz="1100" i="1">
                <a:solidFill>
                  <a:schemeClr val="dk1"/>
                </a:solidFill>
              </a:rPr>
              <a:t>Details:</a:t>
            </a:r>
            <a:r>
              <a:rPr lang="en-US" sz="1100">
                <a:solidFill>
                  <a:schemeClr val="dk1"/>
                </a:solidFill>
              </a:rPr>
              <a:t> St Canna arrives in Llangan and establishes a </a:t>
            </a:r>
            <a:r>
              <a:rPr lang="en-US" sz="1100" i="1">
                <a:solidFill>
                  <a:schemeClr val="dk1"/>
                </a:solidFill>
              </a:rPr>
              <a:t>Llan</a:t>
            </a:r>
            <a:r>
              <a:rPr lang="en-US" sz="1100">
                <a:solidFill>
                  <a:schemeClr val="dk1"/>
                </a:solidFill>
              </a:rPr>
              <a:t> (sacred enclosure) and holy well.</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C — The Norman Town Wall</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1254 AD</a:t>
            </a:r>
            <a:br>
              <a:rPr lang="en-US" sz="1100" b="1">
                <a:solidFill>
                  <a:schemeClr val="dk1"/>
                </a:solidFill>
              </a:rPr>
            </a:br>
            <a:r>
              <a:rPr lang="en-US" sz="1100" i="1">
                <a:solidFill>
                  <a:schemeClr val="dk1"/>
                </a:solidFill>
              </a:rPr>
              <a:t>Details:</a:t>
            </a:r>
            <a:r>
              <a:rPr lang="en-US" sz="1100">
                <a:solidFill>
                  <a:schemeClr val="dk1"/>
                </a:solidFill>
              </a:rPr>
              <a:t> Richard de Clare builds stone walls and the South Gate around Cowbridge to turn it into a fortified market town.</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D — The Carving of St Canna's Wheel Cross</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850 AD</a:t>
            </a:r>
            <a:br>
              <a:rPr lang="en-US" sz="1100" b="1">
                <a:solidFill>
                  <a:schemeClr val="dk1"/>
                </a:solidFill>
              </a:rPr>
            </a:br>
            <a:r>
              <a:rPr lang="en-US" sz="1100" i="1">
                <a:solidFill>
                  <a:schemeClr val="dk1"/>
                </a:solidFill>
              </a:rPr>
              <a:t>Details:</a:t>
            </a:r>
            <a:r>
              <a:rPr lang="en-US" sz="1100">
                <a:solidFill>
                  <a:schemeClr val="dk1"/>
                </a:solidFill>
              </a:rPr>
              <a:t> Local Celtic craftsmen carve the stone wheel cross displaying the Crucifixion in Llangan.</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E — St Mary’s Hill Fair Established</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1290 AD</a:t>
            </a:r>
            <a:br>
              <a:rPr lang="en-US" sz="1100" b="1">
                <a:solidFill>
                  <a:schemeClr val="dk1"/>
                </a:solidFill>
              </a:rPr>
            </a:br>
            <a:r>
              <a:rPr lang="en-US" sz="1100" i="1">
                <a:solidFill>
                  <a:schemeClr val="dk1"/>
                </a:solidFill>
              </a:rPr>
              <a:t>Details:</a:t>
            </a:r>
            <a:r>
              <a:rPr lang="en-US" sz="1100">
                <a:solidFill>
                  <a:schemeClr val="dk1"/>
                </a:solidFill>
              </a:rPr>
              <a:t> King Edward I grants a charter for a annual horse and livestock fair on St Mary’s Hill, bringing farmers together.</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F — The Great Plague in the Vale</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1348 AD</a:t>
            </a:r>
            <a:br>
              <a:rPr lang="en-US" sz="1100" b="1">
                <a:solidFill>
                  <a:schemeClr val="dk1"/>
                </a:solidFill>
              </a:rPr>
            </a:br>
            <a:r>
              <a:rPr lang="en-US" sz="1100" i="1">
                <a:solidFill>
                  <a:schemeClr val="dk1"/>
                </a:solidFill>
              </a:rPr>
              <a:t>Details:</a:t>
            </a:r>
            <a:r>
              <a:rPr lang="en-US" sz="1100">
                <a:solidFill>
                  <a:schemeClr val="dk1"/>
                </a:solidFill>
              </a:rPr>
              <a:t> The Black Death reaches the Vale of Glamorgan, reducing local farming populations across Troes and Llangan.</a:t>
            </a:r>
            <a:endParaRPr sz="11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US" sz="1100" b="1">
                <a:solidFill>
                  <a:schemeClr val="dk1"/>
                </a:solidFill>
              </a:rPr>
              <a:t>Event G — The Methodist Revival at Llangan</a:t>
            </a:r>
            <a:br>
              <a:rPr lang="en-US" sz="1100" b="1">
                <a:solidFill>
                  <a:schemeClr val="dk1"/>
                </a:solidFill>
              </a:rPr>
            </a:br>
            <a:r>
              <a:rPr lang="en-US" sz="1100" i="1">
                <a:solidFill>
                  <a:schemeClr val="dk1"/>
                </a:solidFill>
              </a:rPr>
              <a:t>Date:</a:t>
            </a:r>
            <a:r>
              <a:rPr lang="en-US" sz="1100">
                <a:solidFill>
                  <a:schemeClr val="dk1"/>
                </a:solidFill>
              </a:rPr>
              <a:t> </a:t>
            </a:r>
            <a:r>
              <a:rPr lang="en-US" sz="1100" b="1">
                <a:solidFill>
                  <a:schemeClr val="dk1"/>
                </a:solidFill>
              </a:rPr>
              <a:t>1767 AD</a:t>
            </a:r>
            <a:br>
              <a:rPr lang="en-US" sz="1100" b="1">
                <a:solidFill>
                  <a:schemeClr val="dk1"/>
                </a:solidFill>
              </a:rPr>
            </a:br>
            <a:r>
              <a:rPr lang="en-US" sz="1100" i="1">
                <a:solidFill>
                  <a:schemeClr val="dk1"/>
                </a:solidFill>
              </a:rPr>
              <a:t>Details:</a:t>
            </a:r>
            <a:r>
              <a:rPr lang="en-US" sz="1100">
                <a:solidFill>
                  <a:schemeClr val="dk1"/>
                </a:solidFill>
              </a:rPr>
              <a:t> Rev. David Jones becomes rector of St Canna’s Church, drawing thousands of pilgrims to Llangan every weekend.</a:t>
            </a:r>
            <a:endParaRPr sz="1100">
              <a:solidFill>
                <a:schemeClr val="dk1"/>
              </a:solidFill>
            </a:endParaRPr>
          </a:p>
          <a:p>
            <a:pPr marL="0" lvl="0" indent="0" algn="l" rtl="0">
              <a:lnSpc>
                <a:spcPct val="115000"/>
              </a:lnSpc>
              <a:spcBef>
                <a:spcPts val="0"/>
              </a:spcBef>
              <a:spcAft>
                <a:spcPts val="0"/>
              </a:spcAft>
              <a:buNone/>
            </a:pPr>
            <a:endParaRPr sz="1100" b="1">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6"/>
          <p:cNvSpPr txBox="1"/>
          <p:nvPr/>
        </p:nvSpPr>
        <p:spPr>
          <a:xfrm>
            <a:off x="508725" y="528300"/>
            <a:ext cx="890400" cy="861000"/>
          </a:xfrm>
          <a:prstGeom prst="rect">
            <a:avLst/>
          </a:prstGeom>
          <a:solidFill>
            <a:srgbClr val="D9D2E9"/>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a:solidFill>
                  <a:schemeClr val="dk1"/>
                </a:solidFill>
                <a:latin typeface="Calibri"/>
                <a:ea typeface="Calibri"/>
                <a:cs typeface="Calibri"/>
                <a:sym typeface="Calibri"/>
              </a:rPr>
              <a:t>N.S</a:t>
            </a:r>
            <a:endParaRPr sz="3200" b="1">
              <a:solidFill>
                <a:schemeClr val="dk1"/>
              </a:solidFill>
              <a:latin typeface="Calibri"/>
              <a:ea typeface="Calibri"/>
              <a:cs typeface="Calibri"/>
              <a:sym typeface="Calibri"/>
            </a:endParaRPr>
          </a:p>
        </p:txBody>
      </p:sp>
      <p:sp>
        <p:nvSpPr>
          <p:cNvPr id="351" name="Google Shape;351;p46"/>
          <p:cNvSpPr txBox="1"/>
          <p:nvPr/>
        </p:nvSpPr>
        <p:spPr>
          <a:xfrm>
            <a:off x="518500" y="1809875"/>
            <a:ext cx="10419000" cy="1619100"/>
          </a:xfrm>
          <a:prstGeom prst="rect">
            <a:avLst/>
          </a:prstGeom>
          <a:solidFill>
            <a:srgbClr val="D9D2E9"/>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2900" i="1">
                <a:solidFill>
                  <a:schemeClr val="dk1"/>
                </a:solidFill>
                <a:latin typeface="Calibri"/>
                <a:ea typeface="Calibri"/>
                <a:cs typeface="Calibri"/>
                <a:sym typeface="Calibri"/>
              </a:rPr>
              <a:t>"Why did Cowbridge grow into a busy market town while Llangan stayed a quiet village?"</a:t>
            </a:r>
            <a:endParaRPr sz="32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60"/>
        <p:cNvGrpSpPr/>
        <p:nvPr/>
      </p:nvGrpSpPr>
      <p:grpSpPr>
        <a:xfrm>
          <a:off x="0" y="0"/>
          <a:ext cx="0" cy="0"/>
          <a:chOff x="0" y="0"/>
          <a:chExt cx="0" cy="0"/>
        </a:xfrm>
      </p:grpSpPr>
      <p:sp>
        <p:nvSpPr>
          <p:cNvPr id="361" name="Google Shape;361;p48"/>
          <p:cNvSpPr txBox="1"/>
          <p:nvPr/>
        </p:nvSpPr>
        <p:spPr>
          <a:xfrm>
            <a:off x="467850" y="154800"/>
            <a:ext cx="11256300" cy="6548400"/>
          </a:xfrm>
          <a:prstGeom prst="rect">
            <a:avLst/>
          </a:prstGeom>
          <a:solidFill>
            <a:srgbClr val="FFFFFF"/>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1800"/>
              </a:spcBef>
              <a:spcAft>
                <a:spcPts val="0"/>
              </a:spcAft>
              <a:buClr>
                <a:schemeClr val="dk1"/>
              </a:buClr>
              <a:buSzPts val="1100"/>
              <a:buFont typeface="Arial"/>
              <a:buNone/>
            </a:pPr>
            <a:r>
              <a:rPr lang="en-US" sz="1700" b="1" u="sng">
                <a:solidFill>
                  <a:schemeClr val="dk1"/>
                </a:solidFill>
                <a:highlight>
                  <a:srgbClr val="FFF2CC"/>
                </a:highlight>
                <a:latin typeface="Calibri"/>
                <a:ea typeface="Calibri"/>
                <a:cs typeface="Calibri"/>
                <a:sym typeface="Calibri"/>
              </a:rPr>
              <a:t>The 18th-Century Religious Revival</a:t>
            </a:r>
            <a:endParaRPr sz="1700" b="1" u="sng">
              <a:solidFill>
                <a:schemeClr val="dk1"/>
              </a:solidFill>
              <a:highlight>
                <a:srgbClr val="FFF2CC"/>
              </a:highlight>
              <a:latin typeface="Calibri"/>
              <a:ea typeface="Calibri"/>
              <a:cs typeface="Calibri"/>
              <a:sym typeface="Calibri"/>
            </a:endParaRPr>
          </a:p>
          <a:p>
            <a:pPr marL="0" lvl="0" indent="0" algn="l" rtl="0">
              <a:lnSpc>
                <a:spcPct val="115000"/>
              </a:lnSpc>
              <a:spcBef>
                <a:spcPts val="900"/>
              </a:spcBef>
              <a:spcAft>
                <a:spcPts val="0"/>
              </a:spcAft>
              <a:buClr>
                <a:schemeClr val="dk1"/>
              </a:buClr>
              <a:buSzPts val="1100"/>
              <a:buFont typeface="Arial"/>
              <a:buNone/>
            </a:pPr>
            <a:r>
              <a:rPr lang="en-US">
                <a:solidFill>
                  <a:schemeClr val="dk1"/>
                </a:solidFill>
                <a:highlight>
                  <a:srgbClr val="FFF2CC"/>
                </a:highlight>
                <a:latin typeface="Calibri"/>
                <a:ea typeface="Calibri"/>
                <a:cs typeface="Calibri"/>
                <a:sym typeface="Calibri"/>
              </a:rPr>
              <a:t>During the late 18th century, Llangan transformed from an obscure hamlet into a massive regional hub for Welsh Calvinistic Methodism. This was driven by its famous rector, David Jones, who was one of Wales' most renowned preachers. </a:t>
            </a:r>
            <a:endParaRPr>
              <a:solidFill>
                <a:schemeClr val="dk1"/>
              </a:solidFill>
              <a:highlight>
                <a:srgbClr val="FFF2CC"/>
              </a:highlight>
              <a:latin typeface="Calibri"/>
              <a:ea typeface="Calibri"/>
              <a:cs typeface="Calibri"/>
              <a:sym typeface="Calibri"/>
            </a:endParaRPr>
          </a:p>
          <a:p>
            <a:pPr marL="457200" lvl="0" indent="-317500" algn="l" rtl="0">
              <a:lnSpc>
                <a:spcPct val="115000"/>
              </a:lnSpc>
              <a:spcBef>
                <a:spcPts val="1200"/>
              </a:spcBef>
              <a:spcAft>
                <a:spcPts val="0"/>
              </a:spcAft>
              <a:buClr>
                <a:schemeClr val="dk1"/>
              </a:buClr>
              <a:buSzPts val="1400"/>
              <a:buChar char="●"/>
            </a:pPr>
            <a:r>
              <a:rPr lang="en-US" b="1">
                <a:solidFill>
                  <a:schemeClr val="dk1"/>
                </a:solidFill>
                <a:highlight>
                  <a:srgbClr val="FFF2CC"/>
                </a:highlight>
                <a:latin typeface="Calibri"/>
                <a:ea typeface="Calibri"/>
                <a:cs typeface="Calibri"/>
                <a:sym typeface="Calibri"/>
              </a:rPr>
              <a:t>Mass Gatherings:</a:t>
            </a:r>
            <a:r>
              <a:rPr lang="en-US">
                <a:solidFill>
                  <a:schemeClr val="dk1"/>
                </a:solidFill>
                <a:highlight>
                  <a:srgbClr val="FFF2CC"/>
                </a:highlight>
                <a:latin typeface="Calibri"/>
                <a:ea typeface="Calibri"/>
                <a:cs typeface="Calibri"/>
                <a:sym typeface="Calibri"/>
              </a:rPr>
              <a:t> On the first Sunday of every month, massive crowds would travel from miles around and stay in the area to hear him preach. </a:t>
            </a:r>
            <a:endParaRPr>
              <a:solidFill>
                <a:schemeClr val="dk1"/>
              </a:solidFill>
              <a:highlight>
                <a:srgbClr val="FFF2CC"/>
              </a:highlight>
              <a:latin typeface="Calibri"/>
              <a:ea typeface="Calibri"/>
              <a:cs typeface="Calibri"/>
              <a:sym typeface="Calibri"/>
            </a:endParaRPr>
          </a:p>
          <a:p>
            <a:pPr marL="457200" lvl="0" indent="-317500" algn="l" rtl="0">
              <a:lnSpc>
                <a:spcPct val="115000"/>
              </a:lnSpc>
              <a:spcBef>
                <a:spcPts val="0"/>
              </a:spcBef>
              <a:spcAft>
                <a:spcPts val="0"/>
              </a:spcAft>
              <a:buClr>
                <a:schemeClr val="dk1"/>
              </a:buClr>
              <a:buSzPts val="1400"/>
              <a:buChar char="●"/>
            </a:pPr>
            <a:r>
              <a:rPr lang="en-US" b="1">
                <a:solidFill>
                  <a:schemeClr val="dk1"/>
                </a:solidFill>
                <a:highlight>
                  <a:srgbClr val="FFF2CC"/>
                </a:highlight>
                <a:latin typeface="Calibri"/>
                <a:ea typeface="Calibri"/>
                <a:cs typeface="Calibri"/>
                <a:sym typeface="Calibri"/>
              </a:rPr>
              <a:t>Spiritual Hub:</a:t>
            </a:r>
            <a:r>
              <a:rPr lang="en-US">
                <a:solidFill>
                  <a:schemeClr val="dk1"/>
                </a:solidFill>
                <a:highlight>
                  <a:srgbClr val="FFF2CC"/>
                </a:highlight>
                <a:latin typeface="Calibri"/>
                <a:ea typeface="Calibri"/>
                <a:cs typeface="Calibri"/>
                <a:sym typeface="Calibri"/>
              </a:rPr>
              <a:t>  Because the parish church,</a:t>
            </a:r>
            <a:r>
              <a:rPr lang="en-US">
                <a:solidFill>
                  <a:schemeClr val="dk1"/>
                </a:solidFill>
                <a:highlight>
                  <a:srgbClr val="FFF2CC"/>
                </a:highlight>
                <a:uFill>
                  <a:noFill/>
                </a:u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u="sng">
                <a:solidFill>
                  <a:schemeClr val="hlink"/>
                </a:solidFill>
                <a:highlight>
                  <a:srgbClr val="FFF2CC"/>
                </a:highlight>
                <a:latin typeface="Calibri"/>
                <a:ea typeface="Calibri"/>
                <a:cs typeface="Calibri"/>
                <a:sym typeface="Calibri"/>
                <a:hlinkClick r:id="rId3"/>
              </a:rPr>
              <a:t>St Canna's</a:t>
            </a:r>
            <a:r>
              <a:rPr lang="en-US">
                <a:solidFill>
                  <a:schemeClr val="dk1"/>
                </a:solidFill>
                <a:highlight>
                  <a:srgbClr val="FFF2CC"/>
                </a:highlight>
                <a:latin typeface="Calibri"/>
                <a:ea typeface="Calibri"/>
                <a:cs typeface="Calibri"/>
                <a:sym typeface="Calibri"/>
              </a:rPr>
              <a:t>, was too small to hold the thousands of visitors, people stayed in local barns or gathered in the churchyard. </a:t>
            </a:r>
            <a:endParaRPr>
              <a:solidFill>
                <a:schemeClr val="dk1"/>
              </a:solidFill>
              <a:highlight>
                <a:srgbClr val="FFF2CC"/>
              </a:highlight>
              <a:latin typeface="Calibri"/>
              <a:ea typeface="Calibri"/>
              <a:cs typeface="Calibri"/>
              <a:sym typeface="Calibri"/>
            </a:endParaRPr>
          </a:p>
          <a:p>
            <a:pPr marL="0" lvl="0" indent="0" algn="l" rtl="0">
              <a:lnSpc>
                <a:spcPct val="115000"/>
              </a:lnSpc>
              <a:spcBef>
                <a:spcPts val="2100"/>
              </a:spcBef>
              <a:spcAft>
                <a:spcPts val="0"/>
              </a:spcAft>
              <a:buClr>
                <a:schemeClr val="dk1"/>
              </a:buClr>
              <a:buSzPts val="1100"/>
              <a:buFont typeface="Arial"/>
              <a:buNone/>
            </a:pPr>
            <a:r>
              <a:rPr lang="en-US" sz="1700" b="1" u="sng">
                <a:solidFill>
                  <a:schemeClr val="dk1"/>
                </a:solidFill>
                <a:highlight>
                  <a:srgbClr val="D9EAD3"/>
                </a:highlight>
                <a:latin typeface="Calibri"/>
                <a:ea typeface="Calibri"/>
                <a:cs typeface="Calibri"/>
                <a:sym typeface="Calibri"/>
              </a:rPr>
              <a:t>Local Agriculture and Industry</a:t>
            </a:r>
            <a:endParaRPr sz="1700" b="1" u="sng">
              <a:solidFill>
                <a:schemeClr val="dk1"/>
              </a:solidFill>
              <a:highlight>
                <a:srgbClr val="D9EAD3"/>
              </a:highlight>
              <a:latin typeface="Calibri"/>
              <a:ea typeface="Calibri"/>
              <a:cs typeface="Calibri"/>
              <a:sym typeface="Calibri"/>
            </a:endParaRPr>
          </a:p>
          <a:p>
            <a:pPr marL="0" lvl="0" indent="0" algn="l" rtl="0">
              <a:lnSpc>
                <a:spcPct val="115000"/>
              </a:lnSpc>
              <a:spcBef>
                <a:spcPts val="900"/>
              </a:spcBef>
              <a:spcAft>
                <a:spcPts val="0"/>
              </a:spcAft>
              <a:buClr>
                <a:schemeClr val="dk1"/>
              </a:buClr>
              <a:buSzPts val="1100"/>
              <a:buFont typeface="Arial"/>
              <a:buNone/>
            </a:pPr>
            <a:r>
              <a:rPr lang="en-US">
                <a:solidFill>
                  <a:schemeClr val="dk1"/>
                </a:solidFill>
                <a:highlight>
                  <a:srgbClr val="D9EAD3"/>
                </a:highlight>
                <a:latin typeface="Calibri"/>
                <a:ea typeface="Calibri"/>
                <a:cs typeface="Calibri"/>
                <a:sym typeface="Calibri"/>
              </a:rPr>
              <a:t>For generations, the surrounding landscape provided stable, long-term employment that kept families rooted in the area:</a:t>
            </a:r>
            <a:endParaRPr>
              <a:solidFill>
                <a:schemeClr val="dk1"/>
              </a:solidFill>
              <a:highlight>
                <a:srgbClr val="D9EAD3"/>
              </a:highlight>
              <a:latin typeface="Calibri"/>
              <a:ea typeface="Calibri"/>
              <a:cs typeface="Calibri"/>
              <a:sym typeface="Calibri"/>
            </a:endParaRPr>
          </a:p>
          <a:p>
            <a:pPr marL="457200" lvl="0" indent="-317500" algn="l" rtl="0">
              <a:lnSpc>
                <a:spcPct val="115000"/>
              </a:lnSpc>
              <a:spcBef>
                <a:spcPts val="1200"/>
              </a:spcBef>
              <a:spcAft>
                <a:spcPts val="0"/>
              </a:spcAft>
              <a:buClr>
                <a:schemeClr val="dk1"/>
              </a:buClr>
              <a:buSzPts val="1400"/>
              <a:buChar char="●"/>
            </a:pPr>
            <a:r>
              <a:rPr lang="en-US" b="1">
                <a:solidFill>
                  <a:schemeClr val="dk1"/>
                </a:solidFill>
                <a:highlight>
                  <a:srgbClr val="D9EAD3"/>
                </a:highlight>
                <a:latin typeface="Calibri"/>
                <a:ea typeface="Calibri"/>
                <a:cs typeface="Calibri"/>
                <a:sym typeface="Calibri"/>
              </a:rPr>
              <a:t>Farming:</a:t>
            </a:r>
            <a:r>
              <a:rPr lang="en-US">
                <a:solidFill>
                  <a:schemeClr val="dk1"/>
                </a:solidFill>
                <a:highlight>
                  <a:srgbClr val="D9EAD3"/>
                </a:highlight>
                <a:latin typeface="Calibri"/>
                <a:ea typeface="Calibri"/>
                <a:cs typeface="Calibri"/>
                <a:sym typeface="Calibri"/>
              </a:rPr>
              <a:t> The area sits in quiet, fertile country where</a:t>
            </a:r>
            <a:r>
              <a:rPr lang="en-US">
                <a:solidFill>
                  <a:schemeClr val="dk1"/>
                </a:solidFill>
                <a:highlight>
                  <a:srgbClr val="D9EAD3"/>
                </a:highlight>
                <a:uFill>
                  <a:noFill/>
                </a:uFill>
                <a:latin typeface="Calibri"/>
                <a:ea typeface="Calibri"/>
                <a:cs typeface="Calibri"/>
                <a:sym typeface="Calibri"/>
                <a:hlinkClick r:id="rId4">
                  <a:extLst>
                    <a:ext uri="{A12FA001-AC4F-418D-AE19-62706E023703}">
                      <ahyp:hlinkClr xmlns:ahyp="http://schemas.microsoft.com/office/drawing/2018/hyperlinkcolor" val="tx"/>
                    </a:ext>
                  </a:extLst>
                </a:hlinkClick>
              </a:rPr>
              <a:t> </a:t>
            </a:r>
            <a:r>
              <a:rPr lang="en-US" u="sng">
                <a:solidFill>
                  <a:schemeClr val="hlink"/>
                </a:solidFill>
                <a:highlight>
                  <a:srgbClr val="D9EAD3"/>
                </a:highlight>
                <a:latin typeface="Calibri"/>
                <a:ea typeface="Calibri"/>
                <a:cs typeface="Calibri"/>
                <a:sym typeface="Calibri"/>
                <a:hlinkClick r:id="rId4"/>
              </a:rPr>
              <a:t>farming has historically been the primary occupation</a:t>
            </a:r>
            <a:r>
              <a:rPr lang="en-US">
                <a:solidFill>
                  <a:schemeClr val="dk1"/>
                </a:solidFill>
                <a:highlight>
                  <a:srgbClr val="D9EAD3"/>
                </a:highlight>
                <a:latin typeface="Calibri"/>
                <a:ea typeface="Calibri"/>
                <a:cs typeface="Calibri"/>
                <a:sym typeface="Calibri"/>
              </a:rPr>
              <a:t> for the local yeomen and laborers. </a:t>
            </a:r>
            <a:endParaRPr>
              <a:solidFill>
                <a:schemeClr val="dk1"/>
              </a:solidFill>
              <a:highlight>
                <a:srgbClr val="D9EAD3"/>
              </a:highlight>
              <a:latin typeface="Calibri"/>
              <a:ea typeface="Calibri"/>
              <a:cs typeface="Calibri"/>
              <a:sym typeface="Calibri"/>
            </a:endParaRPr>
          </a:p>
          <a:p>
            <a:pPr marL="457200" lvl="0" indent="-317500" algn="l" rtl="0">
              <a:lnSpc>
                <a:spcPct val="115000"/>
              </a:lnSpc>
              <a:spcBef>
                <a:spcPts val="0"/>
              </a:spcBef>
              <a:spcAft>
                <a:spcPts val="0"/>
              </a:spcAft>
              <a:buClr>
                <a:schemeClr val="dk1"/>
              </a:buClr>
              <a:buSzPts val="1400"/>
              <a:buChar char="●"/>
            </a:pPr>
            <a:r>
              <a:rPr lang="en-US" b="1">
                <a:solidFill>
                  <a:schemeClr val="dk1"/>
                </a:solidFill>
                <a:highlight>
                  <a:srgbClr val="D9EAD3"/>
                </a:highlight>
                <a:latin typeface="Calibri"/>
                <a:ea typeface="Calibri"/>
                <a:cs typeface="Calibri"/>
                <a:sym typeface="Calibri"/>
              </a:rPr>
              <a:t>Quarrying and Mining:</a:t>
            </a:r>
            <a:r>
              <a:rPr lang="en-US">
                <a:solidFill>
                  <a:schemeClr val="dk1"/>
                </a:solidFill>
                <a:highlight>
                  <a:srgbClr val="D9EAD3"/>
                </a:highlight>
                <a:latin typeface="Calibri"/>
                <a:ea typeface="Calibri"/>
                <a:cs typeface="Calibri"/>
                <a:sym typeface="Calibri"/>
              </a:rPr>
              <a:t> The parish provided industrial employment through its </a:t>
            </a:r>
            <a:r>
              <a:rPr lang="en-US" b="1">
                <a:solidFill>
                  <a:schemeClr val="dk1"/>
                </a:solidFill>
                <a:highlight>
                  <a:srgbClr val="D9EAD3"/>
                </a:highlight>
                <a:latin typeface="Calibri"/>
                <a:ea typeface="Calibri"/>
                <a:cs typeface="Calibri"/>
                <a:sym typeface="Calibri"/>
              </a:rPr>
              <a:t>limestone quarries</a:t>
            </a:r>
            <a:r>
              <a:rPr lang="en-US">
                <a:solidFill>
                  <a:schemeClr val="dk1"/>
                </a:solidFill>
                <a:highlight>
                  <a:srgbClr val="D9EAD3"/>
                </a:highlight>
                <a:latin typeface="Calibri"/>
                <a:ea typeface="Calibri"/>
                <a:cs typeface="Calibri"/>
                <a:sym typeface="Calibri"/>
              </a:rPr>
              <a:t> and a local </a:t>
            </a:r>
            <a:r>
              <a:rPr lang="en-US" b="1">
                <a:solidFill>
                  <a:schemeClr val="dk1"/>
                </a:solidFill>
                <a:highlight>
                  <a:srgbClr val="D9EAD3"/>
                </a:highlight>
                <a:latin typeface="Calibri"/>
                <a:ea typeface="Calibri"/>
                <a:cs typeface="Calibri"/>
                <a:sym typeface="Calibri"/>
              </a:rPr>
              <a:t>lead mine</a:t>
            </a:r>
            <a:r>
              <a:rPr lang="en-US">
                <a:solidFill>
                  <a:schemeClr val="dk1"/>
                </a:solidFill>
                <a:highlight>
                  <a:srgbClr val="D9EAD3"/>
                </a:highlight>
                <a:latin typeface="Calibri"/>
                <a:ea typeface="Calibri"/>
                <a:cs typeface="Calibri"/>
                <a:sym typeface="Calibri"/>
              </a:rPr>
              <a:t>, which supplemented the agricultural economy. </a:t>
            </a:r>
            <a:endParaRPr>
              <a:solidFill>
                <a:schemeClr val="dk1"/>
              </a:solidFill>
              <a:highlight>
                <a:srgbClr val="D9EAD3"/>
              </a:highlight>
              <a:latin typeface="Calibri"/>
              <a:ea typeface="Calibri"/>
              <a:cs typeface="Calibri"/>
              <a:sym typeface="Calibri"/>
            </a:endParaRPr>
          </a:p>
          <a:p>
            <a:pPr marL="0" lvl="0" indent="0" algn="l" rtl="0">
              <a:lnSpc>
                <a:spcPct val="115000"/>
              </a:lnSpc>
              <a:spcBef>
                <a:spcPts val="2100"/>
              </a:spcBef>
              <a:spcAft>
                <a:spcPts val="0"/>
              </a:spcAft>
              <a:buClr>
                <a:schemeClr val="dk1"/>
              </a:buClr>
              <a:buSzPts val="1100"/>
              <a:buFont typeface="Arial"/>
              <a:buNone/>
            </a:pPr>
            <a:r>
              <a:rPr lang="en-US" sz="1700" b="1" u="sng">
                <a:solidFill>
                  <a:schemeClr val="dk1"/>
                </a:solidFill>
                <a:highlight>
                  <a:srgbClr val="EAD1DC"/>
                </a:highlight>
                <a:latin typeface="Calibri"/>
                <a:ea typeface="Calibri"/>
                <a:cs typeface="Calibri"/>
                <a:sym typeface="Calibri"/>
              </a:rPr>
              <a:t>Wartime Sanctuary (Evacuation)</a:t>
            </a:r>
            <a:endParaRPr sz="1700" b="1" u="sng">
              <a:solidFill>
                <a:schemeClr val="dk1"/>
              </a:solidFill>
              <a:highlight>
                <a:srgbClr val="EAD1DC"/>
              </a:highlight>
              <a:latin typeface="Calibri"/>
              <a:ea typeface="Calibri"/>
              <a:cs typeface="Calibri"/>
              <a:sym typeface="Calibri"/>
            </a:endParaRPr>
          </a:p>
          <a:p>
            <a:pPr marL="0" lvl="0" indent="0" algn="l" rtl="0">
              <a:lnSpc>
                <a:spcPct val="115000"/>
              </a:lnSpc>
              <a:spcBef>
                <a:spcPts val="900"/>
              </a:spcBef>
              <a:spcAft>
                <a:spcPts val="0"/>
              </a:spcAft>
              <a:buNone/>
            </a:pPr>
            <a:r>
              <a:rPr lang="en-US">
                <a:solidFill>
                  <a:schemeClr val="dk1"/>
                </a:solidFill>
                <a:highlight>
                  <a:srgbClr val="EAD1DC"/>
                </a:highlight>
                <a:latin typeface="Calibri"/>
                <a:ea typeface="Calibri"/>
                <a:cs typeface="Calibri"/>
                <a:sym typeface="Calibri"/>
              </a:rPr>
              <a:t>During World War II, people stayed in Llangan out of a need for safety. Beginning in 1940, families and schoolchildren from heavily targeted urban areas like London, Cardiff, and Bristol fled the Blitz. They</a:t>
            </a:r>
            <a:r>
              <a:rPr lang="en-US">
                <a:solidFill>
                  <a:schemeClr val="dk1"/>
                </a:solidFill>
                <a:highlight>
                  <a:srgbClr val="EAD1DC"/>
                </a:highlight>
                <a:uFill>
                  <a:noFill/>
                </a:uFill>
                <a:latin typeface="Calibri"/>
                <a:ea typeface="Calibri"/>
                <a:cs typeface="Calibri"/>
                <a:sym typeface="Calibri"/>
                <a:hlinkClick r:id="rId5">
                  <a:extLst>
                    <a:ext uri="{A12FA001-AC4F-418D-AE19-62706E023703}">
                      <ahyp:hlinkClr xmlns:ahyp="http://schemas.microsoft.com/office/drawing/2018/hyperlinkcolor" val="tx"/>
                    </a:ext>
                  </a:extLst>
                </a:hlinkClick>
              </a:rPr>
              <a:t> </a:t>
            </a:r>
            <a:r>
              <a:rPr lang="en-US">
                <a:solidFill>
                  <a:schemeClr val="dk1"/>
                </a:solidFill>
                <a:highlight>
                  <a:srgbClr val="EAD1DC"/>
                </a:highlight>
                <a:latin typeface="Calibri"/>
                <a:ea typeface="Calibri"/>
                <a:cs typeface="Calibri"/>
                <a:sym typeface="Calibri"/>
              </a:rPr>
              <a:t>moved with local families and attended the local Llangan School to escape the wartime bombing. </a:t>
            </a:r>
            <a:endParaRPr>
              <a:solidFill>
                <a:schemeClr val="dk1"/>
              </a:solidFill>
              <a:highlight>
                <a:srgbClr val="EAD1DC"/>
              </a:highlight>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US" sz="1700" b="1" u="sng">
                <a:solidFill>
                  <a:schemeClr val="dk1"/>
                </a:solidFill>
                <a:highlight>
                  <a:srgbClr val="CFE2F3"/>
                </a:highlight>
                <a:latin typeface="Calibri"/>
                <a:ea typeface="Calibri"/>
                <a:cs typeface="Calibri"/>
                <a:sym typeface="Calibri"/>
              </a:rPr>
              <a:t>Preservation of Rural Community Life</a:t>
            </a:r>
            <a:endParaRPr sz="1700" b="1" u="sng">
              <a:solidFill>
                <a:schemeClr val="dk1"/>
              </a:solidFill>
              <a:highlight>
                <a:srgbClr val="CFE2F3"/>
              </a:highlight>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highlight>
                  <a:srgbClr val="CFE2F3"/>
                </a:highlight>
                <a:latin typeface="Calibri"/>
                <a:ea typeface="Calibri"/>
                <a:cs typeface="Calibri"/>
                <a:sym typeface="Calibri"/>
              </a:rPr>
              <a:t>In more recent decades, residents have stayed in Llangan due to its highly protected, tight-knit rural character. The village is designated as the Llangan Conservation Area to protect its historic built environment and scenic hilltop views. Local volunteer groups, such as</a:t>
            </a:r>
            <a:r>
              <a:rPr lang="en-US">
                <a:solidFill>
                  <a:schemeClr val="dk1"/>
                </a:solidFill>
                <a:highlight>
                  <a:srgbClr val="CFE2F3"/>
                </a:highlight>
                <a:uFill>
                  <a:noFill/>
                </a:uFill>
                <a:latin typeface="Calibri"/>
                <a:ea typeface="Calibri"/>
                <a:cs typeface="Calibri"/>
                <a:sym typeface="Calibri"/>
                <a:hlinkClick r:id="rId6">
                  <a:extLst>
                    <a:ext uri="{A12FA001-AC4F-418D-AE19-62706E023703}">
                      <ahyp:hlinkClr xmlns:ahyp="http://schemas.microsoft.com/office/drawing/2018/hyperlinkcolor" val="tx"/>
                    </a:ext>
                  </a:extLst>
                </a:hlinkClick>
              </a:rPr>
              <a:t> </a:t>
            </a:r>
            <a:r>
              <a:rPr lang="en-US" u="sng">
                <a:solidFill>
                  <a:schemeClr val="hlink"/>
                </a:solidFill>
                <a:highlight>
                  <a:srgbClr val="CFE2F3"/>
                </a:highlight>
                <a:latin typeface="Calibri"/>
                <a:ea typeface="Calibri"/>
                <a:cs typeface="Calibri"/>
                <a:sym typeface="Calibri"/>
                <a:hlinkClick r:id="rId6"/>
              </a:rPr>
              <a:t>Llangan Action</a:t>
            </a:r>
            <a:r>
              <a:rPr lang="en-US">
                <a:solidFill>
                  <a:schemeClr val="dk1"/>
                </a:solidFill>
                <a:highlight>
                  <a:srgbClr val="CFE2F3"/>
                </a:highlight>
                <a:latin typeface="Calibri"/>
                <a:ea typeface="Calibri"/>
                <a:cs typeface="Calibri"/>
                <a:sym typeface="Calibri"/>
              </a:rPr>
              <a:t>, have historically fought against over-expansion to actively preserve the area's rural village ambience</a:t>
            </a:r>
            <a:endParaRPr>
              <a:solidFill>
                <a:schemeClr val="dk1"/>
              </a:solidFill>
              <a:highlight>
                <a:srgbClr val="CFE2F3"/>
              </a:highlight>
              <a:latin typeface="Calibri"/>
              <a:ea typeface="Calibri"/>
              <a:cs typeface="Calibri"/>
              <a:sym typeface="Calibri"/>
            </a:endParaRPr>
          </a:p>
          <a:p>
            <a:pPr marL="0" lvl="0" indent="0" algn="l" rtl="0">
              <a:spcBef>
                <a:spcPts val="120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50"/>
          <p:cNvSpPr txBox="1"/>
          <p:nvPr/>
        </p:nvSpPr>
        <p:spPr>
          <a:xfrm>
            <a:off x="508725" y="528300"/>
            <a:ext cx="10552200" cy="1068000"/>
          </a:xfrm>
          <a:prstGeom prst="rect">
            <a:avLst/>
          </a:prstGeom>
          <a:solidFill>
            <a:srgbClr val="FFF2CC"/>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u="sng">
                <a:solidFill>
                  <a:schemeClr val="dk1"/>
                </a:solidFill>
                <a:latin typeface="Calibri"/>
                <a:ea typeface="Calibri"/>
                <a:cs typeface="Calibri"/>
                <a:sym typeface="Calibri"/>
              </a:rPr>
              <a:t>Dydd Mawrth 15 Medi</a:t>
            </a:r>
            <a:endParaRPr sz="3200" b="1" u="sng">
              <a:solidFill>
                <a:schemeClr val="dk1"/>
              </a:solidFill>
              <a:latin typeface="Calibri"/>
              <a:ea typeface="Calibri"/>
              <a:cs typeface="Calibri"/>
              <a:sym typeface="Calibri"/>
            </a:endParaRPr>
          </a:p>
          <a:p>
            <a:pPr marL="0" lvl="0" indent="0" algn="l" rtl="0">
              <a:spcBef>
                <a:spcPts val="0"/>
              </a:spcBef>
              <a:spcAft>
                <a:spcPts val="0"/>
              </a:spcAft>
              <a:buNone/>
            </a:pPr>
            <a:r>
              <a:rPr lang="en-US" sz="3200" b="1" u="sng">
                <a:solidFill>
                  <a:schemeClr val="dk1"/>
                </a:solidFill>
                <a:latin typeface="Calibri"/>
                <a:ea typeface="Calibri"/>
                <a:cs typeface="Calibri"/>
                <a:sym typeface="Calibri"/>
              </a:rPr>
              <a:t>LO - to use your research to critically answer a question</a:t>
            </a:r>
            <a:endParaRPr sz="3200" b="1" u="sng">
              <a:solidFill>
                <a:schemeClr val="dk1"/>
              </a:solidFill>
              <a:latin typeface="Calibri"/>
              <a:ea typeface="Calibri"/>
              <a:cs typeface="Calibri"/>
              <a:sym typeface="Calibri"/>
            </a:endParaRPr>
          </a:p>
        </p:txBody>
      </p:sp>
      <p:sp>
        <p:nvSpPr>
          <p:cNvPr id="381" name="Google Shape;381;p50"/>
          <p:cNvSpPr txBox="1"/>
          <p:nvPr/>
        </p:nvSpPr>
        <p:spPr>
          <a:xfrm>
            <a:off x="575325" y="3846100"/>
            <a:ext cx="10419000" cy="1619100"/>
          </a:xfrm>
          <a:prstGeom prst="rect">
            <a:avLst/>
          </a:prstGeom>
          <a:solidFill>
            <a:srgbClr val="D9D2E9"/>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2900" i="1">
                <a:solidFill>
                  <a:schemeClr val="dk1"/>
                </a:solidFill>
                <a:latin typeface="Calibri"/>
                <a:ea typeface="Calibri"/>
                <a:cs typeface="Calibri"/>
                <a:sym typeface="Calibri"/>
              </a:rPr>
              <a:t>"Why did Cowbridge grow into a busy market town while Llangan stayed a quiet village?"</a:t>
            </a:r>
            <a:endParaRPr sz="3200">
              <a:solidFill>
                <a:schemeClr val="dk1"/>
              </a:solidFill>
              <a:latin typeface="Calibri"/>
              <a:ea typeface="Calibri"/>
              <a:cs typeface="Calibri"/>
              <a:sym typeface="Calibri"/>
            </a:endParaRPr>
          </a:p>
        </p:txBody>
      </p:sp>
      <p:sp>
        <p:nvSpPr>
          <p:cNvPr id="382" name="Google Shape;382;p50"/>
          <p:cNvSpPr txBox="1"/>
          <p:nvPr/>
        </p:nvSpPr>
        <p:spPr>
          <a:xfrm>
            <a:off x="537575" y="1971075"/>
            <a:ext cx="7167600" cy="1140300"/>
          </a:xfrm>
          <a:prstGeom prst="rect">
            <a:avLst/>
          </a:prstGeom>
          <a:solidFill>
            <a:srgbClr val="D9EAD3"/>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u="sng">
                <a:solidFill>
                  <a:schemeClr val="dk1"/>
                </a:solidFill>
                <a:latin typeface="Playwrite DK Uloopet"/>
                <a:ea typeface="Playwrite DK Uloopet"/>
                <a:cs typeface="Playwrite DK Uloopet"/>
                <a:sym typeface="Playwrite DK Uloopet"/>
              </a:rPr>
              <a:t>Starter</a:t>
            </a:r>
            <a:endParaRPr sz="3200" b="1" u="sng">
              <a:solidFill>
                <a:schemeClr val="dk1"/>
              </a:solidFill>
              <a:latin typeface="Playwrite DK Uloopet"/>
              <a:ea typeface="Playwrite DK Uloopet"/>
              <a:cs typeface="Playwrite DK Uloopet"/>
              <a:sym typeface="Playwrite DK Uloopet"/>
            </a:endParaRPr>
          </a:p>
          <a:p>
            <a:pPr marL="0" lvl="0" indent="0" algn="l" rtl="0">
              <a:spcBef>
                <a:spcPts val="0"/>
              </a:spcBef>
              <a:spcAft>
                <a:spcPts val="0"/>
              </a:spcAft>
              <a:buNone/>
            </a:pPr>
            <a:r>
              <a:rPr lang="en-US" sz="3200" b="1" u="sng">
                <a:solidFill>
                  <a:schemeClr val="dk1"/>
                </a:solidFill>
                <a:latin typeface="Playwrite DK Uloopet"/>
                <a:ea typeface="Playwrite DK Uloopet"/>
                <a:cs typeface="Playwrite DK Uloopet"/>
                <a:sym typeface="Playwrite DK Uloopet"/>
              </a:rPr>
              <a:t>Underneath your timeline</a:t>
            </a:r>
            <a:endParaRPr sz="3200" b="1" u="sng">
              <a:solidFill>
                <a:schemeClr val="dk1"/>
              </a:solidFill>
              <a:latin typeface="Playwrite DK Uloopet"/>
              <a:ea typeface="Playwrite DK Uloopet"/>
              <a:cs typeface="Playwrite DK Uloopet"/>
              <a:sym typeface="Playwrite DK Uloope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52"/>
          <p:cNvSpPr txBox="1"/>
          <p:nvPr/>
        </p:nvSpPr>
        <p:spPr>
          <a:xfrm>
            <a:off x="3942125" y="211775"/>
            <a:ext cx="3681600" cy="798300"/>
          </a:xfrm>
          <a:prstGeom prst="rect">
            <a:avLst/>
          </a:prstGeom>
          <a:solidFill>
            <a:srgbClr val="CFE2F3"/>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u="sng">
                <a:solidFill>
                  <a:schemeClr val="dk1"/>
                </a:solidFill>
                <a:latin typeface="Calibri"/>
                <a:ea typeface="Calibri"/>
                <a:cs typeface="Calibri"/>
                <a:sym typeface="Calibri"/>
              </a:rPr>
              <a:t>Connecting Frame</a:t>
            </a:r>
            <a:endParaRPr sz="3200" u="sng">
              <a:solidFill>
                <a:schemeClr val="dk1"/>
              </a:solidFill>
              <a:latin typeface="Calibri"/>
              <a:ea typeface="Calibri"/>
              <a:cs typeface="Calibri"/>
              <a:sym typeface="Calibri"/>
            </a:endParaRPr>
          </a:p>
        </p:txBody>
      </p:sp>
      <p:sp>
        <p:nvSpPr>
          <p:cNvPr id="393" name="Google Shape;393;p52"/>
          <p:cNvSpPr txBox="1"/>
          <p:nvPr/>
        </p:nvSpPr>
        <p:spPr>
          <a:xfrm>
            <a:off x="1889625" y="1335775"/>
            <a:ext cx="7851600" cy="1416000"/>
          </a:xfrm>
          <a:prstGeom prst="rect">
            <a:avLst/>
          </a:prstGeom>
          <a:solidFill>
            <a:srgbClr val="D9EAD3"/>
          </a:solidFill>
          <a:ln w="3810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US" sz="2000" b="1">
                <a:latin typeface="Calibri"/>
                <a:ea typeface="Calibri"/>
                <a:cs typeface="Calibri"/>
                <a:sym typeface="Calibri"/>
              </a:rPr>
              <a:t>How did surrounding villages connect to regional market towns like Cowbridge?</a:t>
            </a:r>
            <a:endParaRPr sz="2000" b="1">
              <a:latin typeface="Calibri"/>
              <a:ea typeface="Calibri"/>
              <a:cs typeface="Calibri"/>
              <a:sym typeface="Calibri"/>
            </a:endParaRPr>
          </a:p>
          <a:p>
            <a:pPr marL="0" lvl="0" indent="0" algn="l" rtl="0">
              <a:spcBef>
                <a:spcPts val="0"/>
              </a:spcBef>
              <a:spcAft>
                <a:spcPts val="0"/>
              </a:spcAft>
              <a:buNone/>
            </a:pPr>
            <a:endParaRPr sz="2000" b="1">
              <a:latin typeface="Calibri"/>
              <a:ea typeface="Calibri"/>
              <a:cs typeface="Calibri"/>
              <a:sym typeface="Calibri"/>
            </a:endParaRPr>
          </a:p>
          <a:p>
            <a:pPr marL="0" lvl="0" indent="0" algn="l" rtl="0">
              <a:spcBef>
                <a:spcPts val="0"/>
              </a:spcBef>
              <a:spcAft>
                <a:spcPts val="0"/>
              </a:spcAft>
              <a:buNone/>
            </a:pPr>
            <a:r>
              <a:rPr lang="en-US" sz="2000" b="1">
                <a:latin typeface="Calibri"/>
                <a:ea typeface="Calibri"/>
                <a:cs typeface="Calibri"/>
                <a:sym typeface="Calibri"/>
              </a:rPr>
              <a:t>Did these villages support the growth of Cowbridge?</a:t>
            </a:r>
            <a:endParaRPr sz="2000" b="1">
              <a:latin typeface="Calibri"/>
              <a:ea typeface="Calibri"/>
              <a:cs typeface="Calibri"/>
              <a:sym typeface="Calibri"/>
            </a:endParaRPr>
          </a:p>
        </p:txBody>
      </p:sp>
      <p:cxnSp>
        <p:nvCxnSpPr>
          <p:cNvPr id="394" name="Google Shape;394;p52"/>
          <p:cNvCxnSpPr/>
          <p:nvPr/>
        </p:nvCxnSpPr>
        <p:spPr>
          <a:xfrm>
            <a:off x="3600050" y="4724050"/>
            <a:ext cx="6939600" cy="0"/>
          </a:xfrm>
          <a:prstGeom prst="straightConnector1">
            <a:avLst/>
          </a:prstGeom>
          <a:noFill/>
          <a:ln w="38100" cap="flat" cmpd="sng">
            <a:solidFill>
              <a:schemeClr val="dk2"/>
            </a:solidFill>
            <a:prstDash val="solid"/>
            <a:round/>
            <a:headEnd type="none" w="med" len="med"/>
            <a:tailEnd type="none" w="med" len="med"/>
          </a:ln>
        </p:spPr>
      </p:cxnSp>
      <p:sp>
        <p:nvSpPr>
          <p:cNvPr id="395" name="Google Shape;395;p52"/>
          <p:cNvSpPr txBox="1"/>
          <p:nvPr/>
        </p:nvSpPr>
        <p:spPr>
          <a:xfrm>
            <a:off x="439825" y="3746650"/>
            <a:ext cx="3160200" cy="1873200"/>
          </a:xfrm>
          <a:prstGeom prst="rect">
            <a:avLst/>
          </a:prstGeom>
          <a:solidFill>
            <a:srgbClr val="EAD1DC"/>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000" b="1">
                <a:solidFill>
                  <a:schemeClr val="dk1"/>
                </a:solidFill>
                <a:latin typeface="Calibri"/>
                <a:ea typeface="Calibri"/>
                <a:cs typeface="Calibri"/>
                <a:sym typeface="Calibri"/>
              </a:rPr>
              <a:t>The Llangan and Cowbridge Connection</a:t>
            </a:r>
            <a:endParaRPr sz="3000" b="1">
              <a:solidFill>
                <a:schemeClr val="dk1"/>
              </a:solidFill>
              <a:latin typeface="Calibri"/>
              <a:ea typeface="Calibri"/>
              <a:cs typeface="Calibri"/>
              <a:sym typeface="Calibri"/>
            </a:endParaRPr>
          </a:p>
        </p:txBody>
      </p:sp>
      <p:cxnSp>
        <p:nvCxnSpPr>
          <p:cNvPr id="396" name="Google Shape;396;p52"/>
          <p:cNvCxnSpPr/>
          <p:nvPr/>
        </p:nvCxnSpPr>
        <p:spPr>
          <a:xfrm rot="10800000">
            <a:off x="5163850" y="4251725"/>
            <a:ext cx="0" cy="504900"/>
          </a:xfrm>
          <a:prstGeom prst="straightConnector1">
            <a:avLst/>
          </a:prstGeom>
          <a:noFill/>
          <a:ln w="19050" cap="flat" cmpd="sng">
            <a:solidFill>
              <a:schemeClr val="dk2"/>
            </a:solidFill>
            <a:prstDash val="solid"/>
            <a:round/>
            <a:headEnd type="none" w="med" len="med"/>
            <a:tailEnd type="none" w="med" len="med"/>
          </a:ln>
        </p:spPr>
      </p:cxnSp>
      <p:cxnSp>
        <p:nvCxnSpPr>
          <p:cNvPr id="397" name="Google Shape;397;p52"/>
          <p:cNvCxnSpPr/>
          <p:nvPr/>
        </p:nvCxnSpPr>
        <p:spPr>
          <a:xfrm rot="10800000">
            <a:off x="6847500" y="4204025"/>
            <a:ext cx="0" cy="504900"/>
          </a:xfrm>
          <a:prstGeom prst="straightConnector1">
            <a:avLst/>
          </a:prstGeom>
          <a:noFill/>
          <a:ln w="19050" cap="flat" cmpd="sng">
            <a:solidFill>
              <a:schemeClr val="dk2"/>
            </a:solidFill>
            <a:prstDash val="solid"/>
            <a:round/>
            <a:headEnd type="none" w="med" len="med"/>
            <a:tailEnd type="none" w="med" len="med"/>
          </a:ln>
        </p:spPr>
      </p:cxnSp>
      <p:cxnSp>
        <p:nvCxnSpPr>
          <p:cNvPr id="398" name="Google Shape;398;p52"/>
          <p:cNvCxnSpPr/>
          <p:nvPr/>
        </p:nvCxnSpPr>
        <p:spPr>
          <a:xfrm rot="10800000">
            <a:off x="8449650" y="4204025"/>
            <a:ext cx="0" cy="504900"/>
          </a:xfrm>
          <a:prstGeom prst="straightConnector1">
            <a:avLst/>
          </a:prstGeom>
          <a:noFill/>
          <a:ln w="19050" cap="flat" cmpd="sng">
            <a:solidFill>
              <a:schemeClr val="dk2"/>
            </a:solidFill>
            <a:prstDash val="solid"/>
            <a:round/>
            <a:headEnd type="none" w="med" len="med"/>
            <a:tailEnd type="none" w="med" len="med"/>
          </a:ln>
        </p:spPr>
      </p:cxnSp>
      <p:cxnSp>
        <p:nvCxnSpPr>
          <p:cNvPr id="399" name="Google Shape;399;p52"/>
          <p:cNvCxnSpPr/>
          <p:nvPr/>
        </p:nvCxnSpPr>
        <p:spPr>
          <a:xfrm rot="10800000">
            <a:off x="10126650" y="4204025"/>
            <a:ext cx="0" cy="504900"/>
          </a:xfrm>
          <a:prstGeom prst="straightConnector1">
            <a:avLst/>
          </a:prstGeom>
          <a:noFill/>
          <a:ln w="19050" cap="flat" cmpd="sng">
            <a:solidFill>
              <a:schemeClr val="dk2"/>
            </a:solidFill>
            <a:prstDash val="solid"/>
            <a:round/>
            <a:headEnd type="none" w="med" len="med"/>
            <a:tailEnd type="none" w="med" len="med"/>
          </a:ln>
        </p:spPr>
      </p:cxnSp>
      <p:sp>
        <p:nvSpPr>
          <p:cNvPr id="400" name="Google Shape;400;p52"/>
          <p:cNvSpPr txBox="1"/>
          <p:nvPr/>
        </p:nvSpPr>
        <p:spPr>
          <a:xfrm>
            <a:off x="4251625" y="3143925"/>
            <a:ext cx="1542300" cy="1107900"/>
          </a:xfrm>
          <a:prstGeom prst="rect">
            <a:avLst/>
          </a:prstGeom>
          <a:solidFill>
            <a:srgbClr val="D9EAD3"/>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600">
                <a:solidFill>
                  <a:schemeClr val="dk1"/>
                </a:solidFill>
                <a:latin typeface="Calibri"/>
                <a:ea typeface="Calibri"/>
                <a:cs typeface="Calibri"/>
                <a:sym typeface="Calibri"/>
              </a:rPr>
              <a:t>Economic</a:t>
            </a:r>
            <a:endParaRPr sz="2600">
              <a:solidFill>
                <a:schemeClr val="dk1"/>
              </a:solidFill>
              <a:latin typeface="Calibri"/>
              <a:ea typeface="Calibri"/>
              <a:cs typeface="Calibri"/>
              <a:sym typeface="Calibri"/>
            </a:endParaRPr>
          </a:p>
        </p:txBody>
      </p:sp>
      <p:sp>
        <p:nvSpPr>
          <p:cNvPr id="401" name="Google Shape;401;p52"/>
          <p:cNvSpPr txBox="1"/>
          <p:nvPr/>
        </p:nvSpPr>
        <p:spPr>
          <a:xfrm>
            <a:off x="5897438" y="3077475"/>
            <a:ext cx="1542300" cy="1107900"/>
          </a:xfrm>
          <a:prstGeom prst="rect">
            <a:avLst/>
          </a:prstGeom>
          <a:solidFill>
            <a:srgbClr val="FFF2CC"/>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800">
                <a:solidFill>
                  <a:schemeClr val="dk1"/>
                </a:solidFill>
                <a:latin typeface="Calibri"/>
                <a:ea typeface="Calibri"/>
                <a:cs typeface="Calibri"/>
                <a:sym typeface="Calibri"/>
              </a:rPr>
              <a:t>Social</a:t>
            </a:r>
            <a:endParaRPr sz="2800">
              <a:solidFill>
                <a:schemeClr val="dk1"/>
              </a:solidFill>
              <a:latin typeface="Calibri"/>
              <a:ea typeface="Calibri"/>
              <a:cs typeface="Calibri"/>
              <a:sym typeface="Calibri"/>
            </a:endParaRPr>
          </a:p>
        </p:txBody>
      </p:sp>
      <p:sp>
        <p:nvSpPr>
          <p:cNvPr id="402" name="Google Shape;402;p52"/>
          <p:cNvSpPr txBox="1"/>
          <p:nvPr/>
        </p:nvSpPr>
        <p:spPr>
          <a:xfrm>
            <a:off x="7543250" y="3077475"/>
            <a:ext cx="1542300" cy="1107900"/>
          </a:xfrm>
          <a:prstGeom prst="rect">
            <a:avLst/>
          </a:prstGeom>
          <a:solidFill>
            <a:srgbClr val="D9D2E9"/>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900">
                <a:solidFill>
                  <a:schemeClr val="dk1"/>
                </a:solidFill>
                <a:latin typeface="Calibri"/>
                <a:ea typeface="Calibri"/>
                <a:cs typeface="Calibri"/>
                <a:sym typeface="Calibri"/>
              </a:rPr>
              <a:t>Cynefin</a:t>
            </a:r>
            <a:endParaRPr sz="2900">
              <a:solidFill>
                <a:schemeClr val="dk1"/>
              </a:solidFill>
              <a:latin typeface="Calibri"/>
              <a:ea typeface="Calibri"/>
              <a:cs typeface="Calibri"/>
              <a:sym typeface="Calibri"/>
            </a:endParaRPr>
          </a:p>
        </p:txBody>
      </p:sp>
      <p:sp>
        <p:nvSpPr>
          <p:cNvPr id="403" name="Google Shape;403;p52"/>
          <p:cNvSpPr txBox="1"/>
          <p:nvPr/>
        </p:nvSpPr>
        <p:spPr>
          <a:xfrm>
            <a:off x="9241450" y="3081000"/>
            <a:ext cx="1542300" cy="1107900"/>
          </a:xfrm>
          <a:prstGeom prst="rect">
            <a:avLst/>
          </a:prstGeom>
          <a:solidFill>
            <a:srgbClr val="FCE5CD"/>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2300">
                <a:solidFill>
                  <a:schemeClr val="dk1"/>
                </a:solidFill>
                <a:latin typeface="Calibri"/>
                <a:ea typeface="Calibri"/>
                <a:cs typeface="Calibri"/>
                <a:sym typeface="Calibri"/>
              </a:rPr>
              <a:t>Geography</a:t>
            </a:r>
            <a:endParaRPr sz="2300">
              <a:solidFill>
                <a:schemeClr val="dk1"/>
              </a:solidFill>
              <a:latin typeface="Calibri"/>
              <a:ea typeface="Calibri"/>
              <a:cs typeface="Calibri"/>
              <a:sym typeface="Calibri"/>
            </a:endParaRPr>
          </a:p>
        </p:txBody>
      </p:sp>
      <p:sp>
        <p:nvSpPr>
          <p:cNvPr id="404" name="Google Shape;404;p52"/>
          <p:cNvSpPr/>
          <p:nvPr/>
        </p:nvSpPr>
        <p:spPr>
          <a:xfrm>
            <a:off x="4202800" y="5262725"/>
            <a:ext cx="1591200" cy="9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05" name="Google Shape;405;p52"/>
          <p:cNvSpPr/>
          <p:nvPr/>
        </p:nvSpPr>
        <p:spPr>
          <a:xfrm>
            <a:off x="5860788" y="5262725"/>
            <a:ext cx="1591200" cy="9447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06" name="Google Shape;406;p52"/>
          <p:cNvSpPr/>
          <p:nvPr/>
        </p:nvSpPr>
        <p:spPr>
          <a:xfrm>
            <a:off x="7518800" y="5262725"/>
            <a:ext cx="1591200" cy="9447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07" name="Google Shape;407;p52"/>
          <p:cNvSpPr/>
          <p:nvPr/>
        </p:nvSpPr>
        <p:spPr>
          <a:xfrm>
            <a:off x="9331050" y="5299975"/>
            <a:ext cx="1591200" cy="944700"/>
          </a:xfrm>
          <a:prstGeom prst="rect">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08" name="Google Shape;408;p52"/>
          <p:cNvSpPr txBox="1"/>
          <p:nvPr/>
        </p:nvSpPr>
        <p:spPr>
          <a:xfrm>
            <a:off x="8829075" y="293225"/>
            <a:ext cx="3030000" cy="7170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200">
                <a:solidFill>
                  <a:schemeClr val="dk1"/>
                </a:solidFill>
                <a:latin typeface="Calibri"/>
                <a:ea typeface="Calibri"/>
                <a:cs typeface="Calibri"/>
                <a:sym typeface="Calibri"/>
              </a:rPr>
              <a:t>1 connection</a:t>
            </a:r>
            <a:endParaRPr sz="32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54"/>
          <p:cNvSpPr txBox="1"/>
          <p:nvPr/>
        </p:nvSpPr>
        <p:spPr>
          <a:xfrm>
            <a:off x="4202775" y="716750"/>
            <a:ext cx="3762900" cy="5978400"/>
          </a:xfrm>
          <a:prstGeom prst="rect">
            <a:avLst/>
          </a:prstGeom>
          <a:solidFill>
            <a:srgbClr val="D9EAD3"/>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1900">
                <a:solidFill>
                  <a:schemeClr val="dk1"/>
                </a:solidFill>
                <a:latin typeface="Calibri"/>
                <a:ea typeface="Calibri"/>
                <a:cs typeface="Calibri"/>
                <a:sym typeface="Calibri"/>
              </a:rPr>
              <a:t>Trace the historical routes (parish lanes/turnpikes) connecting Llangan and Treoes to Cowbridge High Street.</a:t>
            </a: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900">
                <a:solidFill>
                  <a:schemeClr val="dk1"/>
                </a:solidFill>
                <a:latin typeface="Calibri"/>
                <a:ea typeface="Calibri"/>
                <a:cs typeface="Calibri"/>
                <a:sym typeface="Calibri"/>
              </a:rPr>
              <a:t>Write an evaluative paragraph answering: </a:t>
            </a:r>
            <a:r>
              <a:rPr lang="en-US" sz="1900" i="1">
                <a:solidFill>
                  <a:schemeClr val="dk1"/>
                </a:solidFill>
                <a:latin typeface="Calibri"/>
                <a:ea typeface="Calibri"/>
                <a:cs typeface="Calibri"/>
                <a:sym typeface="Calibri"/>
              </a:rPr>
              <a:t>"</a:t>
            </a:r>
            <a:r>
              <a:rPr lang="en-US" sz="1900" b="1" i="1">
                <a:solidFill>
                  <a:schemeClr val="dk1"/>
                </a:solidFill>
                <a:latin typeface="Calibri"/>
                <a:ea typeface="Calibri"/>
                <a:cs typeface="Calibri"/>
                <a:sym typeface="Calibri"/>
              </a:rPr>
              <a:t>How did these connections ensure that both the small villages and the market town survived?"</a:t>
            </a:r>
            <a:endParaRPr sz="1900" b="1" i="1">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a:p>
            <a:pPr marL="0" lvl="0" indent="0" algn="l" rtl="0">
              <a:spcBef>
                <a:spcPts val="0"/>
              </a:spcBef>
              <a:spcAft>
                <a:spcPts val="0"/>
              </a:spcAft>
              <a:buNone/>
            </a:pPr>
            <a:r>
              <a:rPr lang="en-US" sz="2500" b="1">
                <a:solidFill>
                  <a:schemeClr val="dk1"/>
                </a:solidFill>
                <a:latin typeface="Playwrite DK Uloopet"/>
                <a:ea typeface="Playwrite DK Uloopet"/>
                <a:cs typeface="Playwrite DK Uloopet"/>
                <a:sym typeface="Playwrite DK Uloopet"/>
              </a:rPr>
              <a:t>Quarries</a:t>
            </a:r>
            <a:endParaRPr sz="2500" b="1">
              <a:solidFill>
                <a:schemeClr val="dk1"/>
              </a:solidFill>
              <a:latin typeface="Playwrite DK Uloopet"/>
              <a:ea typeface="Playwrite DK Uloopet"/>
              <a:cs typeface="Playwrite DK Uloopet"/>
              <a:sym typeface="Playwrite DK Uloopet"/>
            </a:endParaRPr>
          </a:p>
          <a:p>
            <a:pPr marL="0" lvl="0" indent="0" algn="l" rtl="0">
              <a:spcBef>
                <a:spcPts val="0"/>
              </a:spcBef>
              <a:spcAft>
                <a:spcPts val="0"/>
              </a:spcAft>
              <a:buNone/>
            </a:pPr>
            <a:r>
              <a:rPr lang="en-US" sz="2500" b="1">
                <a:solidFill>
                  <a:schemeClr val="dk1"/>
                </a:solidFill>
                <a:latin typeface="Playwrite DK Uloopet"/>
                <a:ea typeface="Playwrite DK Uloopet"/>
                <a:cs typeface="Playwrite DK Uloopet"/>
                <a:sym typeface="Playwrite DK Uloopet"/>
              </a:rPr>
              <a:t>Church</a:t>
            </a:r>
            <a:endParaRPr sz="2500" b="1">
              <a:solidFill>
                <a:schemeClr val="dk1"/>
              </a:solidFill>
              <a:latin typeface="Playwrite DK Uloopet"/>
              <a:ea typeface="Playwrite DK Uloopet"/>
              <a:cs typeface="Playwrite DK Uloopet"/>
              <a:sym typeface="Playwrite DK Uloopet"/>
            </a:endParaRPr>
          </a:p>
          <a:p>
            <a:pPr marL="0" lvl="0" indent="0" algn="l" rtl="0">
              <a:spcBef>
                <a:spcPts val="0"/>
              </a:spcBef>
              <a:spcAft>
                <a:spcPts val="0"/>
              </a:spcAft>
              <a:buNone/>
            </a:pPr>
            <a:r>
              <a:rPr lang="en-US" sz="2500" b="1">
                <a:solidFill>
                  <a:schemeClr val="dk1"/>
                </a:solidFill>
                <a:latin typeface="Playwrite DK Uloopet"/>
                <a:ea typeface="Playwrite DK Uloopet"/>
                <a:cs typeface="Playwrite DK Uloopet"/>
                <a:sym typeface="Playwrite DK Uloopet"/>
              </a:rPr>
              <a:t>‘The Park’</a:t>
            </a:r>
            <a:endParaRPr sz="2500" b="1">
              <a:solidFill>
                <a:schemeClr val="dk1"/>
              </a:solidFill>
              <a:latin typeface="Playwrite DK Uloopet"/>
              <a:ea typeface="Playwrite DK Uloopet"/>
              <a:cs typeface="Playwrite DK Uloopet"/>
              <a:sym typeface="Playwrite DK Uloopet"/>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
        <p:nvSpPr>
          <p:cNvPr id="419" name="Google Shape;419;p54"/>
          <p:cNvSpPr txBox="1"/>
          <p:nvPr/>
        </p:nvSpPr>
        <p:spPr>
          <a:xfrm>
            <a:off x="8263650" y="716750"/>
            <a:ext cx="3762900" cy="5245200"/>
          </a:xfrm>
          <a:prstGeom prst="rect">
            <a:avLst/>
          </a:prstGeom>
          <a:solidFill>
            <a:srgbClr val="FFF2CC"/>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1600" b="1">
                <a:solidFill>
                  <a:schemeClr val="dk1"/>
                </a:solidFill>
                <a:latin typeface="Calibri"/>
                <a:ea typeface="Calibri"/>
                <a:cs typeface="Calibri"/>
                <a:sym typeface="Calibri"/>
              </a:rPr>
              <a:t>Impact of Transport Evolution:</a:t>
            </a:r>
            <a:r>
              <a:rPr lang="en-US" sz="1600">
                <a:solidFill>
                  <a:schemeClr val="dk1"/>
                </a:solidFill>
                <a:latin typeface="Calibri"/>
                <a:ea typeface="Calibri"/>
                <a:cs typeface="Calibri"/>
                <a:sym typeface="Calibri"/>
              </a:rPr>
              <a:t> Evaluate how connectivity changed over time:</a:t>
            </a:r>
            <a:endParaRPr sz="1600">
              <a:solidFill>
                <a:schemeClr val="dk1"/>
              </a:solidFill>
              <a:latin typeface="Calibri"/>
              <a:ea typeface="Calibri"/>
              <a:cs typeface="Calibri"/>
              <a:sym typeface="Calibri"/>
            </a:endParaRPr>
          </a:p>
          <a:p>
            <a:pPr marL="457200" lvl="0" indent="-330200" algn="l" rtl="0">
              <a:lnSpc>
                <a:spcPct val="115000"/>
              </a:lnSpc>
              <a:spcBef>
                <a:spcPts val="0"/>
              </a:spcBef>
              <a:spcAft>
                <a:spcPts val="0"/>
              </a:spcAft>
              <a:buClr>
                <a:schemeClr val="dk1"/>
              </a:buClr>
              <a:buSzPts val="1600"/>
              <a:buFont typeface="Calibri"/>
              <a:buChar char="●"/>
            </a:pPr>
            <a:r>
              <a:rPr lang="en-US" sz="1600">
                <a:solidFill>
                  <a:schemeClr val="dk1"/>
                </a:solidFill>
                <a:latin typeface="Calibri"/>
                <a:ea typeface="Calibri"/>
                <a:cs typeface="Calibri"/>
                <a:sym typeface="Calibri"/>
              </a:rPr>
              <a:t>How did transport shift from walking/drovers' tracks (1600s) to turnpike roads (1790s) and railways (1865)?</a:t>
            </a:r>
            <a:endParaRPr sz="1600">
              <a:solidFill>
                <a:schemeClr val="dk1"/>
              </a:solidFill>
              <a:latin typeface="Calibri"/>
              <a:ea typeface="Calibri"/>
              <a:cs typeface="Calibri"/>
              <a:sym typeface="Calibri"/>
            </a:endParaRPr>
          </a:p>
          <a:p>
            <a:pPr marL="457200" lvl="0" indent="-330200" algn="l" rtl="0">
              <a:lnSpc>
                <a:spcPct val="115000"/>
              </a:lnSpc>
              <a:spcBef>
                <a:spcPts val="0"/>
              </a:spcBef>
              <a:spcAft>
                <a:spcPts val="0"/>
              </a:spcAft>
              <a:buClr>
                <a:schemeClr val="dk1"/>
              </a:buClr>
              <a:buSzPts val="1600"/>
              <a:buFont typeface="Calibri"/>
              <a:buChar char="●"/>
            </a:pPr>
            <a:r>
              <a:rPr lang="en-US" sz="1600" i="1">
                <a:solidFill>
                  <a:schemeClr val="dk1"/>
                </a:solidFill>
                <a:latin typeface="Calibri"/>
                <a:ea typeface="Calibri"/>
                <a:cs typeface="Calibri"/>
                <a:sym typeface="Calibri"/>
              </a:rPr>
              <a:t>Did improved transport bring the villages closer to Cowbridge, or did it make villages more dependent on the town?</a:t>
            </a:r>
            <a:endParaRPr sz="1600" i="1">
              <a:solidFill>
                <a:schemeClr val="dk1"/>
              </a:solidFill>
              <a:latin typeface="Calibri"/>
              <a:ea typeface="Calibri"/>
              <a:cs typeface="Calibri"/>
              <a:sym typeface="Calibri"/>
            </a:endParaRPr>
          </a:p>
          <a:p>
            <a:pPr marL="0" lvl="0" indent="0" algn="l" rtl="0">
              <a:lnSpc>
                <a:spcPct val="115000"/>
              </a:lnSpc>
              <a:spcBef>
                <a:spcPts val="1500"/>
              </a:spcBef>
              <a:spcAft>
                <a:spcPts val="0"/>
              </a:spcAft>
              <a:buClr>
                <a:schemeClr val="dk1"/>
              </a:buClr>
              <a:buSzPts val="1100"/>
              <a:buFont typeface="Arial"/>
              <a:buNone/>
            </a:pPr>
            <a:r>
              <a:rPr lang="en-US" sz="1600" b="1">
                <a:solidFill>
                  <a:schemeClr val="dk1"/>
                </a:solidFill>
                <a:latin typeface="Calibri"/>
                <a:ea typeface="Calibri"/>
                <a:cs typeface="Calibri"/>
                <a:sym typeface="Calibri"/>
              </a:rPr>
              <a:t>Persuasive Historical Response:</a:t>
            </a:r>
            <a:r>
              <a:rPr lang="en-US" sz="1600">
                <a:solidFill>
                  <a:schemeClr val="dk1"/>
                </a:solidFill>
                <a:latin typeface="Calibri"/>
                <a:ea typeface="Calibri"/>
                <a:cs typeface="Calibri"/>
                <a:sym typeface="Calibri"/>
              </a:rPr>
              <a:t> Write a short comparative analysis evaluating whether Cowbridge could have survived without its surrounding villages?</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US" sz="1600">
                <a:solidFill>
                  <a:schemeClr val="dk1"/>
                </a:solidFill>
                <a:latin typeface="Calibri"/>
                <a:ea typeface="Calibri"/>
                <a:cs typeface="Calibri"/>
                <a:sym typeface="Calibri"/>
              </a:rPr>
              <a:t> Or, if the villages depended more heavily on Cowbridge?</a:t>
            </a:r>
            <a:endParaRPr sz="16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900">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
        <p:nvSpPr>
          <p:cNvPr id="420" name="Google Shape;420;p54"/>
          <p:cNvSpPr txBox="1"/>
          <p:nvPr/>
        </p:nvSpPr>
        <p:spPr>
          <a:xfrm>
            <a:off x="141900" y="716750"/>
            <a:ext cx="3762900" cy="5245200"/>
          </a:xfrm>
          <a:prstGeom prst="rect">
            <a:avLst/>
          </a:prstGeom>
          <a:solidFill>
            <a:srgbClr val="F4CCCC"/>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1900">
                <a:solidFill>
                  <a:schemeClr val="dk1"/>
                </a:solidFill>
                <a:latin typeface="Calibri"/>
                <a:ea typeface="Calibri"/>
                <a:cs typeface="Calibri"/>
                <a:sym typeface="Calibri"/>
              </a:rPr>
              <a:t>Farmers from Llangan traveled to Cowbridge because they needed to sell…</a:t>
            </a: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1900">
                <a:solidFill>
                  <a:schemeClr val="dk1"/>
                </a:solidFill>
                <a:latin typeface="Calibri"/>
                <a:ea typeface="Calibri"/>
                <a:cs typeface="Calibri"/>
                <a:sym typeface="Calibri"/>
              </a:rPr>
              <a:t>Villagers depended on Cowbridge for goods like…</a:t>
            </a: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1900">
                <a:solidFill>
                  <a:schemeClr val="dk1"/>
                </a:solidFill>
                <a:latin typeface="Calibri"/>
                <a:ea typeface="Calibri"/>
                <a:cs typeface="Calibri"/>
                <a:sym typeface="Calibri"/>
              </a:rPr>
              <a:t>They were able to talk to people connected to the wider world. This was important because…</a:t>
            </a:r>
            <a:endParaRPr sz="1900">
              <a:solidFill>
                <a:schemeClr val="dk1"/>
              </a:solidFill>
              <a:latin typeface="Calibri"/>
              <a:ea typeface="Calibri"/>
              <a:cs typeface="Calibri"/>
              <a:sym typeface="Calibri"/>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pic>
        <p:nvPicPr>
          <p:cNvPr id="425" name="Google Shape;425;p55"/>
          <p:cNvPicPr preferRelativeResize="0"/>
          <p:nvPr/>
        </p:nvPicPr>
        <p:blipFill rotWithShape="1">
          <a:blip r:embed="rId3">
            <a:alphaModFix/>
          </a:blip>
          <a:srcRect t="37067" r="9033"/>
          <a:stretch/>
        </p:blipFill>
        <p:spPr>
          <a:xfrm>
            <a:off x="588075" y="1270050"/>
            <a:ext cx="11015849" cy="4763062"/>
          </a:xfrm>
          <a:prstGeom prst="rect">
            <a:avLst/>
          </a:prstGeom>
          <a:noFill/>
          <a:ln>
            <a:noFill/>
          </a:ln>
        </p:spPr>
      </p:pic>
      <p:sp>
        <p:nvSpPr>
          <p:cNvPr id="426" name="Google Shape;426;p55"/>
          <p:cNvSpPr txBox="1"/>
          <p:nvPr/>
        </p:nvSpPr>
        <p:spPr>
          <a:xfrm>
            <a:off x="2899575" y="97750"/>
            <a:ext cx="3893400" cy="9936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4600" b="1">
                <a:solidFill>
                  <a:schemeClr val="dk1"/>
                </a:solidFill>
                <a:latin typeface="Playwrite DK Uloopet"/>
                <a:ea typeface="Playwrite DK Uloopet"/>
                <a:cs typeface="Playwrite DK Uloopet"/>
                <a:sym typeface="Playwrite DK Uloopet"/>
              </a:rPr>
              <a:t>1885 - 1910</a:t>
            </a:r>
            <a:endParaRPr sz="4600" b="1">
              <a:solidFill>
                <a:schemeClr val="dk1"/>
              </a:solidFill>
              <a:latin typeface="Playwrite DK Uloopet"/>
              <a:ea typeface="Playwrite DK Uloopet"/>
              <a:cs typeface="Playwrite DK Uloopet"/>
              <a:sym typeface="Playwrite DK Uloope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pic>
        <p:nvPicPr>
          <p:cNvPr id="441" name="Google Shape;441;p58"/>
          <p:cNvPicPr preferRelativeResize="0"/>
          <p:nvPr/>
        </p:nvPicPr>
        <p:blipFill rotWithShape="1">
          <a:blip r:embed="rId3">
            <a:alphaModFix/>
          </a:blip>
          <a:srcRect t="36435"/>
          <a:stretch/>
        </p:blipFill>
        <p:spPr>
          <a:xfrm>
            <a:off x="73800" y="1463275"/>
            <a:ext cx="12118200" cy="4814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445"/>
        <p:cNvGrpSpPr/>
        <p:nvPr/>
      </p:nvGrpSpPr>
      <p:grpSpPr>
        <a:xfrm>
          <a:off x="0" y="0"/>
          <a:ext cx="0" cy="0"/>
          <a:chOff x="0" y="0"/>
          <a:chExt cx="0" cy="0"/>
        </a:xfrm>
      </p:grpSpPr>
      <p:sp>
        <p:nvSpPr>
          <p:cNvPr id="446" name="Google Shape;446;p59"/>
          <p:cNvSpPr txBox="1"/>
          <p:nvPr/>
        </p:nvSpPr>
        <p:spPr>
          <a:xfrm>
            <a:off x="1352050" y="309500"/>
            <a:ext cx="9936900" cy="1319400"/>
          </a:xfrm>
          <a:prstGeom prst="rect">
            <a:avLst/>
          </a:prstGeom>
          <a:solidFill>
            <a:srgbClr val="D0E0E3"/>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u="sng">
                <a:solidFill>
                  <a:schemeClr val="dk1"/>
                </a:solidFill>
                <a:latin typeface="Calibri"/>
                <a:ea typeface="Calibri"/>
                <a:cs typeface="Calibri"/>
                <a:sym typeface="Calibri"/>
              </a:rPr>
              <a:t>Dydd Mercher 16 Medi</a:t>
            </a:r>
            <a:endParaRPr sz="3200" b="1" u="sng">
              <a:solidFill>
                <a:schemeClr val="dk1"/>
              </a:solidFill>
              <a:latin typeface="Calibri"/>
              <a:ea typeface="Calibri"/>
              <a:cs typeface="Calibri"/>
              <a:sym typeface="Calibri"/>
            </a:endParaRPr>
          </a:p>
          <a:p>
            <a:pPr marL="0" lvl="0" indent="0" algn="l" rtl="0">
              <a:spcBef>
                <a:spcPts val="0"/>
              </a:spcBef>
              <a:spcAft>
                <a:spcPts val="0"/>
              </a:spcAft>
              <a:buNone/>
            </a:pPr>
            <a:r>
              <a:rPr lang="en-US" sz="3200" b="1" u="sng">
                <a:solidFill>
                  <a:schemeClr val="dk1"/>
                </a:solidFill>
                <a:latin typeface="Calibri"/>
                <a:ea typeface="Calibri"/>
                <a:cs typeface="Calibri"/>
                <a:sym typeface="Calibri"/>
              </a:rPr>
              <a:t>LO - to explain our learning, through expression</a:t>
            </a:r>
            <a:endParaRPr sz="3200" b="1" u="sng">
              <a:solidFill>
                <a:schemeClr val="dk1"/>
              </a:solidFill>
              <a:latin typeface="Calibri"/>
              <a:ea typeface="Calibri"/>
              <a:cs typeface="Calibri"/>
              <a:sym typeface="Calibri"/>
            </a:endParaRPr>
          </a:p>
        </p:txBody>
      </p:sp>
      <p:sp>
        <p:nvSpPr>
          <p:cNvPr id="447" name="Google Shape;447;p59"/>
          <p:cNvSpPr txBox="1"/>
          <p:nvPr/>
        </p:nvSpPr>
        <p:spPr>
          <a:xfrm>
            <a:off x="2511300" y="2025250"/>
            <a:ext cx="7898400" cy="3334500"/>
          </a:xfrm>
          <a:prstGeom prst="rect">
            <a:avLst/>
          </a:prstGeom>
          <a:solidFill>
            <a:srgbClr val="FCFBF7"/>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457200" lvl="0" indent="-412750" algn="l" rtl="0">
              <a:lnSpc>
                <a:spcPct val="115000"/>
              </a:lnSpc>
              <a:spcBef>
                <a:spcPts val="0"/>
              </a:spcBef>
              <a:spcAft>
                <a:spcPts val="0"/>
              </a:spcAft>
              <a:buClr>
                <a:schemeClr val="dk1"/>
              </a:buClr>
              <a:buSzPts val="2900"/>
              <a:buFont typeface="Playwrite DK Uloopet"/>
              <a:buChar char="●"/>
            </a:pPr>
            <a:r>
              <a:rPr lang="en-US" sz="2900">
                <a:solidFill>
                  <a:schemeClr val="dk1"/>
                </a:solidFill>
                <a:highlight>
                  <a:srgbClr val="FFF2CC"/>
                </a:highlight>
                <a:latin typeface="Playwrite DK Uloopet"/>
                <a:ea typeface="Playwrite DK Uloopet"/>
                <a:cs typeface="Playwrite DK Uloopet"/>
                <a:sym typeface="Playwrite DK Uloopet"/>
              </a:rPr>
              <a:t>I can share my opinion on </a:t>
            </a:r>
            <a:endParaRPr sz="2900">
              <a:solidFill>
                <a:schemeClr val="dk1"/>
              </a:solidFill>
              <a:highlight>
                <a:srgbClr val="FFF2CC"/>
              </a:highlight>
              <a:latin typeface="Playwrite DK Uloopet"/>
              <a:ea typeface="Playwrite DK Uloopet"/>
              <a:cs typeface="Playwrite DK Uloopet"/>
              <a:sym typeface="Playwrite DK Uloopet"/>
            </a:endParaRPr>
          </a:p>
          <a:p>
            <a:pPr marL="457200" lvl="0" indent="-412750" algn="l" rtl="0">
              <a:lnSpc>
                <a:spcPct val="115000"/>
              </a:lnSpc>
              <a:spcBef>
                <a:spcPts val="0"/>
              </a:spcBef>
              <a:spcAft>
                <a:spcPts val="0"/>
              </a:spcAft>
              <a:buClr>
                <a:schemeClr val="dk1"/>
              </a:buClr>
              <a:buSzPts val="2900"/>
              <a:buFont typeface="Playwrite DK Uloopet"/>
              <a:buChar char="●"/>
            </a:pPr>
            <a:r>
              <a:rPr lang="en-US" sz="2900">
                <a:solidFill>
                  <a:schemeClr val="dk1"/>
                </a:solidFill>
                <a:latin typeface="Playwrite DK Uloopet"/>
                <a:ea typeface="Playwrite DK Uloopet"/>
                <a:cs typeface="Playwrite DK Uloopet"/>
                <a:sym typeface="Playwrite DK Uloopet"/>
              </a:rPr>
              <a:t>I can describe my feelings about our local community</a:t>
            </a:r>
            <a:endParaRPr sz="2900">
              <a:solidFill>
                <a:schemeClr val="dk1"/>
              </a:solidFill>
              <a:latin typeface="Playwrite DK Uloopet"/>
              <a:ea typeface="Playwrite DK Uloopet"/>
              <a:cs typeface="Playwrite DK Uloopet"/>
              <a:sym typeface="Playwrite DK Uloopet"/>
            </a:endParaRPr>
          </a:p>
          <a:p>
            <a:pPr marL="457200" lvl="0" indent="-381000" algn="l" rtl="0">
              <a:lnSpc>
                <a:spcPct val="115000"/>
              </a:lnSpc>
              <a:spcBef>
                <a:spcPts val="0"/>
              </a:spcBef>
              <a:spcAft>
                <a:spcPts val="0"/>
              </a:spcAft>
              <a:buClr>
                <a:schemeClr val="dk1"/>
              </a:buClr>
              <a:buSzPts val="2400"/>
              <a:buFont typeface="Playwrite DK Uloopet"/>
              <a:buChar char="●"/>
            </a:pPr>
            <a:r>
              <a:rPr lang="en-US" sz="2900">
                <a:solidFill>
                  <a:schemeClr val="dk1"/>
                </a:solidFill>
                <a:highlight>
                  <a:srgbClr val="D9EAD3"/>
                </a:highlight>
                <a:latin typeface="Playwrite DK Uloopet"/>
                <a:ea typeface="Playwrite DK Uloopet"/>
                <a:cs typeface="Playwrite DK Uloopet"/>
                <a:sym typeface="Playwrite DK Uloopet"/>
              </a:rPr>
              <a:t>I can use evidence from our local inquiry</a:t>
            </a:r>
            <a:r>
              <a:rPr lang="en-US" sz="2400">
                <a:solidFill>
                  <a:schemeClr val="dk1"/>
                </a:solidFill>
                <a:highlight>
                  <a:srgbClr val="D9EAD3"/>
                </a:highlight>
                <a:latin typeface="Playwrite DK Uloopet"/>
                <a:ea typeface="Playwrite DK Uloopet"/>
                <a:cs typeface="Playwrite DK Uloopet"/>
                <a:sym typeface="Playwrite DK Uloopet"/>
              </a:rPr>
              <a:t> </a:t>
            </a:r>
            <a:endParaRPr sz="2400">
              <a:solidFill>
                <a:schemeClr val="dk1"/>
              </a:solidFill>
              <a:highlight>
                <a:srgbClr val="D9EAD3"/>
              </a:highlight>
              <a:latin typeface="Playwrite DK Uloopet"/>
              <a:ea typeface="Playwrite DK Uloopet"/>
              <a:cs typeface="Playwrite DK Uloopet"/>
              <a:sym typeface="Playwrite DK Uloopet"/>
            </a:endParaRPr>
          </a:p>
          <a:p>
            <a:pPr marL="0" lvl="0" indent="0" algn="l" rtl="0">
              <a:spcBef>
                <a:spcPts val="0"/>
              </a:spcBef>
              <a:spcAft>
                <a:spcPts val="0"/>
              </a:spcAft>
              <a:buNone/>
            </a:pPr>
            <a:endParaRPr sz="32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452" name="Google Shape;452;p60" title="IMG_4955.jpeg"/>
          <p:cNvPicPr preferRelativeResize="0"/>
          <p:nvPr/>
        </p:nvPicPr>
        <p:blipFill>
          <a:blip r:embed="rId3">
            <a:alphaModFix/>
          </a:blip>
          <a:stretch>
            <a:fillRect/>
          </a:stretch>
        </p:blipFill>
        <p:spPr>
          <a:xfrm>
            <a:off x="2921675" y="1748725"/>
            <a:ext cx="6565734" cy="49243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pic>
        <p:nvPicPr>
          <p:cNvPr id="474" name="Google Shape;474;p63" title="IMG_4987.jpeg"/>
          <p:cNvPicPr preferRelativeResize="0"/>
          <p:nvPr/>
        </p:nvPicPr>
        <p:blipFill>
          <a:blip r:embed="rId3">
            <a:alphaModFix/>
          </a:blip>
          <a:stretch>
            <a:fillRect/>
          </a:stretch>
        </p:blipFill>
        <p:spPr>
          <a:xfrm>
            <a:off x="1830250" y="0"/>
            <a:ext cx="8737603" cy="655320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pic>
        <p:nvPicPr>
          <p:cNvPr id="479" name="Google Shape;479;p64" title="IMG_4982.jpeg"/>
          <p:cNvPicPr preferRelativeResize="0"/>
          <p:nvPr/>
        </p:nvPicPr>
        <p:blipFill>
          <a:blip r:embed="rId3">
            <a:alphaModFix/>
          </a:blip>
          <a:stretch>
            <a:fillRect/>
          </a:stretch>
        </p:blipFill>
        <p:spPr>
          <a:xfrm>
            <a:off x="152400" y="152400"/>
            <a:ext cx="4914900" cy="6553201"/>
          </a:xfrm>
          <a:prstGeom prst="rect">
            <a:avLst/>
          </a:prstGeom>
          <a:noFill/>
          <a:ln>
            <a:noFill/>
          </a:ln>
        </p:spPr>
      </p:pic>
      <p:pic>
        <p:nvPicPr>
          <p:cNvPr id="480" name="Google Shape;480;p64" title="IMG_4988.jpeg"/>
          <p:cNvPicPr preferRelativeResize="0"/>
          <p:nvPr/>
        </p:nvPicPr>
        <p:blipFill>
          <a:blip r:embed="rId4">
            <a:alphaModFix/>
          </a:blip>
          <a:stretch>
            <a:fillRect/>
          </a:stretch>
        </p:blipFill>
        <p:spPr>
          <a:xfrm>
            <a:off x="5219700" y="152400"/>
            <a:ext cx="6819901" cy="511492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pic>
        <p:nvPicPr>
          <p:cNvPr id="485" name="Google Shape;485;p65" title="IMG_4989.jpeg"/>
          <p:cNvPicPr preferRelativeResize="0"/>
          <p:nvPr/>
        </p:nvPicPr>
        <p:blipFill>
          <a:blip r:embed="rId3">
            <a:alphaModFix/>
          </a:blip>
          <a:stretch>
            <a:fillRect/>
          </a:stretch>
        </p:blipFill>
        <p:spPr>
          <a:xfrm>
            <a:off x="152400" y="152400"/>
            <a:ext cx="8737603" cy="655320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66" title="IMG_4981.jpeg"/>
          <p:cNvPicPr preferRelativeResize="0"/>
          <p:nvPr/>
        </p:nvPicPr>
        <p:blipFill>
          <a:blip r:embed="rId3">
            <a:alphaModFix/>
          </a:blip>
          <a:stretch>
            <a:fillRect/>
          </a:stretch>
        </p:blipFill>
        <p:spPr>
          <a:xfrm>
            <a:off x="152400" y="152400"/>
            <a:ext cx="4914900" cy="6553201"/>
          </a:xfrm>
          <a:prstGeom prst="rect">
            <a:avLst/>
          </a:prstGeom>
          <a:noFill/>
          <a:ln>
            <a:noFill/>
          </a:ln>
        </p:spPr>
      </p:pic>
      <p:pic>
        <p:nvPicPr>
          <p:cNvPr id="491" name="Google Shape;491;p66" title="IMG_4986.jpeg"/>
          <p:cNvPicPr preferRelativeResize="0"/>
          <p:nvPr/>
        </p:nvPicPr>
        <p:blipFill>
          <a:blip r:embed="rId4">
            <a:alphaModFix/>
          </a:blip>
          <a:stretch>
            <a:fillRect/>
          </a:stretch>
        </p:blipFill>
        <p:spPr>
          <a:xfrm>
            <a:off x="5219700" y="152400"/>
            <a:ext cx="4914900" cy="65532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pic>
        <p:nvPicPr>
          <p:cNvPr id="496" name="Google Shape;496;p67" title="IMG_4984.jpeg"/>
          <p:cNvPicPr preferRelativeResize="0"/>
          <p:nvPr/>
        </p:nvPicPr>
        <p:blipFill>
          <a:blip r:embed="rId3">
            <a:alphaModFix/>
          </a:blip>
          <a:stretch>
            <a:fillRect/>
          </a:stretch>
        </p:blipFill>
        <p:spPr>
          <a:xfrm>
            <a:off x="152400" y="152400"/>
            <a:ext cx="4914900" cy="6553201"/>
          </a:xfrm>
          <a:prstGeom prst="rect">
            <a:avLst/>
          </a:prstGeom>
          <a:noFill/>
          <a:ln>
            <a:noFill/>
          </a:ln>
        </p:spPr>
      </p:pic>
      <p:pic>
        <p:nvPicPr>
          <p:cNvPr id="497" name="Google Shape;497;p67" title="IMG_4983.jpeg"/>
          <p:cNvPicPr preferRelativeResize="0"/>
          <p:nvPr/>
        </p:nvPicPr>
        <p:blipFill>
          <a:blip r:embed="rId4">
            <a:alphaModFix/>
          </a:blip>
          <a:stretch>
            <a:fillRect/>
          </a:stretch>
        </p:blipFill>
        <p:spPr>
          <a:xfrm>
            <a:off x="5219700" y="152400"/>
            <a:ext cx="4914900" cy="65532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pic>
        <p:nvPicPr>
          <p:cNvPr id="502" name="Google Shape;502;p68" title="IMG_4985.jpeg"/>
          <p:cNvPicPr preferRelativeResize="0"/>
          <p:nvPr/>
        </p:nvPicPr>
        <p:blipFill>
          <a:blip r:embed="rId3">
            <a:alphaModFix/>
          </a:blip>
          <a:stretch>
            <a:fillRect/>
          </a:stretch>
        </p:blipFill>
        <p:spPr>
          <a:xfrm>
            <a:off x="152400" y="152400"/>
            <a:ext cx="4914900" cy="6553201"/>
          </a:xfrm>
          <a:prstGeom prst="rect">
            <a:avLst/>
          </a:prstGeom>
          <a:noFill/>
          <a:ln>
            <a:noFill/>
          </a:ln>
        </p:spPr>
      </p:pic>
      <p:pic>
        <p:nvPicPr>
          <p:cNvPr id="503" name="Google Shape;503;p68" title="IMG_4982.jpeg"/>
          <p:cNvPicPr preferRelativeResize="0"/>
          <p:nvPr/>
        </p:nvPicPr>
        <p:blipFill rotWithShape="1">
          <a:blip r:embed="rId4">
            <a:alphaModFix/>
          </a:blip>
          <a:srcRect l="8834" t="26757" r="67635" b="56588"/>
          <a:stretch/>
        </p:blipFill>
        <p:spPr>
          <a:xfrm>
            <a:off x="6128404" y="1971050"/>
            <a:ext cx="3987575" cy="3762949"/>
          </a:xfrm>
          <a:prstGeom prst="rect">
            <a:avLst/>
          </a:prstGeom>
          <a:noFill/>
          <a:ln>
            <a:noFill/>
          </a:ln>
        </p:spPr>
      </p:pic>
      <p:sp>
        <p:nvSpPr>
          <p:cNvPr id="504" name="Google Shape;504;p68"/>
          <p:cNvSpPr txBox="1"/>
          <p:nvPr/>
        </p:nvSpPr>
        <p:spPr>
          <a:xfrm>
            <a:off x="5668850" y="423525"/>
            <a:ext cx="5636400" cy="912300"/>
          </a:xfrm>
          <a:prstGeom prst="rect">
            <a:avLst/>
          </a:prstGeom>
          <a:solidFill>
            <a:srgbClr val="FCE5CD"/>
          </a:solid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US" sz="3200" b="1">
                <a:solidFill>
                  <a:schemeClr val="dk1"/>
                </a:solidFill>
                <a:latin typeface="Playwrite DK Uloopet"/>
                <a:ea typeface="Playwrite DK Uloopet"/>
                <a:cs typeface="Playwrite DK Uloopet"/>
                <a:sym typeface="Playwrite DK Uloopet"/>
              </a:rPr>
              <a:t>Our Class Agamographs</a:t>
            </a:r>
            <a:endParaRPr sz="3200" b="1">
              <a:solidFill>
                <a:schemeClr val="dk1"/>
              </a:solidFill>
              <a:latin typeface="Playwrite DK Uloopet"/>
              <a:ea typeface="Playwrite DK Uloopet"/>
              <a:cs typeface="Playwrite DK Uloopet"/>
              <a:sym typeface="Playwrite DK Uloopet"/>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1733</Words>
  <Application>Microsoft Macintosh PowerPoint</Application>
  <PresentationFormat>Widescreen</PresentationFormat>
  <Paragraphs>117</Paragraphs>
  <Slides>29</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Cinzel</vt:lpstr>
      <vt:lpstr>Plus Jakarta Sans</vt:lpstr>
      <vt:lpstr>Playwrite DK Uloopet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T Howles (Llangan Primary School)</cp:lastModifiedBy>
  <cp:revision>1</cp:revision>
  <dcterms:modified xsi:type="dcterms:W3CDTF">2026-09-21T11:52:10Z</dcterms:modified>
</cp:coreProperties>
</file>