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14"/>
  </p:notesMasterIdLst>
  <p:sldIdLst>
    <p:sldId id="256" r:id="rId3"/>
    <p:sldId id="258" r:id="rId4"/>
    <p:sldId id="259" r:id="rId5"/>
    <p:sldId id="260" r:id="rId6"/>
    <p:sldId id="261" r:id="rId7"/>
    <p:sldId id="262" r:id="rId8"/>
    <p:sldId id="264" r:id="rId9"/>
    <p:sldId id="265" r:id="rId10"/>
    <p:sldId id="266" r:id="rId11"/>
    <p:sldId id="267" r:id="rId12"/>
    <p:sldId id="268" r:id="rId13"/>
  </p:sldIdLst>
  <p:sldSz cx="12192000" cy="6858000"/>
  <p:notesSz cx="6858000" cy="9144000"/>
  <p:embeddedFontLst>
    <p:embeddedFont>
      <p:font typeface="Comic Sans MS" panose="030F0902030302020204" pitchFamily="66" charset="0"/>
      <p:regular r:id="rId15"/>
    </p:embeddedFont>
    <p:embeddedFont>
      <p:font typeface="Libre Franklin" pitchFamily="2" charset="77"/>
      <p:regular r:id="rId16"/>
      <p:bold r:id="rId17"/>
      <p:italic r:id="rId18"/>
      <p:boldItalic r:id="rId19"/>
    </p:embeddedFont>
    <p:embeddedFont>
      <p:font typeface="Quattrocento Sans" panose="020B0502050000020003" pitchFamily="34" charset="0"/>
      <p:regular r:id="rId20"/>
      <p:bold r:id="rId21"/>
      <p:italic r:id="rId22"/>
      <p:boldItalic r:id="rId23"/>
    </p:embeddedFont>
    <p:embeddedFont>
      <p:font typeface="Roboto" panose="02000000000000000000"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1" roundtripDataSignature="AMtx7mhvkALbbjnYImdCSOqKsrwtHt+P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2"/>
    <p:restoredTop sz="94660"/>
  </p:normalViewPr>
  <p:slideViewPr>
    <p:cSldViewPr snapToGrid="0">
      <p:cViewPr>
        <p:scale>
          <a:sx n="115" d="100"/>
          <a:sy n="115" d="100"/>
        </p:scale>
        <p:origin x="576" y="3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1.xml"/><Relationship Id="rId21" Type="http://schemas.openxmlformats.org/officeDocument/2006/relationships/font" Target="fonts/font7.fntdata"/><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0.fntdata"/><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8.xml"/><Relationship Id="rId19" Type="http://schemas.openxmlformats.org/officeDocument/2006/relationships/font" Target="fonts/font5.fntdata"/><Relationship Id="rId31"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latin typeface="Quattrocento Sans"/>
                <a:ea typeface="Quattrocento Sans"/>
                <a:cs typeface="Quattrocento Sans"/>
                <a:sym typeface="Quattrocento Sans"/>
              </a:rPr>
              <a:t>When conducting research, it is easy to go to one source: Wikipedia.  However, you need to include a variety of sources in your research. Consider the following sources: </a:t>
            </a:r>
            <a:endParaRPr/>
          </a:p>
          <a:p>
            <a:pPr marL="171450" lvl="0" indent="-171450" algn="l" rtl="0">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Who can I interview to get more information on the topic?</a:t>
            </a:r>
            <a:endParaRPr/>
          </a:p>
          <a:p>
            <a:pPr marL="171450" lvl="0" indent="-171450" algn="l" rtl="0">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Is the topic current and will it be relevant to my audience?</a:t>
            </a:r>
            <a:endParaRPr/>
          </a:p>
          <a:p>
            <a:pPr marL="171450" lvl="0" indent="-171450" algn="l" rtl="0">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What articles, blogs, and magazines may have something related to my topic?</a:t>
            </a:r>
            <a:endParaRPr/>
          </a:p>
          <a:p>
            <a:pPr marL="171450" lvl="0" indent="-171450" algn="l" rtl="0">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Is there a YouTube video on the topic? If so, what is it about?</a:t>
            </a:r>
            <a:endParaRPr/>
          </a:p>
          <a:p>
            <a:pPr marL="171450" lvl="0" indent="-171450" algn="l" rtl="0">
              <a:spcBef>
                <a:spcPts val="0"/>
              </a:spcBef>
              <a:spcAft>
                <a:spcPts val="0"/>
              </a:spcAft>
              <a:buClr>
                <a:schemeClr val="dk1"/>
              </a:buClr>
              <a:buSzPts val="1200"/>
              <a:buFont typeface="Arial"/>
              <a:buChar char="•"/>
            </a:pPr>
            <a:r>
              <a:rPr lang="en-US">
                <a:latin typeface="Quattrocento Sans"/>
                <a:ea typeface="Quattrocento Sans"/>
                <a:cs typeface="Quattrocento Sans"/>
                <a:sym typeface="Quattrocento Sans"/>
              </a:rPr>
              <a:t>What images can I find related to the topic?</a:t>
            </a:r>
            <a:endParaRPr/>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4" name="Google Shape;13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sz="1200">
                <a:latin typeface="Comic Sans MS"/>
                <a:ea typeface="Comic Sans MS"/>
                <a:cs typeface="Comic Sans MS"/>
                <a:sym typeface="Comic Sans MS"/>
              </a:rPr>
              <a:t>.</a:t>
            </a:r>
            <a:endParaRPr/>
          </a:p>
          <a:p>
            <a:pPr marL="0" lvl="0" indent="0" algn="ctr" rtl="0">
              <a:spcBef>
                <a:spcPts val="0"/>
              </a:spcBef>
              <a:spcAft>
                <a:spcPts val="0"/>
              </a:spcAft>
              <a:buNone/>
            </a:pPr>
            <a:r>
              <a:rPr lang="en-US" sz="1200">
                <a:latin typeface="Comic Sans MS"/>
                <a:ea typeface="Comic Sans MS"/>
                <a:cs typeface="Comic Sans MS"/>
                <a:sym typeface="Comic Sans MS"/>
              </a:rPr>
              <a:t> </a:t>
            </a:r>
            <a:endParaRPr/>
          </a:p>
          <a:p>
            <a:pPr marL="0" lvl="0" indent="0" algn="ctr" rtl="0">
              <a:spcBef>
                <a:spcPts val="0"/>
              </a:spcBef>
              <a:spcAft>
                <a:spcPts val="0"/>
              </a:spcAft>
              <a:buNone/>
            </a:pPr>
            <a:r>
              <a:rPr lang="en-US" sz="1200">
                <a:latin typeface="Comic Sans MS"/>
                <a:ea typeface="Comic Sans MS"/>
                <a:cs typeface="Comic Sans MS"/>
                <a:sym typeface="Comic Sans MS"/>
              </a:rPr>
              <a:t> </a:t>
            </a:r>
            <a:endParaRPr/>
          </a:p>
          <a:p>
            <a:pPr marL="0" lvl="0" indent="0" algn="ctr" rtl="0">
              <a:spcBef>
                <a:spcPts val="0"/>
              </a:spcBef>
              <a:spcAft>
                <a:spcPts val="0"/>
              </a:spcAft>
              <a:buNone/>
            </a:pPr>
            <a:r>
              <a:rPr lang="en-US" sz="1200" b="1">
                <a:latin typeface="Comic Sans MS"/>
                <a:ea typeface="Comic Sans MS"/>
                <a:cs typeface="Comic Sans MS"/>
                <a:sym typeface="Comic Sans MS"/>
              </a:rPr>
              <a:t> </a:t>
            </a:r>
            <a:endParaRPr sz="1200">
              <a:latin typeface="Comic Sans MS"/>
              <a:ea typeface="Comic Sans MS"/>
              <a:cs typeface="Comic Sans MS"/>
              <a:sym typeface="Comic Sans MS"/>
            </a:endParaRPr>
          </a:p>
          <a:p>
            <a:pPr marL="342900" lvl="0" indent="-342900" algn="l" rtl="0">
              <a:spcBef>
                <a:spcPts val="0"/>
              </a:spcBef>
              <a:spcAft>
                <a:spcPts val="0"/>
              </a:spcAft>
              <a:buClr>
                <a:schemeClr val="dk1"/>
              </a:buClr>
              <a:buSzPts val="1200"/>
              <a:buFont typeface="Calibri"/>
              <a:buAutoNum type="arabicPeriod"/>
            </a:pPr>
            <a:r>
              <a:rPr lang="en-US" sz="1200" b="1">
                <a:latin typeface="Comic Sans MS"/>
                <a:ea typeface="Comic Sans MS"/>
                <a:cs typeface="Comic Sans MS"/>
                <a:sym typeface="Comic Sans MS"/>
              </a:rPr>
              <a:t>The pre-reading stage</a:t>
            </a:r>
            <a:endParaRPr sz="1200">
              <a:latin typeface="Comic Sans MS"/>
              <a:ea typeface="Comic Sans MS"/>
              <a:cs typeface="Comic Sans MS"/>
              <a:sym typeface="Comic Sans MS"/>
            </a:endParaRPr>
          </a:p>
          <a:p>
            <a:pPr marL="228600" lvl="0" indent="0" algn="l" rtl="0">
              <a:spcBef>
                <a:spcPts val="0"/>
              </a:spcBef>
              <a:spcAft>
                <a:spcPts val="0"/>
              </a:spcAft>
              <a:buNone/>
            </a:pPr>
            <a:r>
              <a:rPr lang="en-US" sz="1200">
                <a:latin typeface="Comic Sans MS"/>
                <a:ea typeface="Comic Sans MS"/>
                <a:cs typeface="Comic Sans MS"/>
                <a:sym typeface="Comic Sans MS"/>
              </a:rPr>
              <a:t> The first stage of development is the pre-reading stage. The responsibility of the teacher is to encourage reading interest with enjoyable experiences and activities, with an emphasis on oral expression. The principal goal at this stage is to ensure that the learner is socially, mentally, emotionally and physically ready to learn to read. Spatial development is important at this stage. The pupil is taught to recognize spaces between words and the descending order of the lines in a text. He or she learns to read from left to right. Oral expression is the focus of instruction, and the development of sight vocabulary which is taught using sentences, signs, labels, etc. Simple ideas are expressed and organized in order to create sentences. The formation of words, starting with consonants, and the recognition of rhymes by word endings, are all taught.</a:t>
            </a:r>
            <a:endParaRPr/>
          </a:p>
          <a:p>
            <a:pPr marL="228600" lvl="0" indent="0" algn="l" rtl="0">
              <a:spcBef>
                <a:spcPts val="0"/>
              </a:spcBef>
              <a:spcAft>
                <a:spcPts val="0"/>
              </a:spcAft>
              <a:buNone/>
            </a:pPr>
            <a:r>
              <a:rPr lang="en-US" sz="1200">
                <a:latin typeface="Comic Sans MS"/>
                <a:ea typeface="Comic Sans MS"/>
                <a:cs typeface="Comic Sans MS"/>
                <a:sym typeface="Comic Sans MS"/>
              </a:rPr>
              <a:t> </a:t>
            </a:r>
            <a:endParaRPr/>
          </a:p>
          <a:p>
            <a:pPr marL="342900" lvl="0" indent="-342900" algn="l" rtl="0">
              <a:spcBef>
                <a:spcPts val="0"/>
              </a:spcBef>
              <a:spcAft>
                <a:spcPts val="0"/>
              </a:spcAft>
              <a:buClr>
                <a:schemeClr val="dk1"/>
              </a:buClr>
              <a:buSzPts val="1200"/>
              <a:buFont typeface="Calibri"/>
              <a:buAutoNum type="arabicPeriod"/>
            </a:pPr>
            <a:r>
              <a:rPr lang="en-US" sz="1200" b="1">
                <a:latin typeface="Comic Sans MS"/>
                <a:ea typeface="Comic Sans MS"/>
                <a:cs typeface="Comic Sans MS"/>
                <a:sym typeface="Comic Sans MS"/>
              </a:rPr>
              <a:t>Beginning reading</a:t>
            </a:r>
            <a:endParaRPr sz="1200">
              <a:latin typeface="Comic Sans MS"/>
              <a:ea typeface="Comic Sans MS"/>
              <a:cs typeface="Comic Sans MS"/>
              <a:sym typeface="Comic Sans MS"/>
            </a:endParaRPr>
          </a:p>
          <a:p>
            <a:pPr marL="457200" lvl="0" indent="0" algn="l" rtl="0">
              <a:spcBef>
                <a:spcPts val="0"/>
              </a:spcBef>
              <a:spcAft>
                <a:spcPts val="0"/>
              </a:spcAft>
              <a:buNone/>
            </a:pPr>
            <a:r>
              <a:rPr lang="en-US" sz="1200">
                <a:latin typeface="Comic Sans MS"/>
                <a:ea typeface="Comic Sans MS"/>
                <a:cs typeface="Comic Sans MS"/>
                <a:sym typeface="Comic Sans MS"/>
              </a:rPr>
              <a:t>At this stage of development, the learner must acquire an ability to recognize the letters of the alphabet, but not to memorize them. This is accomplished through a phonic approach, learning the sounds of the letters not just the names of them.  A card with a picture of an ant on it and the letter ‘a’ helps to give meaning to the sound ‘a’. A child must have a natural ease with the alphabet in order to learn letter sounds and word spellings comfortably, and exercises that are fun as well as instructive can facilitate learning it. In Llangan we use Ben and betty phonics in nursery and follow the ‘’RWI’ through Foundation Phase into lower KS2. Pupils are placed into the phonics group appropriate for their stage. </a:t>
            </a:r>
            <a:endParaRPr/>
          </a:p>
          <a:p>
            <a:pPr marL="457200" lvl="0" indent="0" algn="l" rtl="0">
              <a:spcBef>
                <a:spcPts val="0"/>
              </a:spcBef>
              <a:spcAft>
                <a:spcPts val="0"/>
              </a:spcAft>
              <a:buNone/>
            </a:pPr>
            <a:r>
              <a:rPr lang="en-US" sz="1200">
                <a:latin typeface="Comic Sans MS"/>
                <a:ea typeface="Comic Sans MS"/>
                <a:cs typeface="Comic Sans MS"/>
                <a:sym typeface="Comic Sans MS"/>
              </a:rPr>
              <a:t> </a:t>
            </a:r>
            <a:endParaRPr/>
          </a:p>
          <a:p>
            <a:pPr marL="342900" lvl="0" indent="-342900" algn="l" rtl="0">
              <a:spcBef>
                <a:spcPts val="0"/>
              </a:spcBef>
              <a:spcAft>
                <a:spcPts val="0"/>
              </a:spcAft>
              <a:buClr>
                <a:schemeClr val="dk1"/>
              </a:buClr>
              <a:buSzPts val="1200"/>
              <a:buFont typeface="Calibri"/>
              <a:buAutoNum type="arabicPeriod"/>
            </a:pPr>
            <a:r>
              <a:rPr lang="en-US" sz="1200" b="1">
                <a:latin typeface="Comic Sans MS"/>
                <a:ea typeface="Comic Sans MS"/>
                <a:cs typeface="Comic Sans MS"/>
                <a:sym typeface="Comic Sans MS"/>
              </a:rPr>
              <a:t>Developing reading fluency</a:t>
            </a:r>
            <a:endParaRPr sz="1200">
              <a:latin typeface="Comic Sans MS"/>
              <a:ea typeface="Comic Sans MS"/>
              <a:cs typeface="Comic Sans MS"/>
              <a:sym typeface="Comic Sans MS"/>
            </a:endParaRPr>
          </a:p>
          <a:p>
            <a:pPr marL="457200" lvl="0" indent="0" algn="l" rtl="0">
              <a:spcBef>
                <a:spcPts val="0"/>
              </a:spcBef>
              <a:spcAft>
                <a:spcPts val="0"/>
              </a:spcAft>
              <a:buNone/>
            </a:pPr>
            <a:r>
              <a:rPr lang="en-US" sz="1200">
                <a:latin typeface="Comic Sans MS"/>
                <a:ea typeface="Comic Sans MS"/>
                <a:cs typeface="Comic Sans MS"/>
                <a:sym typeface="Comic Sans MS"/>
              </a:rPr>
              <a:t>The third stage of reading development is reading fluency. At this stage of development, the pupil is prepared to identify words that he or she cannot pronounce and find the pronunciation independently, read simple stories and feel comfortable learning new concepts. Pupils begin to use context clues, using information in the story to guess the meaning of certain unknown words or ideas. In Llangan we use the 8 reading behaviour approach to develop fluency:</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Activate prior Knowledge</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Visualise</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Question</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Self-monitor</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connect</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infer</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evaluate</a:t>
            </a:r>
            <a:endParaRPr/>
          </a:p>
          <a:p>
            <a:pPr marL="342900" lvl="0" indent="-342900" algn="l" rtl="0">
              <a:spcBef>
                <a:spcPts val="0"/>
              </a:spcBef>
              <a:spcAft>
                <a:spcPts val="0"/>
              </a:spcAft>
              <a:buClr>
                <a:schemeClr val="dk1"/>
              </a:buClr>
              <a:buSzPts val="1200"/>
              <a:buFont typeface="Noto Sans Symbols"/>
              <a:buChar char="⮚"/>
            </a:pPr>
            <a:r>
              <a:rPr lang="en-US" sz="1200">
                <a:latin typeface="Comic Sans MS"/>
                <a:ea typeface="Comic Sans MS"/>
                <a:cs typeface="Comic Sans MS"/>
                <a:sym typeface="Comic Sans MS"/>
              </a:rPr>
              <a:t>Analyse and summarise</a:t>
            </a:r>
            <a:endParaRPr/>
          </a:p>
          <a:p>
            <a:pPr marL="457200" lvl="0" indent="0" algn="l" rtl="0">
              <a:spcBef>
                <a:spcPts val="0"/>
              </a:spcBef>
              <a:spcAft>
                <a:spcPts val="0"/>
              </a:spcAft>
              <a:buNone/>
            </a:pPr>
            <a:r>
              <a:rPr lang="en-US" sz="1200">
                <a:latin typeface="Comic Sans MS"/>
                <a:ea typeface="Comic Sans MS"/>
                <a:cs typeface="Comic Sans MS"/>
                <a:sym typeface="Comic Sans MS"/>
              </a:rPr>
              <a:t> </a:t>
            </a:r>
            <a:endParaRPr/>
          </a:p>
          <a:p>
            <a:pPr marL="457200" lvl="0" indent="0" algn="l" rtl="0">
              <a:spcBef>
                <a:spcPts val="0"/>
              </a:spcBef>
              <a:spcAft>
                <a:spcPts val="0"/>
              </a:spcAft>
              <a:buNone/>
            </a:pPr>
            <a:r>
              <a:rPr lang="en-US" sz="1200">
                <a:latin typeface="Comic Sans MS"/>
                <a:ea typeface="Comic Sans MS"/>
                <a:cs typeface="Comic Sans MS"/>
                <a:sym typeface="Comic Sans MS"/>
              </a:rPr>
              <a:t>Materials need to be very diverse. Thee pupil is better able to make use of various texts, such as travel brochures, pictures, stamps from countries around the world and washing directions on clothes labels. It is very important, therefore, to make sure that the materials challenge the pupils and are relevant to the lessons, and that they continue to reflect the images and the interests of the children.</a:t>
            </a:r>
            <a:endParaRPr/>
          </a:p>
          <a:p>
            <a:pPr marL="0" lvl="0" indent="0" algn="ctr" rtl="0">
              <a:spcBef>
                <a:spcPts val="0"/>
              </a:spcBef>
              <a:spcAft>
                <a:spcPts val="0"/>
              </a:spcAft>
              <a:buNone/>
            </a:pPr>
            <a:r>
              <a:rPr lang="en-US" sz="1200">
                <a:latin typeface="Comic Sans MS"/>
                <a:ea typeface="Comic Sans MS"/>
                <a:cs typeface="Comic Sans MS"/>
                <a:sym typeface="Comic Sans MS"/>
              </a:rPr>
              <a:t> </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35" name="Google Shape;13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6" name="Google Shape;20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3f1bfbc1ee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33f1bfbc1ee_0_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4" name="Google Shape;224;g33f1bfbc1ee_0_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2" name="Google Shape;232;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3" name="Google Shape;233;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3" name="Google Shape;24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7" name="Google Shape;25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latin typeface="Quattrocento Sans"/>
                <a:ea typeface="Quattrocento Sans"/>
                <a:cs typeface="Quattrocento Sans"/>
                <a:sym typeface="Quattrocento Sans"/>
              </a:rPr>
              <a:t>You can use this slide as your opening or closing slide.  Should you choose to use it as a closing, make sure you review the main points of your presentation.  One creative way to do that is by adding animations to the various graphics on a slide.  This slide has 4 different graphics, and, when you view the slideshow, you will see that you can click to reveal the next graphic.  Similarly, as you review the main topics in your presentation, you may want each point to show up when you are addressing that topic. </a:t>
            </a:r>
            <a:endParaRPr/>
          </a:p>
          <a:p>
            <a:pPr marL="0" lvl="0" indent="0" algn="l" rtl="0">
              <a:spcBef>
                <a:spcPts val="0"/>
              </a:spcBef>
              <a:spcAft>
                <a:spcPts val="0"/>
              </a:spcAft>
              <a:buNone/>
            </a:pPr>
            <a:endParaRPr>
              <a:latin typeface="Quattrocento Sans"/>
              <a:ea typeface="Quattrocento Sans"/>
              <a:cs typeface="Quattrocento Sans"/>
              <a:sym typeface="Quattrocento Sans"/>
            </a:endParaRPr>
          </a:p>
          <a:p>
            <a:pPr marL="0" lvl="0" indent="0" algn="l" rtl="0">
              <a:spcBef>
                <a:spcPts val="0"/>
              </a:spcBef>
              <a:spcAft>
                <a:spcPts val="0"/>
              </a:spcAft>
              <a:buNone/>
            </a:pPr>
            <a:r>
              <a:rPr lang="en-US" b="1">
                <a:latin typeface="Quattrocento Sans"/>
                <a:ea typeface="Quattrocento Sans"/>
                <a:cs typeface="Quattrocento Sans"/>
                <a:sym typeface="Quattrocento Sans"/>
              </a:rPr>
              <a:t>Add animation to images and graphics: </a:t>
            </a:r>
            <a:endParaRPr/>
          </a:p>
          <a:p>
            <a:pPr marL="228600" lvl="0" indent="-228600" algn="l" rtl="0">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Select your image or graphic.</a:t>
            </a:r>
            <a:endParaRPr/>
          </a:p>
          <a:p>
            <a:pPr marL="228600" lvl="0" indent="-228600" algn="l" rtl="0">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Click on the Animations tab.</a:t>
            </a:r>
            <a:endParaRPr/>
          </a:p>
          <a:p>
            <a:pPr marL="228600" lvl="0" indent="-228600" algn="l" rtl="0">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Choose from the options.  The animation for this slide is “Split”.  The drop-down menu in the Animation section gives even more animations you can use.</a:t>
            </a:r>
            <a:endParaRPr/>
          </a:p>
          <a:p>
            <a:pPr marL="228600" lvl="0" indent="-228600" algn="l" rtl="0">
              <a:spcBef>
                <a:spcPts val="0"/>
              </a:spcBef>
              <a:spcAft>
                <a:spcPts val="0"/>
              </a:spcAft>
              <a:buClr>
                <a:schemeClr val="dk1"/>
              </a:buClr>
              <a:buSzPts val="1200"/>
              <a:buFont typeface="Quattrocento Sans"/>
              <a:buAutoNum type="arabicPeriod"/>
            </a:pPr>
            <a:r>
              <a:rPr lang="en-US">
                <a:latin typeface="Quattrocento Sans"/>
                <a:ea typeface="Quattrocento Sans"/>
                <a:cs typeface="Quattrocento Sans"/>
                <a:sym typeface="Quattrocento Sans"/>
              </a:rPr>
              <a:t>If you have multiple graphics or images, you will see a number appear next to it that notes the order of the animations.</a:t>
            </a:r>
            <a:endParaRPr/>
          </a:p>
          <a:p>
            <a:pPr marL="228600" lvl="0" indent="-152400" algn="l" rtl="0">
              <a:spcBef>
                <a:spcPts val="0"/>
              </a:spcBef>
              <a:spcAft>
                <a:spcPts val="0"/>
              </a:spcAft>
              <a:buClr>
                <a:schemeClr val="dk1"/>
              </a:buClr>
              <a:buSzPts val="1200"/>
              <a:buFont typeface="Calibri"/>
              <a:buNone/>
            </a:pPr>
            <a:endParaRPr b="1">
              <a:latin typeface="Quattrocento Sans"/>
              <a:ea typeface="Quattrocento Sans"/>
              <a:cs typeface="Quattrocento Sans"/>
              <a:sym typeface="Quattrocento Sans"/>
            </a:endParaRPr>
          </a:p>
          <a:p>
            <a:pPr marL="0" lvl="0" indent="0" algn="l" rtl="0">
              <a:spcBef>
                <a:spcPts val="0"/>
              </a:spcBef>
              <a:spcAft>
                <a:spcPts val="0"/>
              </a:spcAft>
              <a:buClr>
                <a:schemeClr val="dk1"/>
              </a:buClr>
              <a:buSzPts val="1200"/>
              <a:buFont typeface="Quattrocento Sans"/>
              <a:buNone/>
            </a:pPr>
            <a:r>
              <a:rPr lang="en-US" b="1">
                <a:latin typeface="Quattrocento Sans"/>
                <a:ea typeface="Quattrocento Sans"/>
                <a:cs typeface="Quattrocento Sans"/>
                <a:sym typeface="Quattrocento Sans"/>
              </a:rPr>
              <a:t>Note: You will want to choose the animations carefully.  You do not want to make your audience dizzy from your presentation.</a:t>
            </a:r>
            <a:endParaRPr/>
          </a:p>
        </p:txBody>
      </p:sp>
      <p:sp>
        <p:nvSpPr>
          <p:cNvPr id="258" name="Google Shape;258;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a:p>
        </p:txBody>
      </p:sp>
      <p:sp>
        <p:nvSpPr>
          <p:cNvPr id="18" name="Google Shape;1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3"/>
        <p:cNvGrpSpPr/>
        <p:nvPr/>
      </p:nvGrpSpPr>
      <p:grpSpPr>
        <a:xfrm>
          <a:off x="0" y="0"/>
          <a:ext cx="0" cy="0"/>
          <a:chOff x="0" y="0"/>
          <a:chExt cx="0" cy="0"/>
        </a:xfrm>
      </p:grpSpPr>
      <p:sp>
        <p:nvSpPr>
          <p:cNvPr id="34" name="Google Shape;34;p1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6" name="Google Shape;36;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9"/>
        <p:cNvGrpSpPr/>
        <p:nvPr/>
      </p:nvGrpSpPr>
      <p:grpSpPr>
        <a:xfrm>
          <a:off x="0" y="0"/>
          <a:ext cx="0" cy="0"/>
          <a:chOff x="0" y="0"/>
          <a:chExt cx="0" cy="0"/>
        </a:xfrm>
      </p:grpSpPr>
      <p:sp>
        <p:nvSpPr>
          <p:cNvPr id="40" name="Google Shape;40;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2" name="Google Shape;4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2"/>
        <p:cNvGrpSpPr/>
        <p:nvPr/>
      </p:nvGrpSpPr>
      <p:grpSpPr>
        <a:xfrm>
          <a:off x="0" y="0"/>
          <a:ext cx="0" cy="0"/>
          <a:chOff x="0" y="0"/>
          <a:chExt cx="0" cy="0"/>
        </a:xfrm>
      </p:grpSpPr>
      <p:sp>
        <p:nvSpPr>
          <p:cNvPr id="53" name="Google Shape;53;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5" name="Google Shape;55;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1"/>
        <p:cNvGrpSpPr/>
        <p:nvPr/>
      </p:nvGrpSpPr>
      <p:grpSpPr>
        <a:xfrm>
          <a:off x="0" y="0"/>
          <a:ext cx="0" cy="0"/>
          <a:chOff x="0" y="0"/>
          <a:chExt cx="0" cy="0"/>
        </a:xfrm>
      </p:grpSpPr>
      <p:sp>
        <p:nvSpPr>
          <p:cNvPr id="62" name="Google Shape;62;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0"/>
        <p:cNvGrpSpPr/>
        <p:nvPr/>
      </p:nvGrpSpPr>
      <p:grpSpPr>
        <a:xfrm>
          <a:off x="0" y="0"/>
          <a:ext cx="0" cy="0"/>
          <a:chOff x="0" y="0"/>
          <a:chExt cx="0" cy="0"/>
        </a:xfrm>
      </p:grpSpPr>
      <p:sp>
        <p:nvSpPr>
          <p:cNvPr id="71" name="Google Shape;71;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3" name="Google Shape;73;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4" name="Google Shape;74;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7"/>
        <p:cNvGrpSpPr/>
        <p:nvPr/>
      </p:nvGrpSpPr>
      <p:grpSpPr>
        <a:xfrm>
          <a:off x="0" y="0"/>
          <a:ext cx="0" cy="0"/>
          <a:chOff x="0" y="0"/>
          <a:chExt cx="0" cy="0"/>
        </a:xfrm>
      </p:grpSpPr>
      <p:sp>
        <p:nvSpPr>
          <p:cNvPr id="78" name="Google Shape;78;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23"/>
          <p:cNvSpPr>
            <a:spLocks noGrp="1"/>
          </p:cNvSpPr>
          <p:nvPr>
            <p:ph type="pic" idx="2"/>
          </p:nvPr>
        </p:nvSpPr>
        <p:spPr>
          <a:xfrm>
            <a:off x="5183188" y="987425"/>
            <a:ext cx="6172200" cy="4873625"/>
          </a:xfrm>
          <a:prstGeom prst="rect">
            <a:avLst/>
          </a:prstGeom>
          <a:noFill/>
          <a:ln>
            <a:noFill/>
          </a:ln>
        </p:spPr>
      </p:sp>
      <p:sp>
        <p:nvSpPr>
          <p:cNvPr id="80" name="Google Shape;80;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1" name="Google Shape;8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4"/>
        <p:cNvGrpSpPr/>
        <p:nvPr/>
      </p:nvGrpSpPr>
      <p:grpSpPr>
        <a:xfrm>
          <a:off x="0" y="0"/>
          <a:ext cx="0" cy="0"/>
          <a:chOff x="0" y="0"/>
          <a:chExt cx="0" cy="0"/>
        </a:xfrm>
      </p:grpSpPr>
      <p:sp>
        <p:nvSpPr>
          <p:cNvPr id="85" name="Google Shape;85;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0"/>
        <p:cNvGrpSpPr/>
        <p:nvPr/>
      </p:nvGrpSpPr>
      <p:grpSpPr>
        <a:xfrm>
          <a:off x="0" y="0"/>
          <a:ext cx="0" cy="0"/>
          <a:chOff x="0" y="0"/>
          <a:chExt cx="0" cy="0"/>
        </a:xfrm>
      </p:grpSpPr>
      <p:sp>
        <p:nvSpPr>
          <p:cNvPr id="91" name="Google Shape;91;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9pPr>
          </a:lstStyle>
          <a:p>
            <a:endParaRPr/>
          </a:p>
        </p:txBody>
      </p:sp>
      <p:sp>
        <p:nvSpPr>
          <p:cNvPr id="12" name="Google Shape;1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13" name="Google Shape;1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lt1"/>
                </a:solidFill>
                <a:latin typeface="Calibri"/>
                <a:ea typeface="Calibri"/>
                <a:cs typeface="Calibri"/>
                <a:sym typeface="Calibri"/>
              </a:defRPr>
            </a:lvl9pPr>
          </a:lstStyle>
          <a:p>
            <a:endParaRPr/>
          </a:p>
        </p:txBody>
      </p:sp>
      <p:sp>
        <p:nvSpPr>
          <p:cNvPr id="14" name="Google Shape;1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alibri"/>
                <a:ea typeface="Calibri"/>
                <a:cs typeface="Calibri"/>
                <a:sym typeface="Calibri"/>
              </a:defRPr>
            </a:lvl1pPr>
            <a:lvl2pPr marL="0" marR="0" lvl="1" indent="0" algn="r" rtl="0">
              <a:spcBef>
                <a:spcPts val="0"/>
              </a:spcBef>
              <a:buNone/>
              <a:defRPr sz="1200" b="0" i="0" u="none" strike="noStrike" cap="none">
                <a:solidFill>
                  <a:schemeClr val="lt1"/>
                </a:solidFill>
                <a:latin typeface="Calibri"/>
                <a:ea typeface="Calibri"/>
                <a:cs typeface="Calibri"/>
                <a:sym typeface="Calibri"/>
              </a:defRPr>
            </a:lvl2pPr>
            <a:lvl3pPr marL="0" marR="0" lvl="2" indent="0" algn="r" rtl="0">
              <a:spcBef>
                <a:spcPts val="0"/>
              </a:spcBef>
              <a:buNone/>
              <a:defRPr sz="1200" b="0" i="0" u="none" strike="noStrike" cap="none">
                <a:solidFill>
                  <a:schemeClr val="lt1"/>
                </a:solidFill>
                <a:latin typeface="Calibri"/>
                <a:ea typeface="Calibri"/>
                <a:cs typeface="Calibri"/>
                <a:sym typeface="Calibri"/>
              </a:defRPr>
            </a:lvl3pPr>
            <a:lvl4pPr marL="0" marR="0" lvl="3" indent="0" algn="r" rtl="0">
              <a:spcBef>
                <a:spcPts val="0"/>
              </a:spcBef>
              <a:buNone/>
              <a:defRPr sz="1200" b="0" i="0" u="none" strike="noStrike" cap="none">
                <a:solidFill>
                  <a:schemeClr val="lt1"/>
                </a:solidFill>
                <a:latin typeface="Calibri"/>
                <a:ea typeface="Calibri"/>
                <a:cs typeface="Calibri"/>
                <a:sym typeface="Calibri"/>
              </a:defRPr>
            </a:lvl4pPr>
            <a:lvl5pPr marL="0" marR="0" lvl="4" indent="0" algn="r" rtl="0">
              <a:spcBef>
                <a:spcPts val="0"/>
              </a:spcBef>
              <a:buNone/>
              <a:defRPr sz="1200" b="0" i="0" u="none" strike="noStrike" cap="none">
                <a:solidFill>
                  <a:schemeClr val="lt1"/>
                </a:solidFill>
                <a:latin typeface="Calibri"/>
                <a:ea typeface="Calibri"/>
                <a:cs typeface="Calibri"/>
                <a:sym typeface="Calibri"/>
              </a:defRPr>
            </a:lvl5pPr>
            <a:lvl6pPr marL="0" marR="0" lvl="5" indent="0" algn="r" rtl="0">
              <a:spcBef>
                <a:spcPts val="0"/>
              </a:spcBef>
              <a:buNone/>
              <a:defRPr sz="1200" b="0" i="0" u="none" strike="noStrike" cap="none">
                <a:solidFill>
                  <a:schemeClr val="lt1"/>
                </a:solidFill>
                <a:latin typeface="Calibri"/>
                <a:ea typeface="Calibri"/>
                <a:cs typeface="Calibri"/>
                <a:sym typeface="Calibri"/>
              </a:defRPr>
            </a:lvl6pPr>
            <a:lvl7pPr marL="0" marR="0" lvl="6" indent="0" algn="r" rtl="0">
              <a:spcBef>
                <a:spcPts val="0"/>
              </a:spcBef>
              <a:buNone/>
              <a:defRPr sz="1200" b="0" i="0" u="none" strike="noStrike" cap="none">
                <a:solidFill>
                  <a:schemeClr val="lt1"/>
                </a:solidFill>
                <a:latin typeface="Calibri"/>
                <a:ea typeface="Calibri"/>
                <a:cs typeface="Calibri"/>
                <a:sym typeface="Calibri"/>
              </a:defRPr>
            </a:lvl7pPr>
            <a:lvl8pPr marL="0" marR="0" lvl="7" indent="0" algn="r" rtl="0">
              <a:spcBef>
                <a:spcPts val="0"/>
              </a:spcBef>
              <a:buNone/>
              <a:defRPr sz="1200" b="0" i="0" u="none" strike="noStrike" cap="none">
                <a:solidFill>
                  <a:schemeClr val="lt1"/>
                </a:solidFill>
                <a:latin typeface="Calibri"/>
                <a:ea typeface="Calibri"/>
                <a:cs typeface="Calibri"/>
                <a:sym typeface="Calibri"/>
              </a:defRPr>
            </a:lvl8pPr>
            <a:lvl9pPr marL="0" marR="0" lvl="8" indent="0" algn="r" rtl="0">
              <a:spcBef>
                <a:spcPts val="0"/>
              </a:spcBef>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
        <p:cNvGrpSpPr/>
        <p:nvPr/>
      </p:nvGrpSpPr>
      <p:grpSpPr>
        <a:xfrm>
          <a:off x="0" y="0"/>
          <a:ext cx="0" cy="0"/>
          <a:chOff x="0" y="0"/>
          <a:chExt cx="0" cy="0"/>
        </a:xfrm>
      </p:grpSpPr>
      <p:sp>
        <p:nvSpPr>
          <p:cNvPr id="22" name="Google Shape;22;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Google Shape;2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Google Shape;2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14141"/>
        </a:solidFill>
        <a:effectLst/>
      </p:bgPr>
    </p:bg>
    <p:spTree>
      <p:nvGrpSpPr>
        <p:cNvPr id="1" name="Shape 99"/>
        <p:cNvGrpSpPr/>
        <p:nvPr/>
      </p:nvGrpSpPr>
      <p:grpSpPr>
        <a:xfrm>
          <a:off x="0" y="0"/>
          <a:ext cx="0" cy="0"/>
          <a:chOff x="0" y="0"/>
          <a:chExt cx="0" cy="0"/>
        </a:xfrm>
      </p:grpSpPr>
      <p:sp>
        <p:nvSpPr>
          <p:cNvPr id="100" name="Google Shape;100;p1"/>
          <p:cNvSpPr txBox="1">
            <a:spLocks noGrp="1"/>
          </p:cNvSpPr>
          <p:nvPr>
            <p:ph type="ctrTitle"/>
          </p:nvPr>
        </p:nvSpPr>
        <p:spPr>
          <a:xfrm>
            <a:off x="3075709" y="3969181"/>
            <a:ext cx="6780305" cy="30741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100"/>
              <a:buFont typeface="Libre Franklin"/>
              <a:buNone/>
            </a:pPr>
            <a:r>
              <a:rPr lang="en-US" sz="3200" b="1" dirty="0">
                <a:latin typeface="Libre Franklin"/>
                <a:ea typeface="Libre Franklin"/>
                <a:cs typeface="Libre Franklin"/>
                <a:sym typeface="Libre Franklin"/>
              </a:rPr>
              <a:t>	     </a:t>
            </a:r>
            <a:r>
              <a:rPr lang="en-US" sz="3200" b="1" dirty="0" err="1">
                <a:latin typeface="Libre Franklin"/>
                <a:ea typeface="Libre Franklin"/>
                <a:cs typeface="Libre Franklin"/>
                <a:sym typeface="Libre Franklin"/>
              </a:rPr>
              <a:t>Llangan</a:t>
            </a:r>
            <a:r>
              <a:rPr lang="en-US" sz="3200" b="1" dirty="0">
                <a:latin typeface="Libre Franklin"/>
                <a:ea typeface="Libre Franklin"/>
                <a:cs typeface="Libre Franklin"/>
                <a:sym typeface="Libre Franklin"/>
              </a:rPr>
              <a:t> School</a:t>
            </a:r>
            <a:br>
              <a:rPr lang="en-US" sz="3200" b="1" dirty="0">
                <a:latin typeface="Libre Franklin"/>
                <a:ea typeface="Libre Franklin"/>
                <a:cs typeface="Libre Franklin"/>
                <a:sym typeface="Libre Franklin"/>
              </a:rPr>
            </a:br>
            <a:r>
              <a:rPr lang="en-US" sz="3200" b="1" dirty="0">
                <a:latin typeface="Libre Franklin"/>
                <a:ea typeface="Libre Franklin"/>
                <a:cs typeface="Libre Franklin"/>
                <a:sym typeface="Libre Franklin"/>
              </a:rPr>
              <a:t>	Year 6 Residential</a:t>
            </a:r>
            <a:br>
              <a:rPr lang="en-US" sz="3200" b="1" dirty="0">
                <a:latin typeface="Libre Franklin"/>
                <a:ea typeface="Libre Franklin"/>
                <a:cs typeface="Libre Franklin"/>
                <a:sym typeface="Libre Franklin"/>
              </a:rPr>
            </a:br>
            <a:r>
              <a:rPr lang="en-US" sz="3200" b="1" dirty="0">
                <a:latin typeface="Libre Franklin"/>
                <a:ea typeface="Libre Franklin"/>
                <a:cs typeface="Libre Franklin"/>
                <a:sym typeface="Libre Franklin"/>
              </a:rPr>
              <a:t>      	        </a:t>
            </a:r>
            <a:r>
              <a:rPr lang="en-US" sz="3200" b="1" dirty="0" err="1">
                <a:latin typeface="Libre Franklin"/>
                <a:ea typeface="Libre Franklin"/>
                <a:cs typeface="Libre Franklin"/>
                <a:sym typeface="Libre Franklin"/>
              </a:rPr>
              <a:t>Llangrannog</a:t>
            </a:r>
            <a:br>
              <a:rPr lang="en-US" sz="3200" b="1" dirty="0">
                <a:latin typeface="Libre Franklin"/>
                <a:ea typeface="Libre Franklin"/>
                <a:cs typeface="Libre Franklin"/>
                <a:sym typeface="Libre Franklin"/>
              </a:rPr>
            </a:br>
            <a:r>
              <a:rPr lang="en-US" sz="3200" b="1" dirty="0">
                <a:latin typeface="Libre Franklin"/>
                <a:ea typeface="Libre Franklin"/>
                <a:cs typeface="Libre Franklin"/>
                <a:sym typeface="Libre Franklin"/>
              </a:rPr>
              <a:t>       Parents Meeting 2025</a:t>
            </a:r>
            <a:endParaRPr sz="3200" b="1" dirty="0">
              <a:latin typeface="Libre Franklin"/>
              <a:ea typeface="Libre Franklin"/>
              <a:cs typeface="Libre Franklin"/>
              <a:sym typeface="Libre Franklin"/>
            </a:endParaRPr>
          </a:p>
        </p:txBody>
      </p:sp>
      <p:sp>
        <p:nvSpPr>
          <p:cNvPr id="101" name="Google Shape;101;p1"/>
          <p:cNvSpPr/>
          <p:nvPr/>
        </p:nvSpPr>
        <p:spPr>
          <a:xfrm>
            <a:off x="4127980" y="525428"/>
            <a:ext cx="3182100" cy="3182100"/>
          </a:xfrm>
          <a:prstGeom prst="ellipse">
            <a:avLst/>
          </a:prstGeom>
          <a:solidFill>
            <a:srgbClr val="FFFFFF">
              <a:alpha val="8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2" name="Google Shape;102;p1" descr="A logo with a person holding a tree&#10;&#10;Description automatically generated"/>
          <p:cNvPicPr preferRelativeResize="0"/>
          <p:nvPr/>
        </p:nvPicPr>
        <p:blipFill rotWithShape="1">
          <a:blip r:embed="rId3">
            <a:alphaModFix/>
          </a:blip>
          <a:srcRect t="12880" r="4" b="17373"/>
          <a:stretch/>
        </p:blipFill>
        <p:spPr>
          <a:xfrm>
            <a:off x="4292566" y="690014"/>
            <a:ext cx="2852928" cy="2852928"/>
          </a:xfrm>
          <a:custGeom>
            <a:avLst/>
            <a:gdLst/>
            <a:ahLst/>
            <a:cxnLst/>
            <a:rect l="l" t="t" r="r" b="b"/>
            <a:pathLst>
              <a:path w="2852928" h="2852928" extrusionOk="0">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noFill/>
          <a:ln>
            <a:noFill/>
          </a:ln>
        </p:spPr>
      </p:pic>
      <p:pic>
        <p:nvPicPr>
          <p:cNvPr id="3" name="Picture 2" descr="A group of people on a beach&#10;&#10;Description automatically generated">
            <a:extLst>
              <a:ext uri="{FF2B5EF4-FFF2-40B4-BE49-F238E27FC236}">
                <a16:creationId xmlns:a16="http://schemas.microsoft.com/office/drawing/2014/main" id="{A9347398-D3FD-09A5-3A9D-A2568700E908}"/>
              </a:ext>
            </a:extLst>
          </p:cNvPr>
          <p:cNvPicPr>
            <a:picLocks noChangeAspect="1"/>
          </p:cNvPicPr>
          <p:nvPr/>
        </p:nvPicPr>
        <p:blipFill>
          <a:blip r:embed="rId4"/>
          <a:stretch>
            <a:fillRect/>
          </a:stretch>
        </p:blipFill>
        <p:spPr>
          <a:xfrm>
            <a:off x="7615763" y="280657"/>
            <a:ext cx="4313001" cy="2966789"/>
          </a:xfrm>
          <a:prstGeom prst="rect">
            <a:avLst/>
          </a:prstGeom>
        </p:spPr>
      </p:pic>
      <p:pic>
        <p:nvPicPr>
          <p:cNvPr id="5" name="Picture 4" descr="A green grass field next to a body of water&#10;&#10;Description automatically generated">
            <a:extLst>
              <a:ext uri="{FF2B5EF4-FFF2-40B4-BE49-F238E27FC236}">
                <a16:creationId xmlns:a16="http://schemas.microsoft.com/office/drawing/2014/main" id="{241F4402-C9DF-1F28-4832-1621D4A104DB}"/>
              </a:ext>
            </a:extLst>
          </p:cNvPr>
          <p:cNvPicPr>
            <a:picLocks noChangeAspect="1"/>
          </p:cNvPicPr>
          <p:nvPr/>
        </p:nvPicPr>
        <p:blipFill>
          <a:blip r:embed="rId5"/>
          <a:stretch>
            <a:fillRect/>
          </a:stretch>
        </p:blipFill>
        <p:spPr>
          <a:xfrm>
            <a:off x="596665" y="631964"/>
            <a:ext cx="3182100" cy="2137594"/>
          </a:xfrm>
          <a:prstGeom prst="rect">
            <a:avLst/>
          </a:prstGeom>
        </p:spPr>
      </p:pic>
      <p:pic>
        <p:nvPicPr>
          <p:cNvPr id="7" name="Picture 6" descr="A group of people posing for a photo&#10;&#10;Description automatically generated">
            <a:extLst>
              <a:ext uri="{FF2B5EF4-FFF2-40B4-BE49-F238E27FC236}">
                <a16:creationId xmlns:a16="http://schemas.microsoft.com/office/drawing/2014/main" id="{0ABDFC2C-1A17-3529-0CE6-4EDC41AC1FC5}"/>
              </a:ext>
            </a:extLst>
          </p:cNvPr>
          <p:cNvPicPr>
            <a:picLocks noChangeAspect="1"/>
          </p:cNvPicPr>
          <p:nvPr/>
        </p:nvPicPr>
        <p:blipFill>
          <a:blip r:embed="rId6"/>
          <a:stretch>
            <a:fillRect/>
          </a:stretch>
        </p:blipFill>
        <p:spPr>
          <a:xfrm>
            <a:off x="8570647" y="3070894"/>
            <a:ext cx="3182100" cy="2223961"/>
          </a:xfrm>
          <a:prstGeom prst="rect">
            <a:avLst/>
          </a:prstGeom>
        </p:spPr>
      </p:pic>
      <p:pic>
        <p:nvPicPr>
          <p:cNvPr id="9" name="Picture 8" descr="A group of kids in a gym&#10;&#10;Description automatically generated">
            <a:extLst>
              <a:ext uri="{FF2B5EF4-FFF2-40B4-BE49-F238E27FC236}">
                <a16:creationId xmlns:a16="http://schemas.microsoft.com/office/drawing/2014/main" id="{CC81D81D-5A74-F04D-6B29-6DACC945503E}"/>
              </a:ext>
            </a:extLst>
          </p:cNvPr>
          <p:cNvPicPr>
            <a:picLocks noChangeAspect="1"/>
          </p:cNvPicPr>
          <p:nvPr/>
        </p:nvPicPr>
        <p:blipFill>
          <a:blip r:embed="rId7"/>
          <a:stretch>
            <a:fillRect/>
          </a:stretch>
        </p:blipFill>
        <p:spPr>
          <a:xfrm>
            <a:off x="518337" y="3027516"/>
            <a:ext cx="3143945" cy="222396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7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0"/>
        <p:cNvGrpSpPr/>
        <p:nvPr/>
      </p:nvGrpSpPr>
      <p:grpSpPr>
        <a:xfrm>
          <a:off x="0" y="0"/>
          <a:ext cx="0" cy="0"/>
          <a:chOff x="0" y="0"/>
          <a:chExt cx="0" cy="0"/>
        </a:xfrm>
      </p:grpSpPr>
      <p:sp>
        <p:nvSpPr>
          <p:cNvPr id="121" name="Google Shape;121;p2"/>
          <p:cNvSpPr/>
          <p:nvPr/>
        </p:nvSpPr>
        <p:spPr>
          <a:xfrm>
            <a:off x="0" y="1"/>
            <a:ext cx="1219169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2" name="Google Shape;122;p2"/>
          <p:cNvSpPr/>
          <p:nvPr/>
        </p:nvSpPr>
        <p:spPr>
          <a:xfrm>
            <a:off x="305" y="0"/>
            <a:ext cx="1219169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00" b="0" i="0" u="none" strike="noStrike" cap="none">
              <a:solidFill>
                <a:schemeClr val="lt1"/>
              </a:solidFill>
              <a:latin typeface="Calibri"/>
              <a:ea typeface="Calibri"/>
              <a:cs typeface="Calibri"/>
              <a:sym typeface="Calibri"/>
            </a:endParaRPr>
          </a:p>
        </p:txBody>
      </p:sp>
      <p:grpSp>
        <p:nvGrpSpPr>
          <p:cNvPr id="123" name="Google Shape;123;p2"/>
          <p:cNvGrpSpPr/>
          <p:nvPr/>
        </p:nvGrpSpPr>
        <p:grpSpPr>
          <a:xfrm>
            <a:off x="-21863" y="508838"/>
            <a:ext cx="5217958" cy="6239661"/>
            <a:chOff x="-19221" y="251144"/>
            <a:chExt cx="5217958" cy="6239661"/>
          </a:xfrm>
        </p:grpSpPr>
        <p:sp>
          <p:nvSpPr>
            <p:cNvPr id="124" name="Google Shape;124;p2"/>
            <p:cNvSpPr/>
            <p:nvPr/>
          </p:nvSpPr>
          <p:spPr>
            <a:xfrm>
              <a:off x="-19221" y="251144"/>
              <a:ext cx="5187198" cy="6239661"/>
            </a:xfrm>
            <a:custGeom>
              <a:avLst/>
              <a:gdLst/>
              <a:ahLst/>
              <a:cxnLst/>
              <a:rect l="l" t="t" r="r" b="b"/>
              <a:pathLst>
                <a:path w="5187198" h="6239661" extrusionOk="0">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2"/>
            <p:cNvSpPr/>
            <p:nvPr/>
          </p:nvSpPr>
          <p:spPr>
            <a:xfrm>
              <a:off x="-19220" y="297400"/>
              <a:ext cx="5215811" cy="6107388"/>
            </a:xfrm>
            <a:custGeom>
              <a:avLst/>
              <a:gdLst/>
              <a:ahLst/>
              <a:cxnLst/>
              <a:rect l="l" t="t" r="r" b="b"/>
              <a:pathLst>
                <a:path w="5215811" h="6107388" extrusionOk="0">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6" name="Google Shape;126;p2"/>
            <p:cNvSpPr/>
            <p:nvPr/>
          </p:nvSpPr>
          <p:spPr>
            <a:xfrm>
              <a:off x="-19221" y="319367"/>
              <a:ext cx="5217956" cy="6100079"/>
            </a:xfrm>
            <a:custGeom>
              <a:avLst/>
              <a:gdLst/>
              <a:ahLst/>
              <a:cxnLst/>
              <a:rect l="l" t="t" r="r" b="b"/>
              <a:pathLst>
                <a:path w="5217956" h="6100079" extrusionOk="0">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7" name="Google Shape;127;p2"/>
            <p:cNvSpPr/>
            <p:nvPr/>
          </p:nvSpPr>
          <p:spPr>
            <a:xfrm>
              <a:off x="-19220" y="319367"/>
              <a:ext cx="5217957" cy="6100079"/>
            </a:xfrm>
            <a:custGeom>
              <a:avLst/>
              <a:gdLst/>
              <a:ahLst/>
              <a:cxnLst/>
              <a:rect l="l" t="t" r="r" b="b"/>
              <a:pathLst>
                <a:path w="5217957" h="6100079" extrusionOk="0">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0">
                  <a:srgbClr val="FFFFFF">
                    <a:alpha val="9803"/>
                  </a:srgbClr>
                </a:gs>
                <a:gs pos="2000">
                  <a:srgbClr val="FFFFFF">
                    <a:alpha val="9803"/>
                  </a:srgbClr>
                </a:gs>
                <a:gs pos="16000">
                  <a:srgbClr val="70AD47">
                    <a:alpha val="9803"/>
                  </a:srgbClr>
                </a:gs>
                <a:gs pos="85000">
                  <a:srgbClr val="4472C4">
                    <a:alpha val="9803"/>
                  </a:srgbClr>
                </a:gs>
                <a:gs pos="100000">
                  <a:srgbClr val="FFFFFF">
                    <a:alpha val="9803"/>
                  </a:srgbClr>
                </a:gs>
              </a:gsLst>
              <a:lin ang="12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28" name="Google Shape;128;p2"/>
          <p:cNvSpPr txBox="1">
            <a:spLocks noGrp="1"/>
          </p:cNvSpPr>
          <p:nvPr>
            <p:ph type="title"/>
          </p:nvPr>
        </p:nvSpPr>
        <p:spPr>
          <a:xfrm>
            <a:off x="343905" y="995988"/>
            <a:ext cx="3855600" cy="43719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3600"/>
              <a:buFont typeface="Calibri"/>
              <a:buNone/>
            </a:pPr>
            <a:r>
              <a:rPr lang="en-US" sz="3600">
                <a:solidFill>
                  <a:schemeClr val="dk2"/>
                </a:solidFill>
                <a:latin typeface="Calibri"/>
                <a:ea typeface="Calibri"/>
                <a:cs typeface="Calibri"/>
                <a:sym typeface="Calibri"/>
              </a:rPr>
              <a:t>Residential aims</a:t>
            </a:r>
            <a:endParaRPr sz="3600">
              <a:solidFill>
                <a:schemeClr val="dk2"/>
              </a:solidFill>
              <a:latin typeface="Calibri"/>
              <a:ea typeface="Calibri"/>
              <a:cs typeface="Calibri"/>
              <a:sym typeface="Calibri"/>
            </a:endParaRPr>
          </a:p>
          <a:p>
            <a:pPr marL="0" lvl="0" indent="0" algn="l" rtl="0">
              <a:lnSpc>
                <a:spcPct val="90000"/>
              </a:lnSpc>
              <a:spcBef>
                <a:spcPts val="0"/>
              </a:spcBef>
              <a:spcAft>
                <a:spcPts val="0"/>
              </a:spcAft>
              <a:buClr>
                <a:schemeClr val="dk2"/>
              </a:buClr>
              <a:buSzPts val="3600"/>
              <a:buFont typeface="Calibri"/>
              <a:buNone/>
            </a:pPr>
            <a:r>
              <a:rPr lang="en-US" sz="3600">
                <a:solidFill>
                  <a:schemeClr val="dk2"/>
                </a:solidFill>
              </a:rPr>
              <a:t>&amp; benefits to you child</a:t>
            </a:r>
            <a:endParaRPr sz="3600">
              <a:solidFill>
                <a:schemeClr val="dk2"/>
              </a:solidFill>
            </a:endParaRPr>
          </a:p>
        </p:txBody>
      </p:sp>
      <p:sp>
        <p:nvSpPr>
          <p:cNvPr id="129" name="Google Shape;129;p2"/>
          <p:cNvSpPr txBox="1"/>
          <p:nvPr/>
        </p:nvSpPr>
        <p:spPr>
          <a:xfrm>
            <a:off x="5640788" y="813750"/>
            <a:ext cx="6551211" cy="5230500"/>
          </a:xfrm>
          <a:prstGeom prst="rect">
            <a:avLst/>
          </a:prstGeom>
          <a:noFill/>
          <a:ln>
            <a:noFill/>
          </a:ln>
        </p:spPr>
        <p:txBody>
          <a:bodyPr spcFirstLastPara="1" wrap="square" lIns="91425" tIns="45700" rIns="91425" bIns="45700" anchor="ctr" anchorCtr="0">
            <a:normAutofit lnSpcReduction="10000"/>
          </a:bodyPr>
          <a:lstStyle/>
          <a:p>
            <a:pPr marL="0" lvl="0" indent="0" algn="l" rtl="0">
              <a:lnSpc>
                <a:spcPct val="115000"/>
              </a:lnSpc>
              <a:spcBef>
                <a:spcPts val="1200"/>
              </a:spcBef>
              <a:spcAft>
                <a:spcPts val="0"/>
              </a:spcAft>
              <a:buNone/>
            </a:pPr>
            <a:r>
              <a:rPr lang="en-US" sz="2000" b="1" dirty="0">
                <a:solidFill>
                  <a:schemeClr val="dk1"/>
                </a:solidFill>
              </a:rPr>
              <a:t>Aims of the Residential:</a:t>
            </a:r>
            <a:endParaRPr sz="2000" b="1" dirty="0">
              <a:solidFill>
                <a:schemeClr val="dk1"/>
              </a:solidFill>
            </a:endParaRPr>
          </a:p>
          <a:p>
            <a:pPr marL="457200" lvl="0" indent="-355600" algn="l" rtl="0">
              <a:lnSpc>
                <a:spcPct val="115000"/>
              </a:lnSpc>
              <a:spcBef>
                <a:spcPts val="1200"/>
              </a:spcBef>
              <a:spcAft>
                <a:spcPts val="0"/>
              </a:spcAft>
              <a:buClr>
                <a:schemeClr val="dk1"/>
              </a:buClr>
              <a:buSzPts val="2000"/>
              <a:buChar char="●"/>
            </a:pPr>
            <a:r>
              <a:rPr lang="en-US" sz="2000" dirty="0">
                <a:solidFill>
                  <a:schemeClr val="dk1"/>
                </a:solidFill>
              </a:rPr>
              <a:t>Encourage independence and resilience</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Develop teamwork and communication skills</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Build confidence through new challenges</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Foster a love for outdoor learning and adventure</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Create lasting memories with friends</a:t>
            </a:r>
            <a:endParaRPr sz="2000" dirty="0">
              <a:solidFill>
                <a:schemeClr val="dk1"/>
              </a:solidFill>
            </a:endParaRPr>
          </a:p>
          <a:p>
            <a:pPr marL="0" lvl="0" indent="0" algn="l" rtl="0">
              <a:lnSpc>
                <a:spcPct val="115000"/>
              </a:lnSpc>
              <a:spcBef>
                <a:spcPts val="1200"/>
              </a:spcBef>
              <a:spcAft>
                <a:spcPts val="0"/>
              </a:spcAft>
              <a:buNone/>
            </a:pPr>
            <a:r>
              <a:rPr lang="en-US" sz="2000" b="1" dirty="0">
                <a:solidFill>
                  <a:schemeClr val="dk1"/>
                </a:solidFill>
              </a:rPr>
              <a:t>Benefits for the Children:</a:t>
            </a:r>
            <a:endParaRPr sz="2000" b="1" dirty="0">
              <a:solidFill>
                <a:schemeClr val="dk1"/>
              </a:solidFill>
            </a:endParaRPr>
          </a:p>
          <a:p>
            <a:pPr marL="457200" lvl="0" indent="-355600" algn="l" rtl="0">
              <a:lnSpc>
                <a:spcPct val="115000"/>
              </a:lnSpc>
              <a:spcBef>
                <a:spcPts val="1200"/>
              </a:spcBef>
              <a:spcAft>
                <a:spcPts val="0"/>
              </a:spcAft>
              <a:buClr>
                <a:schemeClr val="dk1"/>
              </a:buClr>
              <a:buSzPts val="2000"/>
              <a:buChar char="●"/>
            </a:pPr>
            <a:r>
              <a:rPr lang="en-US" sz="2000" dirty="0">
                <a:solidFill>
                  <a:schemeClr val="dk1"/>
                </a:solidFill>
              </a:rPr>
              <a:t>Experience a range of exciting outdoor activities</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Strengthen friendships and social skills</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Learn problem-solving and leadership in real-life settings</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Step out of their comfort zone in a safe, supportive environment</a:t>
            </a:r>
            <a:endParaRPr sz="2000" dirty="0">
              <a:solidFill>
                <a:schemeClr val="dk1"/>
              </a:solidFill>
            </a:endParaRPr>
          </a:p>
          <a:p>
            <a:pPr marL="457200" lvl="0" indent="-355600" algn="l" rtl="0">
              <a:lnSpc>
                <a:spcPct val="115000"/>
              </a:lnSpc>
              <a:spcBef>
                <a:spcPts val="0"/>
              </a:spcBef>
              <a:spcAft>
                <a:spcPts val="0"/>
              </a:spcAft>
              <a:buClr>
                <a:schemeClr val="dk1"/>
              </a:buClr>
              <a:buSzPts val="2000"/>
              <a:buChar char="●"/>
            </a:pPr>
            <a:r>
              <a:rPr lang="en-US" sz="2000" dirty="0">
                <a:solidFill>
                  <a:schemeClr val="dk1"/>
                </a:solidFill>
              </a:rPr>
              <a:t>Have fun while developing key life skills</a:t>
            </a:r>
            <a:endParaRPr sz="2000" dirty="0">
              <a:solidFill>
                <a:schemeClr val="dk1"/>
              </a:solidFill>
            </a:endParaRPr>
          </a:p>
          <a:p>
            <a:pPr marL="457200" marR="0" lvl="0" indent="0" algn="l" rtl="0">
              <a:lnSpc>
                <a:spcPct val="90000"/>
              </a:lnSpc>
              <a:spcBef>
                <a:spcPts val="1200"/>
              </a:spcBef>
              <a:spcAft>
                <a:spcPts val="0"/>
              </a:spcAft>
              <a:buNone/>
            </a:pPr>
            <a:endParaRPr sz="1800" dirty="0">
              <a:solidFill>
                <a:schemeClr val="dk2"/>
              </a:solidFill>
              <a:latin typeface="Calibri"/>
              <a:ea typeface="Calibri"/>
              <a:cs typeface="Calibri"/>
              <a:sym typeface="Calibri"/>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dirty="0">
              <a:solidFill>
                <a:schemeClr val="dk2"/>
              </a:solidFill>
              <a:latin typeface="Calibri"/>
              <a:ea typeface="Calibri"/>
              <a:cs typeface="Calibri"/>
              <a:sym typeface="Calibri"/>
            </a:endParaRPr>
          </a:p>
        </p:txBody>
      </p:sp>
      <p:pic>
        <p:nvPicPr>
          <p:cNvPr id="3" name="Picture 2" descr="A group of kids wearing helmets&#10;&#10;Description automatically generated">
            <a:extLst>
              <a:ext uri="{FF2B5EF4-FFF2-40B4-BE49-F238E27FC236}">
                <a16:creationId xmlns:a16="http://schemas.microsoft.com/office/drawing/2014/main" id="{FC76E373-AA4F-4B35-1033-3A2D08DC3063}"/>
              </a:ext>
            </a:extLst>
          </p:cNvPr>
          <p:cNvPicPr>
            <a:picLocks noChangeAspect="1"/>
          </p:cNvPicPr>
          <p:nvPr/>
        </p:nvPicPr>
        <p:blipFill>
          <a:blip r:embed="rId3"/>
          <a:stretch>
            <a:fillRect/>
          </a:stretch>
        </p:blipFill>
        <p:spPr>
          <a:xfrm>
            <a:off x="79846" y="1783830"/>
            <a:ext cx="5560789" cy="344306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6"/>
        <p:cNvGrpSpPr/>
        <p:nvPr/>
      </p:nvGrpSpPr>
      <p:grpSpPr>
        <a:xfrm>
          <a:off x="0" y="0"/>
          <a:ext cx="0" cy="0"/>
          <a:chOff x="0" y="0"/>
          <a:chExt cx="0" cy="0"/>
        </a:xfrm>
      </p:grpSpPr>
      <p:sp>
        <p:nvSpPr>
          <p:cNvPr id="137" name="Google Shape;137;p3"/>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8" name="Google Shape;138;p3"/>
          <p:cNvSpPr txBox="1"/>
          <p:nvPr/>
        </p:nvSpPr>
        <p:spPr>
          <a:xfrm>
            <a:off x="838200" y="145100"/>
            <a:ext cx="5220000" cy="6031800"/>
          </a:xfrm>
          <a:prstGeom prst="rect">
            <a:avLst/>
          </a:prstGeom>
          <a:noFill/>
          <a:ln>
            <a:noFill/>
          </a:ln>
        </p:spPr>
        <p:txBody>
          <a:bodyPr spcFirstLastPara="1" wrap="square" lIns="91425" tIns="45700" rIns="91425" bIns="45700" anchor="t" anchorCtr="0">
            <a:normAutofit fontScale="92500" lnSpcReduction="10000"/>
          </a:bodyPr>
          <a:lstStyle/>
          <a:p>
            <a:pPr marR="0" lvl="0" algn="l" rtl="0">
              <a:spcBef>
                <a:spcPts val="0"/>
              </a:spcBef>
              <a:spcAft>
                <a:spcPts val="0"/>
              </a:spcAft>
              <a:buClr>
                <a:schemeClr val="dk1"/>
              </a:buClr>
              <a:buSzPts val="3200"/>
            </a:pPr>
            <a:r>
              <a:rPr lang="en-US" sz="3200" b="0" i="0" u="none" strike="noStrike" cap="none" dirty="0" err="1">
                <a:solidFill>
                  <a:schemeClr val="dk1"/>
                </a:solidFill>
                <a:latin typeface="Calibri"/>
                <a:ea typeface="Calibri"/>
                <a:cs typeface="Calibri"/>
                <a:sym typeface="Calibri"/>
              </a:rPr>
              <a:t>Llangrannog</a:t>
            </a:r>
            <a:r>
              <a:rPr lang="en-US" sz="3200" b="0" i="0" u="none" strike="noStrike" cap="none" dirty="0">
                <a:solidFill>
                  <a:schemeClr val="dk1"/>
                </a:solidFill>
                <a:latin typeface="Calibri"/>
                <a:ea typeface="Calibri"/>
                <a:cs typeface="Calibri"/>
                <a:sym typeface="Calibri"/>
              </a:rPr>
              <a:t> is an excellent opportunity for the  children in Year 6 to meet with other children in their year group from other Cowbridge Comprehensive feeder schools. </a:t>
            </a:r>
            <a:endParaRPr lang="en-US" sz="1600" i="1" dirty="0">
              <a:solidFill>
                <a:schemeClr val="dk1"/>
              </a:solidFill>
              <a:latin typeface="Calibri"/>
              <a:ea typeface="Calibri"/>
              <a:cs typeface="Calibri"/>
              <a:sym typeface="Calibri"/>
            </a:endParaRPr>
          </a:p>
          <a:p>
            <a:pPr marR="0" lvl="0" algn="l" rtl="0">
              <a:spcBef>
                <a:spcPts val="0"/>
              </a:spcBef>
              <a:spcAft>
                <a:spcPts val="0"/>
              </a:spcAft>
              <a:buClr>
                <a:schemeClr val="dk1"/>
              </a:buClr>
              <a:buSzPts val="3200"/>
            </a:pPr>
            <a:endParaRPr lang="en-US" sz="1600" b="0" i="1" u="none" strike="noStrike" cap="none" dirty="0">
              <a:solidFill>
                <a:schemeClr val="dk1"/>
              </a:solidFill>
              <a:latin typeface="Calibri"/>
              <a:ea typeface="Calibri"/>
              <a:cs typeface="Calibri"/>
              <a:sym typeface="Calibri"/>
            </a:endParaRPr>
          </a:p>
          <a:p>
            <a:pPr marR="0" lvl="0" algn="l" rtl="0">
              <a:spcBef>
                <a:spcPts val="0"/>
              </a:spcBef>
              <a:spcAft>
                <a:spcPts val="0"/>
              </a:spcAft>
              <a:buClr>
                <a:schemeClr val="dk1"/>
              </a:buClr>
              <a:buSzPts val="3200"/>
            </a:pPr>
            <a:endParaRPr lang="en-US" sz="1600" i="1" dirty="0">
              <a:solidFill>
                <a:schemeClr val="dk1"/>
              </a:solidFill>
              <a:latin typeface="Calibri"/>
              <a:ea typeface="Calibri"/>
              <a:cs typeface="Calibri"/>
              <a:sym typeface="Calibri"/>
            </a:endParaRPr>
          </a:p>
          <a:p>
            <a:pPr marR="0" lvl="0" algn="l" rtl="0">
              <a:spcBef>
                <a:spcPts val="0"/>
              </a:spcBef>
              <a:spcAft>
                <a:spcPts val="0"/>
              </a:spcAft>
              <a:buClr>
                <a:schemeClr val="dk1"/>
              </a:buClr>
              <a:buSzPts val="3200"/>
            </a:pPr>
            <a:r>
              <a:rPr lang="en-US" sz="3200" b="0" i="0" u="none" strike="noStrike" cap="none" dirty="0">
                <a:solidFill>
                  <a:schemeClr val="dk1"/>
                </a:solidFill>
                <a:latin typeface="Calibri"/>
                <a:ea typeface="Calibri"/>
                <a:cs typeface="Calibri"/>
                <a:sym typeface="Calibri"/>
              </a:rPr>
              <a:t>The residential visit gives the children the opportunity to build friendship groups between the schools, and ease some of the apprehensions they may have about starting high school.</a:t>
            </a:r>
            <a:endParaRPr sz="3200" b="0" i="0" u="none" strike="noStrike" cap="none" dirty="0">
              <a:solidFill>
                <a:schemeClr val="dk1"/>
              </a:solidFill>
              <a:latin typeface="Calibri"/>
              <a:ea typeface="Calibri"/>
              <a:cs typeface="Calibri"/>
              <a:sym typeface="Calibri"/>
            </a:endParaRPr>
          </a:p>
          <a:p>
            <a:pPr marL="0" marR="0" lvl="0" indent="86360" algn="l" rtl="0">
              <a:lnSpc>
                <a:spcPct val="90000"/>
              </a:lnSpc>
              <a:spcBef>
                <a:spcPts val="0"/>
              </a:spcBef>
              <a:spcAft>
                <a:spcPts val="0"/>
              </a:spcAft>
              <a:buClr>
                <a:schemeClr val="dk1"/>
              </a:buClr>
              <a:buSzPts val="1600"/>
              <a:buFont typeface="Arial"/>
              <a:buNone/>
            </a:pPr>
            <a:endParaRPr sz="1600" b="0" i="1" u="none" strike="noStrike" cap="none" dirty="0">
              <a:solidFill>
                <a:schemeClr val="dk1"/>
              </a:solidFill>
              <a:latin typeface="Calibri"/>
              <a:ea typeface="Calibri"/>
              <a:cs typeface="Calibri"/>
              <a:sym typeface="Calibri"/>
            </a:endParaRPr>
          </a:p>
        </p:txBody>
      </p:sp>
      <p:sp>
        <p:nvSpPr>
          <p:cNvPr id="139" name="Google Shape;139;p3"/>
          <p:cNvSpPr txBox="1"/>
          <p:nvPr/>
        </p:nvSpPr>
        <p:spPr>
          <a:xfrm>
            <a:off x="3977062" y="0"/>
            <a:ext cx="8291027" cy="369332"/>
          </a:xfrm>
          <a:prstGeom prst="rect">
            <a:avLst/>
          </a:prstGeom>
          <a:noFill/>
          <a:ln>
            <a:noFill/>
          </a:ln>
        </p:spPr>
        <p:txBody>
          <a:bodyPr spcFirstLastPara="1" wrap="square" lIns="91425" tIns="45700" rIns="91425" bIns="45700" anchor="t" anchorCtr="0">
            <a:spAutoFit/>
          </a:bodyPr>
          <a:lstStyle/>
          <a:p>
            <a:pPr marL="342900" marR="0" lvl="0" indent="-228600" algn="l" rtl="0">
              <a:spcBef>
                <a:spcPts val="0"/>
              </a:spcBef>
              <a:spcAft>
                <a:spcPts val="0"/>
              </a:spcAft>
              <a:buClr>
                <a:schemeClr val="dk1"/>
              </a:buClr>
              <a:buSzPts val="1800"/>
              <a:buFont typeface="Noto Sans Symbols"/>
              <a:buNone/>
            </a:pPr>
            <a:endParaRPr sz="1800" b="0" i="0" u="none" strike="noStrike" cap="none">
              <a:solidFill>
                <a:schemeClr val="dk1"/>
              </a:solidFill>
              <a:latin typeface="Comic Sans MS"/>
              <a:ea typeface="Comic Sans MS"/>
              <a:cs typeface="Comic Sans MS"/>
              <a:sym typeface="Comic Sans MS"/>
            </a:endParaRPr>
          </a:p>
        </p:txBody>
      </p:sp>
      <p:pic>
        <p:nvPicPr>
          <p:cNvPr id="3" name="Picture 2" descr="A collage of a person on a four wheeler&#10;&#10;Description automatically generated">
            <a:extLst>
              <a:ext uri="{FF2B5EF4-FFF2-40B4-BE49-F238E27FC236}">
                <a16:creationId xmlns:a16="http://schemas.microsoft.com/office/drawing/2014/main" id="{092F1749-5821-865E-EBE1-5BD7A2BE08D1}"/>
              </a:ext>
            </a:extLst>
          </p:cNvPr>
          <p:cNvPicPr>
            <a:picLocks noChangeAspect="1"/>
          </p:cNvPicPr>
          <p:nvPr/>
        </p:nvPicPr>
        <p:blipFill>
          <a:blip r:embed="rId3"/>
          <a:stretch>
            <a:fillRect/>
          </a:stretch>
        </p:blipFill>
        <p:spPr>
          <a:xfrm>
            <a:off x="7307484" y="0"/>
            <a:ext cx="377915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5"/>
        <p:cNvGrpSpPr/>
        <p:nvPr/>
      </p:nvGrpSpPr>
      <p:grpSpPr>
        <a:xfrm>
          <a:off x="0" y="0"/>
          <a:ext cx="0" cy="0"/>
          <a:chOff x="0" y="0"/>
          <a:chExt cx="0" cy="0"/>
        </a:xfrm>
      </p:grpSpPr>
      <p:sp>
        <p:nvSpPr>
          <p:cNvPr id="146" name="Google Shape;146;p4"/>
          <p:cNvSpPr/>
          <p:nvPr/>
        </p:nvSpPr>
        <p:spPr>
          <a:xfrm>
            <a:off x="0" y="0"/>
            <a:ext cx="12191695"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47" name="Google Shape;147;p4"/>
          <p:cNvPicPr preferRelativeResize="0"/>
          <p:nvPr/>
        </p:nvPicPr>
        <p:blipFill rotWithShape="1">
          <a:blip r:embed="rId3">
            <a:alphaModFix/>
          </a:blip>
          <a:srcRect l="19038" r="18816" b="-3"/>
          <a:stretch/>
        </p:blipFill>
        <p:spPr>
          <a:xfrm>
            <a:off x="5833976" y="10"/>
            <a:ext cx="6394152" cy="6857990"/>
          </a:xfrm>
          <a:prstGeom prst="rect">
            <a:avLst/>
          </a:prstGeom>
          <a:noFill/>
          <a:ln>
            <a:noFill/>
          </a:ln>
        </p:spPr>
      </p:pic>
      <p:grpSp>
        <p:nvGrpSpPr>
          <p:cNvPr id="148" name="Google Shape;148;p4"/>
          <p:cNvGrpSpPr/>
          <p:nvPr/>
        </p:nvGrpSpPr>
        <p:grpSpPr>
          <a:xfrm>
            <a:off x="5579564" y="0"/>
            <a:ext cx="6648564" cy="6858000"/>
            <a:chOff x="5705128" y="0"/>
            <a:chExt cx="6648564" cy="6858000"/>
          </a:xfrm>
        </p:grpSpPr>
        <p:sp>
          <p:nvSpPr>
            <p:cNvPr id="149" name="Google Shape;149;p4"/>
            <p:cNvSpPr/>
            <p:nvPr/>
          </p:nvSpPr>
          <p:spPr>
            <a:xfrm>
              <a:off x="5868018" y="0"/>
              <a:ext cx="6485674" cy="6858000"/>
            </a:xfrm>
            <a:custGeom>
              <a:avLst/>
              <a:gdLst/>
              <a:ahLst/>
              <a:cxnLst/>
              <a:rect l="l" t="t" r="r" b="b"/>
              <a:pathLst>
                <a:path w="6237794" h="6858000" extrusionOk="0">
                  <a:moveTo>
                    <a:pt x="1720317" y="0"/>
                  </a:moveTo>
                  <a:lnTo>
                    <a:pt x="2433560" y="0"/>
                  </a:lnTo>
                  <a:lnTo>
                    <a:pt x="2351473" y="41605"/>
                  </a:lnTo>
                  <a:cubicBezTo>
                    <a:pt x="2036528" y="216271"/>
                    <a:pt x="1740794" y="426339"/>
                    <a:pt x="1473152" y="667521"/>
                  </a:cubicBezTo>
                  <a:cubicBezTo>
                    <a:pt x="1295305" y="828818"/>
                    <a:pt x="1130525" y="1004777"/>
                    <a:pt x="982876" y="1193803"/>
                  </a:cubicBezTo>
                  <a:cubicBezTo>
                    <a:pt x="834936" y="1382538"/>
                    <a:pt x="704418" y="1584921"/>
                    <a:pt x="595242" y="1798192"/>
                  </a:cubicBezTo>
                  <a:cubicBezTo>
                    <a:pt x="486066" y="2011317"/>
                    <a:pt x="395183" y="2234461"/>
                    <a:pt x="332174" y="2466315"/>
                  </a:cubicBezTo>
                  <a:cubicBezTo>
                    <a:pt x="269166" y="2697588"/>
                    <a:pt x="236355" y="2938008"/>
                    <a:pt x="236500" y="3178573"/>
                  </a:cubicBezTo>
                  <a:cubicBezTo>
                    <a:pt x="237807" y="3296751"/>
                    <a:pt x="249421" y="3414057"/>
                    <a:pt x="276860" y="3527298"/>
                  </a:cubicBezTo>
                  <a:cubicBezTo>
                    <a:pt x="303864" y="3640684"/>
                    <a:pt x="345821" y="3749135"/>
                    <a:pt x="396054" y="3853520"/>
                  </a:cubicBezTo>
                  <a:cubicBezTo>
                    <a:pt x="421461" y="3905640"/>
                    <a:pt x="449626" y="3956743"/>
                    <a:pt x="479243" y="4007121"/>
                  </a:cubicBezTo>
                  <a:cubicBezTo>
                    <a:pt x="509295" y="4057354"/>
                    <a:pt x="541380" y="4106861"/>
                    <a:pt x="574772" y="4155787"/>
                  </a:cubicBezTo>
                  <a:cubicBezTo>
                    <a:pt x="642426" y="4253348"/>
                    <a:pt x="717630" y="4348007"/>
                    <a:pt x="795447" y="4443100"/>
                  </a:cubicBezTo>
                  <a:cubicBezTo>
                    <a:pt x="873264" y="4538339"/>
                    <a:pt x="954565" y="4633577"/>
                    <a:pt x="1034270" y="4732591"/>
                  </a:cubicBezTo>
                  <a:cubicBezTo>
                    <a:pt x="1074195" y="4781952"/>
                    <a:pt x="1113684" y="4832476"/>
                    <a:pt x="1153028" y="4883725"/>
                  </a:cubicBezTo>
                  <a:lnTo>
                    <a:pt x="1210084" y="4957912"/>
                  </a:lnTo>
                  <a:cubicBezTo>
                    <a:pt x="1228813" y="4981576"/>
                    <a:pt x="1246670" y="5005822"/>
                    <a:pt x="1265979" y="5028906"/>
                  </a:cubicBezTo>
                  <a:cubicBezTo>
                    <a:pt x="1416677" y="5216770"/>
                    <a:pt x="1580151" y="5389681"/>
                    <a:pt x="1746238" y="5553590"/>
                  </a:cubicBezTo>
                  <a:cubicBezTo>
                    <a:pt x="1829717" y="5635182"/>
                    <a:pt x="1914648" y="5714015"/>
                    <a:pt x="2001611" y="5789654"/>
                  </a:cubicBezTo>
                  <a:cubicBezTo>
                    <a:pt x="2088575" y="5865293"/>
                    <a:pt x="2177135" y="5938465"/>
                    <a:pt x="2269035" y="6007280"/>
                  </a:cubicBezTo>
                  <a:cubicBezTo>
                    <a:pt x="2452108" y="6145202"/>
                    <a:pt x="2649554" y="6268461"/>
                    <a:pt x="2866455" y="6351505"/>
                  </a:cubicBezTo>
                  <a:cubicBezTo>
                    <a:pt x="2974615" y="6393027"/>
                    <a:pt x="3086694" y="6424821"/>
                    <a:pt x="3200661" y="6448777"/>
                  </a:cubicBezTo>
                  <a:cubicBezTo>
                    <a:pt x="3229262" y="6454438"/>
                    <a:pt x="3257572" y="6460971"/>
                    <a:pt x="3286318" y="6465908"/>
                  </a:cubicBezTo>
                  <a:lnTo>
                    <a:pt x="3372701" y="6480281"/>
                  </a:lnTo>
                  <a:cubicBezTo>
                    <a:pt x="3430628" y="6487975"/>
                    <a:pt x="3488556" y="6496106"/>
                    <a:pt x="3547063" y="6500896"/>
                  </a:cubicBezTo>
                  <a:cubicBezTo>
                    <a:pt x="3576245" y="6503654"/>
                    <a:pt x="3605426" y="6506268"/>
                    <a:pt x="3634753" y="6507575"/>
                  </a:cubicBezTo>
                  <a:cubicBezTo>
                    <a:pt x="3664079" y="6509026"/>
                    <a:pt x="3693261" y="6511350"/>
                    <a:pt x="3722733" y="6512221"/>
                  </a:cubicBezTo>
                  <a:lnTo>
                    <a:pt x="3811003" y="6514253"/>
                  </a:lnTo>
                  <a:cubicBezTo>
                    <a:pt x="3840329" y="6514979"/>
                    <a:pt x="3869946" y="6513963"/>
                    <a:pt x="3899418" y="6513817"/>
                  </a:cubicBezTo>
                  <a:lnTo>
                    <a:pt x="3943698" y="6513381"/>
                  </a:lnTo>
                  <a:cubicBezTo>
                    <a:pt x="3958071" y="6512946"/>
                    <a:pt x="3972154" y="6512075"/>
                    <a:pt x="3986381" y="6511495"/>
                  </a:cubicBezTo>
                  <a:cubicBezTo>
                    <a:pt x="4000609" y="6510768"/>
                    <a:pt x="4014837" y="6510333"/>
                    <a:pt x="4028919" y="6509317"/>
                  </a:cubicBezTo>
                  <a:lnTo>
                    <a:pt x="4071312" y="6505833"/>
                  </a:lnTo>
                  <a:cubicBezTo>
                    <a:pt x="4127788" y="6501332"/>
                    <a:pt x="4183828" y="6493782"/>
                    <a:pt x="4239432" y="6485072"/>
                  </a:cubicBezTo>
                  <a:cubicBezTo>
                    <a:pt x="4461994" y="6448195"/>
                    <a:pt x="4675992" y="6376041"/>
                    <a:pt x="4879826" y="6274849"/>
                  </a:cubicBezTo>
                  <a:cubicBezTo>
                    <a:pt x="5084386" y="6174820"/>
                    <a:pt x="5279074" y="6046770"/>
                    <a:pt x="5471439" y="5906235"/>
                  </a:cubicBezTo>
                  <a:cubicBezTo>
                    <a:pt x="5519494" y="5871246"/>
                    <a:pt x="5567258" y="5834806"/>
                    <a:pt x="5614877" y="5797930"/>
                  </a:cubicBezTo>
                  <a:cubicBezTo>
                    <a:pt x="5662787" y="5761199"/>
                    <a:pt x="5710551" y="5723887"/>
                    <a:pt x="5758316" y="5685995"/>
                  </a:cubicBezTo>
                  <a:lnTo>
                    <a:pt x="6048824" y="5453705"/>
                  </a:lnTo>
                  <a:lnTo>
                    <a:pt x="6237794" y="5308644"/>
                  </a:lnTo>
                  <a:lnTo>
                    <a:pt x="6237794" y="6081399"/>
                  </a:lnTo>
                  <a:lnTo>
                    <a:pt x="6123011" y="6166399"/>
                  </a:lnTo>
                  <a:cubicBezTo>
                    <a:pt x="6071326" y="6204001"/>
                    <a:pt x="6019061" y="6241458"/>
                    <a:pt x="5965925" y="6278479"/>
                  </a:cubicBezTo>
                  <a:cubicBezTo>
                    <a:pt x="5912644" y="6315210"/>
                    <a:pt x="5858927" y="6351650"/>
                    <a:pt x="5803903" y="6387364"/>
                  </a:cubicBezTo>
                  <a:cubicBezTo>
                    <a:pt x="5694437" y="6458938"/>
                    <a:pt x="5581486" y="6528335"/>
                    <a:pt x="5463744" y="6591780"/>
                  </a:cubicBezTo>
                  <a:cubicBezTo>
                    <a:pt x="5346147" y="6655514"/>
                    <a:pt x="5224486" y="6714748"/>
                    <a:pt x="5097888" y="6765562"/>
                  </a:cubicBezTo>
                  <a:cubicBezTo>
                    <a:pt x="5034879" y="6791332"/>
                    <a:pt x="4970700" y="6815005"/>
                    <a:pt x="4905602" y="6836446"/>
                  </a:cubicBezTo>
                  <a:lnTo>
                    <a:pt x="4831447" y="6858000"/>
                  </a:lnTo>
                  <a:lnTo>
                    <a:pt x="3036485" y="6858000"/>
                  </a:lnTo>
                  <a:lnTo>
                    <a:pt x="2911533" y="6825558"/>
                  </a:lnTo>
                  <a:cubicBezTo>
                    <a:pt x="2847182" y="6807410"/>
                    <a:pt x="2783121" y="6787919"/>
                    <a:pt x="2719386" y="6767158"/>
                  </a:cubicBezTo>
                  <a:cubicBezTo>
                    <a:pt x="2464884" y="6683389"/>
                    <a:pt x="2213285" y="6579149"/>
                    <a:pt x="1980415" y="6440210"/>
                  </a:cubicBezTo>
                  <a:cubicBezTo>
                    <a:pt x="1747399" y="6301563"/>
                    <a:pt x="1539355" y="6125749"/>
                    <a:pt x="1357588" y="5931206"/>
                  </a:cubicBezTo>
                  <a:cubicBezTo>
                    <a:pt x="1266269" y="5834080"/>
                    <a:pt x="1183226" y="5730711"/>
                    <a:pt x="1105118" y="5624874"/>
                  </a:cubicBezTo>
                  <a:cubicBezTo>
                    <a:pt x="1027446" y="5518601"/>
                    <a:pt x="953549" y="5410732"/>
                    <a:pt x="884588" y="5300539"/>
                  </a:cubicBezTo>
                  <a:cubicBezTo>
                    <a:pt x="866876" y="5273245"/>
                    <a:pt x="850180" y="5245516"/>
                    <a:pt x="833049" y="5217931"/>
                  </a:cubicBezTo>
                  <a:lnTo>
                    <a:pt x="783833" y="5137791"/>
                  </a:lnTo>
                  <a:cubicBezTo>
                    <a:pt x="752328" y="5085962"/>
                    <a:pt x="719662" y="5034567"/>
                    <a:pt x="686706" y="4982447"/>
                  </a:cubicBezTo>
                  <a:lnTo>
                    <a:pt x="485485" y="4665082"/>
                  </a:lnTo>
                  <a:cubicBezTo>
                    <a:pt x="417976" y="4556922"/>
                    <a:pt x="351338" y="4445568"/>
                    <a:pt x="289055" y="4329568"/>
                  </a:cubicBezTo>
                  <a:cubicBezTo>
                    <a:pt x="257987" y="4271496"/>
                    <a:pt x="227934" y="4212408"/>
                    <a:pt x="200495" y="4151721"/>
                  </a:cubicBezTo>
                  <a:cubicBezTo>
                    <a:pt x="173201" y="4090891"/>
                    <a:pt x="147794" y="4028898"/>
                    <a:pt x="125291" y="3965600"/>
                  </a:cubicBezTo>
                  <a:cubicBezTo>
                    <a:pt x="103224" y="3902155"/>
                    <a:pt x="83624" y="3837840"/>
                    <a:pt x="67654" y="3772509"/>
                  </a:cubicBezTo>
                  <a:cubicBezTo>
                    <a:pt x="60105" y="3739843"/>
                    <a:pt x="52410" y="3707032"/>
                    <a:pt x="46168" y="3674076"/>
                  </a:cubicBezTo>
                  <a:lnTo>
                    <a:pt x="36731" y="3624714"/>
                  </a:lnTo>
                  <a:lnTo>
                    <a:pt x="28891" y="3575208"/>
                  </a:lnTo>
                  <a:cubicBezTo>
                    <a:pt x="8566" y="3442948"/>
                    <a:pt x="0" y="3310252"/>
                    <a:pt x="0" y="3178573"/>
                  </a:cubicBezTo>
                  <a:cubicBezTo>
                    <a:pt x="726" y="2919425"/>
                    <a:pt x="27730" y="2660277"/>
                    <a:pt x="80575" y="2405774"/>
                  </a:cubicBezTo>
                  <a:cubicBezTo>
                    <a:pt x="133276" y="2151417"/>
                    <a:pt x="213997" y="1901996"/>
                    <a:pt x="322737" y="1665351"/>
                  </a:cubicBezTo>
                  <a:cubicBezTo>
                    <a:pt x="541235" y="1192061"/>
                    <a:pt x="857875" y="768568"/>
                    <a:pt x="1230700" y="407938"/>
                  </a:cubicBezTo>
                  <a:cubicBezTo>
                    <a:pt x="1324124" y="317781"/>
                    <a:pt x="1421323" y="231579"/>
                    <a:pt x="1521825" y="149443"/>
                  </a:cubicBezTo>
                  <a:close/>
                </a:path>
              </a:pathLst>
            </a:custGeom>
            <a:solidFill>
              <a:schemeClr val="l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0" name="Google Shape;150;p4"/>
            <p:cNvSpPr/>
            <p:nvPr/>
          </p:nvSpPr>
          <p:spPr>
            <a:xfrm>
              <a:off x="5875698" y="0"/>
              <a:ext cx="6477994" cy="6858000"/>
            </a:xfrm>
            <a:custGeom>
              <a:avLst/>
              <a:gdLst/>
              <a:ahLst/>
              <a:cxnLst/>
              <a:rect l="l" t="t" r="r" b="b"/>
              <a:pathLst>
                <a:path w="6230407" h="6858000" extrusionOk="0">
                  <a:moveTo>
                    <a:pt x="5634917" y="0"/>
                  </a:moveTo>
                  <a:lnTo>
                    <a:pt x="6230407" y="0"/>
                  </a:lnTo>
                  <a:lnTo>
                    <a:pt x="6230407" y="322046"/>
                  </a:lnTo>
                  <a:lnTo>
                    <a:pt x="6061915" y="206288"/>
                  </a:lnTo>
                  <a:cubicBezTo>
                    <a:pt x="5982213" y="157828"/>
                    <a:pt x="5899796" y="113801"/>
                    <a:pt x="5814792" y="74312"/>
                  </a:cubicBezTo>
                  <a:cubicBezTo>
                    <a:pt x="5769441" y="53261"/>
                    <a:pt x="5723362" y="33505"/>
                    <a:pt x="5676576" y="15049"/>
                  </a:cubicBezTo>
                  <a:close/>
                  <a:moveTo>
                    <a:pt x="1821847" y="0"/>
                  </a:moveTo>
                  <a:lnTo>
                    <a:pt x="3449591" y="0"/>
                  </a:lnTo>
                  <a:lnTo>
                    <a:pt x="3354111" y="29819"/>
                  </a:lnTo>
                  <a:cubicBezTo>
                    <a:pt x="3295072" y="49686"/>
                    <a:pt x="3236122" y="70955"/>
                    <a:pt x="3177287" y="93621"/>
                  </a:cubicBezTo>
                  <a:cubicBezTo>
                    <a:pt x="2718951" y="269871"/>
                    <a:pt x="2282682" y="529455"/>
                    <a:pt x="1915374" y="844207"/>
                  </a:cubicBezTo>
                  <a:cubicBezTo>
                    <a:pt x="1541678" y="1164331"/>
                    <a:pt x="1247976" y="1528591"/>
                    <a:pt x="1042545" y="1926532"/>
                  </a:cubicBezTo>
                  <a:cubicBezTo>
                    <a:pt x="832613" y="2333329"/>
                    <a:pt x="726050" y="2757113"/>
                    <a:pt x="726050" y="3186123"/>
                  </a:cubicBezTo>
                  <a:cubicBezTo>
                    <a:pt x="726050" y="3618181"/>
                    <a:pt x="896057" y="3870506"/>
                    <a:pt x="1249864" y="4355701"/>
                  </a:cubicBezTo>
                  <a:cubicBezTo>
                    <a:pt x="1335230" y="4472717"/>
                    <a:pt x="1423500" y="4593798"/>
                    <a:pt x="1513803" y="4726929"/>
                  </a:cubicBezTo>
                  <a:cubicBezTo>
                    <a:pt x="2203848" y="5744068"/>
                    <a:pt x="2944562" y="6178014"/>
                    <a:pt x="3990446" y="6178014"/>
                  </a:cubicBezTo>
                  <a:cubicBezTo>
                    <a:pt x="4676863" y="6178014"/>
                    <a:pt x="5180496" y="5824498"/>
                    <a:pt x="5870541" y="5285296"/>
                  </a:cubicBezTo>
                  <a:cubicBezTo>
                    <a:pt x="5947632" y="5225046"/>
                    <a:pt x="6024723" y="5165521"/>
                    <a:pt x="6099347" y="5108030"/>
                  </a:cubicBezTo>
                  <a:lnTo>
                    <a:pt x="6230407" y="5006078"/>
                  </a:lnTo>
                  <a:lnTo>
                    <a:pt x="6230407" y="5924458"/>
                  </a:lnTo>
                  <a:lnTo>
                    <a:pt x="6056186" y="6058925"/>
                  </a:lnTo>
                  <a:cubicBezTo>
                    <a:pt x="5577260" y="6421454"/>
                    <a:pt x="5092142" y="6735949"/>
                    <a:pt x="4500343" y="6854086"/>
                  </a:cubicBezTo>
                  <a:lnTo>
                    <a:pt x="4476760" y="6858000"/>
                  </a:lnTo>
                  <a:lnTo>
                    <a:pt x="3391617" y="6858000"/>
                  </a:lnTo>
                  <a:lnTo>
                    <a:pt x="3242986" y="6833894"/>
                  </a:lnTo>
                  <a:cubicBezTo>
                    <a:pt x="2233307" y="6634206"/>
                    <a:pt x="1512986" y="6018796"/>
                    <a:pt x="913044" y="5134452"/>
                  </a:cubicBezTo>
                  <a:cubicBezTo>
                    <a:pt x="469951" y="4481428"/>
                    <a:pt x="0" y="4033545"/>
                    <a:pt x="0" y="3186123"/>
                  </a:cubicBezTo>
                  <a:cubicBezTo>
                    <a:pt x="0" y="1915018"/>
                    <a:pt x="732545" y="779286"/>
                    <a:pt x="1779764" y="28818"/>
                  </a:cubicBezTo>
                  <a:close/>
                </a:path>
              </a:pathLst>
            </a:custGeom>
            <a:solidFill>
              <a:schemeClr val="l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1" name="Google Shape;151;p4"/>
            <p:cNvSpPr/>
            <p:nvPr/>
          </p:nvSpPr>
          <p:spPr>
            <a:xfrm>
              <a:off x="5875698" y="0"/>
              <a:ext cx="6477994" cy="6858000"/>
            </a:xfrm>
            <a:custGeom>
              <a:avLst/>
              <a:gdLst/>
              <a:ahLst/>
              <a:cxnLst/>
              <a:rect l="l" t="t" r="r" b="b"/>
              <a:pathLst>
                <a:path w="6230408" h="6858000" extrusionOk="0">
                  <a:moveTo>
                    <a:pt x="5061392" y="0"/>
                  </a:moveTo>
                  <a:lnTo>
                    <a:pt x="6230408" y="0"/>
                  </a:lnTo>
                  <a:lnTo>
                    <a:pt x="6230408" y="502666"/>
                  </a:lnTo>
                  <a:lnTo>
                    <a:pt x="6204367" y="480166"/>
                  </a:lnTo>
                  <a:cubicBezTo>
                    <a:pt x="6064466" y="372115"/>
                    <a:pt x="5913877" y="280469"/>
                    <a:pt x="5753525" y="205991"/>
                  </a:cubicBezTo>
                  <a:cubicBezTo>
                    <a:pt x="5581848" y="126214"/>
                    <a:pt x="5398775" y="66109"/>
                    <a:pt x="5205685" y="25948"/>
                  </a:cubicBezTo>
                  <a:close/>
                  <a:moveTo>
                    <a:pt x="1821847" y="0"/>
                  </a:moveTo>
                  <a:lnTo>
                    <a:pt x="4114919" y="0"/>
                  </a:lnTo>
                  <a:lnTo>
                    <a:pt x="4086206" y="3507"/>
                  </a:lnTo>
                  <a:cubicBezTo>
                    <a:pt x="3798985" y="45364"/>
                    <a:pt x="3509190" y="121369"/>
                    <a:pt x="3229262" y="229075"/>
                  </a:cubicBezTo>
                  <a:cubicBezTo>
                    <a:pt x="2786315" y="399518"/>
                    <a:pt x="2364564" y="650390"/>
                    <a:pt x="2009741" y="954400"/>
                  </a:cubicBezTo>
                  <a:cubicBezTo>
                    <a:pt x="1655354" y="1257973"/>
                    <a:pt x="1365573" y="1617151"/>
                    <a:pt x="1171466" y="1993025"/>
                  </a:cubicBezTo>
                  <a:cubicBezTo>
                    <a:pt x="972132" y="2379061"/>
                    <a:pt x="871086" y="2780487"/>
                    <a:pt x="871086" y="3186123"/>
                  </a:cubicBezTo>
                  <a:cubicBezTo>
                    <a:pt x="871086" y="3573756"/>
                    <a:pt x="1023091" y="3798642"/>
                    <a:pt x="1367025" y="4270190"/>
                  </a:cubicBezTo>
                  <a:cubicBezTo>
                    <a:pt x="1453117" y="4388222"/>
                    <a:pt x="1542113" y="4510319"/>
                    <a:pt x="1633868" y="4645483"/>
                  </a:cubicBezTo>
                  <a:cubicBezTo>
                    <a:pt x="1958347" y="5123709"/>
                    <a:pt x="2291248" y="5463723"/>
                    <a:pt x="2651877" y="5684689"/>
                  </a:cubicBezTo>
                  <a:cubicBezTo>
                    <a:pt x="3034139" y="5919011"/>
                    <a:pt x="3472005" y="6032833"/>
                    <a:pt x="3990301" y="6032833"/>
                  </a:cubicBezTo>
                  <a:cubicBezTo>
                    <a:pt x="4284438" y="6032833"/>
                    <a:pt x="4557959" y="5962420"/>
                    <a:pt x="4851225" y="5811141"/>
                  </a:cubicBezTo>
                  <a:cubicBezTo>
                    <a:pt x="5152330" y="5655798"/>
                    <a:pt x="5450387" y="5429315"/>
                    <a:pt x="5780965" y="5171038"/>
                  </a:cubicBezTo>
                  <a:cubicBezTo>
                    <a:pt x="5858491" y="5110498"/>
                    <a:pt x="5935727" y="5050828"/>
                    <a:pt x="6010496" y="4993191"/>
                  </a:cubicBezTo>
                  <a:lnTo>
                    <a:pt x="6230408" y="4822117"/>
                  </a:lnTo>
                  <a:lnTo>
                    <a:pt x="6230408" y="5924457"/>
                  </a:lnTo>
                  <a:lnTo>
                    <a:pt x="6056186" y="6058925"/>
                  </a:lnTo>
                  <a:cubicBezTo>
                    <a:pt x="5577260" y="6421454"/>
                    <a:pt x="5092142" y="6735949"/>
                    <a:pt x="4500343" y="6854086"/>
                  </a:cubicBezTo>
                  <a:lnTo>
                    <a:pt x="4476760" y="6858000"/>
                  </a:lnTo>
                  <a:lnTo>
                    <a:pt x="3391617" y="6858000"/>
                  </a:lnTo>
                  <a:lnTo>
                    <a:pt x="3242986" y="6833894"/>
                  </a:lnTo>
                  <a:cubicBezTo>
                    <a:pt x="2233307" y="6634206"/>
                    <a:pt x="1512986" y="6018796"/>
                    <a:pt x="913044" y="5134452"/>
                  </a:cubicBezTo>
                  <a:cubicBezTo>
                    <a:pt x="469951" y="4481428"/>
                    <a:pt x="0" y="4033545"/>
                    <a:pt x="0" y="3186123"/>
                  </a:cubicBezTo>
                  <a:cubicBezTo>
                    <a:pt x="0" y="1915018"/>
                    <a:pt x="732545" y="779286"/>
                    <a:pt x="1779764" y="28818"/>
                  </a:cubicBezTo>
                  <a:close/>
                </a:path>
              </a:pathLst>
            </a:custGeom>
            <a:solidFill>
              <a:schemeClr val="lt1">
                <a:alpha val="2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2" name="Google Shape;152;p4"/>
            <p:cNvSpPr/>
            <p:nvPr/>
          </p:nvSpPr>
          <p:spPr>
            <a:xfrm>
              <a:off x="5705128" y="0"/>
              <a:ext cx="6648564" cy="6858000"/>
            </a:xfrm>
            <a:custGeom>
              <a:avLst/>
              <a:gdLst/>
              <a:ahLst/>
              <a:cxnLst/>
              <a:rect l="l" t="t" r="r" b="b"/>
              <a:pathLst>
                <a:path w="6394458" h="6858000" extrusionOk="0">
                  <a:moveTo>
                    <a:pt x="1242460" y="0"/>
                  </a:moveTo>
                  <a:lnTo>
                    <a:pt x="2160732" y="0"/>
                  </a:lnTo>
                  <a:lnTo>
                    <a:pt x="2096124" y="41936"/>
                  </a:lnTo>
                  <a:cubicBezTo>
                    <a:pt x="2053586" y="71988"/>
                    <a:pt x="1997691" y="111913"/>
                    <a:pt x="1942232" y="154451"/>
                  </a:cubicBezTo>
                  <a:lnTo>
                    <a:pt x="1941942" y="154741"/>
                  </a:lnTo>
                  <a:lnTo>
                    <a:pt x="1941652" y="155032"/>
                  </a:lnTo>
                  <a:cubicBezTo>
                    <a:pt x="1920455" y="170711"/>
                    <a:pt x="1899113" y="187262"/>
                    <a:pt x="1878498" y="203377"/>
                  </a:cubicBezTo>
                  <a:lnTo>
                    <a:pt x="1865722" y="213395"/>
                  </a:lnTo>
                  <a:cubicBezTo>
                    <a:pt x="1838863" y="233865"/>
                    <a:pt x="1813311" y="254771"/>
                    <a:pt x="1791679" y="272483"/>
                  </a:cubicBezTo>
                  <a:cubicBezTo>
                    <a:pt x="1684245" y="360463"/>
                    <a:pt x="1590023" y="443216"/>
                    <a:pt x="1503495" y="525389"/>
                  </a:cubicBezTo>
                  <a:cubicBezTo>
                    <a:pt x="1315050" y="703090"/>
                    <a:pt x="1142430" y="895746"/>
                    <a:pt x="990135" y="1098128"/>
                  </a:cubicBezTo>
                  <a:cubicBezTo>
                    <a:pt x="911301" y="1202949"/>
                    <a:pt x="837695" y="1310238"/>
                    <a:pt x="771637" y="1416800"/>
                  </a:cubicBezTo>
                  <a:cubicBezTo>
                    <a:pt x="697595" y="1538898"/>
                    <a:pt x="636764" y="1650106"/>
                    <a:pt x="585660" y="1756960"/>
                  </a:cubicBezTo>
                  <a:lnTo>
                    <a:pt x="585515" y="1757395"/>
                  </a:lnTo>
                  <a:lnTo>
                    <a:pt x="585370" y="1757831"/>
                  </a:lnTo>
                  <a:cubicBezTo>
                    <a:pt x="570271" y="1788174"/>
                    <a:pt x="556334" y="1818952"/>
                    <a:pt x="544574" y="1845230"/>
                  </a:cubicBezTo>
                  <a:lnTo>
                    <a:pt x="524539" y="1889510"/>
                  </a:lnTo>
                  <a:lnTo>
                    <a:pt x="505666" y="1933935"/>
                  </a:lnTo>
                  <a:lnTo>
                    <a:pt x="502762" y="1940904"/>
                  </a:lnTo>
                  <a:cubicBezTo>
                    <a:pt x="491002" y="1969214"/>
                    <a:pt x="479823" y="1996073"/>
                    <a:pt x="469661" y="2023512"/>
                  </a:cubicBezTo>
                  <a:cubicBezTo>
                    <a:pt x="465450" y="2034691"/>
                    <a:pt x="461240" y="2045870"/>
                    <a:pt x="456885" y="2057049"/>
                  </a:cubicBezTo>
                  <a:cubicBezTo>
                    <a:pt x="449190" y="2076794"/>
                    <a:pt x="442076" y="2095522"/>
                    <a:pt x="435688" y="2114395"/>
                  </a:cubicBezTo>
                  <a:lnTo>
                    <a:pt x="435543" y="2114976"/>
                  </a:lnTo>
                  <a:lnTo>
                    <a:pt x="435253" y="2115557"/>
                  </a:lnTo>
                  <a:cubicBezTo>
                    <a:pt x="390392" y="2239687"/>
                    <a:pt x="353226" y="2365123"/>
                    <a:pt x="324770" y="2488382"/>
                  </a:cubicBezTo>
                  <a:cubicBezTo>
                    <a:pt x="265391" y="2742158"/>
                    <a:pt x="235193" y="3002178"/>
                    <a:pt x="235338" y="3261036"/>
                  </a:cubicBezTo>
                  <a:cubicBezTo>
                    <a:pt x="236210" y="3391989"/>
                    <a:pt x="248695" y="3520474"/>
                    <a:pt x="272505" y="3641991"/>
                  </a:cubicBezTo>
                  <a:cubicBezTo>
                    <a:pt x="299073" y="3770621"/>
                    <a:pt x="337110" y="3893154"/>
                    <a:pt x="385891" y="4006104"/>
                  </a:cubicBezTo>
                  <a:lnTo>
                    <a:pt x="386182" y="4006685"/>
                  </a:lnTo>
                  <a:lnTo>
                    <a:pt x="386472" y="4007266"/>
                  </a:lnTo>
                  <a:cubicBezTo>
                    <a:pt x="394747" y="4027591"/>
                    <a:pt x="404039" y="4047626"/>
                    <a:pt x="413911" y="4068823"/>
                  </a:cubicBezTo>
                  <a:cubicBezTo>
                    <a:pt x="417686" y="4077098"/>
                    <a:pt x="421606" y="4085374"/>
                    <a:pt x="425380" y="4093794"/>
                  </a:cubicBezTo>
                  <a:cubicBezTo>
                    <a:pt x="428865" y="4100908"/>
                    <a:pt x="432349" y="4107876"/>
                    <a:pt x="435834" y="4114845"/>
                  </a:cubicBezTo>
                  <a:cubicBezTo>
                    <a:pt x="446867" y="4136913"/>
                    <a:pt x="457320" y="4157819"/>
                    <a:pt x="468644" y="4178435"/>
                  </a:cubicBezTo>
                  <a:lnTo>
                    <a:pt x="468935" y="4179015"/>
                  </a:lnTo>
                  <a:lnTo>
                    <a:pt x="469225" y="4179596"/>
                  </a:lnTo>
                  <a:cubicBezTo>
                    <a:pt x="495213" y="4229103"/>
                    <a:pt x="525120" y="4280352"/>
                    <a:pt x="566496" y="4345828"/>
                  </a:cubicBezTo>
                  <a:cubicBezTo>
                    <a:pt x="598727" y="4397368"/>
                    <a:pt x="633135" y="4447745"/>
                    <a:pt x="674366" y="4507124"/>
                  </a:cubicBezTo>
                  <a:cubicBezTo>
                    <a:pt x="713129" y="4561713"/>
                    <a:pt x="753199" y="4615139"/>
                    <a:pt x="790946" y="4665372"/>
                  </a:cubicBezTo>
                  <a:cubicBezTo>
                    <a:pt x="839001" y="4729106"/>
                    <a:pt x="889379" y="4793421"/>
                    <a:pt x="938015" y="4855559"/>
                  </a:cubicBezTo>
                  <a:cubicBezTo>
                    <a:pt x="969955" y="4896355"/>
                    <a:pt x="1003056" y="4938457"/>
                    <a:pt x="1035286" y="4980269"/>
                  </a:cubicBezTo>
                  <a:cubicBezTo>
                    <a:pt x="1069113" y="5023969"/>
                    <a:pt x="1113684" y="5081606"/>
                    <a:pt x="1158254" y="5140985"/>
                  </a:cubicBezTo>
                  <a:cubicBezTo>
                    <a:pt x="1179451" y="5169005"/>
                    <a:pt x="1200647" y="5198186"/>
                    <a:pt x="1221118" y="5226351"/>
                  </a:cubicBezTo>
                  <a:cubicBezTo>
                    <a:pt x="1240572" y="5253065"/>
                    <a:pt x="1259010" y="5278471"/>
                    <a:pt x="1277448" y="5303007"/>
                  </a:cubicBezTo>
                  <a:lnTo>
                    <a:pt x="1277739" y="5303297"/>
                  </a:lnTo>
                  <a:lnTo>
                    <a:pt x="1278029" y="5303588"/>
                  </a:lnTo>
                  <a:cubicBezTo>
                    <a:pt x="1309824" y="5347287"/>
                    <a:pt x="1343796" y="5391132"/>
                    <a:pt x="1376607" y="5433525"/>
                  </a:cubicBezTo>
                  <a:lnTo>
                    <a:pt x="1395625" y="5458060"/>
                  </a:lnTo>
                  <a:lnTo>
                    <a:pt x="1405207" y="5469965"/>
                  </a:lnTo>
                  <a:cubicBezTo>
                    <a:pt x="1442083" y="5515552"/>
                    <a:pt x="1479976" y="5562736"/>
                    <a:pt x="1518739" y="5607597"/>
                  </a:cubicBezTo>
                  <a:cubicBezTo>
                    <a:pt x="1603960" y="5707481"/>
                    <a:pt x="1691650" y="5802139"/>
                    <a:pt x="1779194" y="5888957"/>
                  </a:cubicBezTo>
                  <a:cubicBezTo>
                    <a:pt x="1965606" y="6072902"/>
                    <a:pt x="2161746" y="6230423"/>
                    <a:pt x="2361805" y="6356876"/>
                  </a:cubicBezTo>
                  <a:cubicBezTo>
                    <a:pt x="2475047" y="6427870"/>
                    <a:pt x="2579867" y="6485217"/>
                    <a:pt x="2682656" y="6532110"/>
                  </a:cubicBezTo>
                  <a:lnTo>
                    <a:pt x="2682946" y="6532255"/>
                  </a:lnTo>
                  <a:lnTo>
                    <a:pt x="2683236" y="6532400"/>
                  </a:lnTo>
                  <a:cubicBezTo>
                    <a:pt x="2787767" y="6581616"/>
                    <a:pt x="2901734" y="6626187"/>
                    <a:pt x="3021944" y="6664805"/>
                  </a:cubicBezTo>
                  <a:cubicBezTo>
                    <a:pt x="3132572" y="6700374"/>
                    <a:pt x="3251620" y="6731298"/>
                    <a:pt x="3375605" y="6756415"/>
                  </a:cubicBezTo>
                  <a:cubicBezTo>
                    <a:pt x="3432661" y="6767738"/>
                    <a:pt x="3493201" y="6777901"/>
                    <a:pt x="3555048" y="6786612"/>
                  </a:cubicBezTo>
                  <a:cubicBezTo>
                    <a:pt x="3613121" y="6794742"/>
                    <a:pt x="3673807" y="6801566"/>
                    <a:pt x="3735218" y="6807083"/>
                  </a:cubicBezTo>
                  <a:cubicBezTo>
                    <a:pt x="3852670" y="6817826"/>
                    <a:pt x="3974622" y="6823052"/>
                    <a:pt x="4108188" y="6823343"/>
                  </a:cubicBezTo>
                  <a:lnTo>
                    <a:pt x="4126917" y="6823343"/>
                  </a:lnTo>
                  <a:cubicBezTo>
                    <a:pt x="4135192" y="6823488"/>
                    <a:pt x="4143322" y="6823488"/>
                    <a:pt x="4151597" y="6823488"/>
                  </a:cubicBezTo>
                  <a:cubicBezTo>
                    <a:pt x="4171487" y="6823488"/>
                    <a:pt x="4186296" y="6823343"/>
                    <a:pt x="4199652" y="6822763"/>
                  </a:cubicBezTo>
                  <a:lnTo>
                    <a:pt x="4200088" y="6822763"/>
                  </a:lnTo>
                  <a:lnTo>
                    <a:pt x="4200523" y="6822763"/>
                  </a:lnTo>
                  <a:lnTo>
                    <a:pt x="4245675" y="6821601"/>
                  </a:lnTo>
                  <a:lnTo>
                    <a:pt x="4291117" y="6819277"/>
                  </a:lnTo>
                  <a:cubicBezTo>
                    <a:pt x="4342801" y="6816955"/>
                    <a:pt x="4397825" y="6812164"/>
                    <a:pt x="4469108" y="6803743"/>
                  </a:cubicBezTo>
                  <a:cubicBezTo>
                    <a:pt x="4700672" y="6775433"/>
                    <a:pt x="4932236" y="6712860"/>
                    <a:pt x="5157267" y="6617766"/>
                  </a:cubicBezTo>
                  <a:cubicBezTo>
                    <a:pt x="5260490" y="6574648"/>
                    <a:pt x="5367344" y="6521656"/>
                    <a:pt x="5484069" y="6455744"/>
                  </a:cubicBezTo>
                  <a:cubicBezTo>
                    <a:pt x="5584535" y="6399414"/>
                    <a:pt x="5688194" y="6334663"/>
                    <a:pt x="5801144" y="6257717"/>
                  </a:cubicBezTo>
                  <a:cubicBezTo>
                    <a:pt x="5894061" y="6194419"/>
                    <a:pt x="5992638" y="6122844"/>
                    <a:pt x="6111106" y="6032542"/>
                  </a:cubicBezTo>
                  <a:cubicBezTo>
                    <a:pt x="6163081" y="5993052"/>
                    <a:pt x="6215491" y="5951676"/>
                    <a:pt x="6264127" y="5913203"/>
                  </a:cubicBezTo>
                  <a:lnTo>
                    <a:pt x="6394458" y="5808939"/>
                  </a:lnTo>
                  <a:lnTo>
                    <a:pt x="6394458" y="6858000"/>
                  </a:lnTo>
                  <a:lnTo>
                    <a:pt x="2234128" y="6858000"/>
                  </a:lnTo>
                  <a:lnTo>
                    <a:pt x="2151583" y="6802146"/>
                  </a:lnTo>
                  <a:cubicBezTo>
                    <a:pt x="1509012" y="6424386"/>
                    <a:pt x="970245" y="5884748"/>
                    <a:pt x="593791" y="5241450"/>
                  </a:cubicBezTo>
                  <a:cubicBezTo>
                    <a:pt x="205286" y="4577683"/>
                    <a:pt x="0" y="3818240"/>
                    <a:pt x="0" y="3044861"/>
                  </a:cubicBezTo>
                  <a:cubicBezTo>
                    <a:pt x="0" y="2457023"/>
                    <a:pt x="115129" y="1886606"/>
                    <a:pt x="342337" y="1349581"/>
                  </a:cubicBezTo>
                  <a:cubicBezTo>
                    <a:pt x="534284" y="895692"/>
                    <a:pt x="798705" y="482372"/>
                    <a:pt x="1129762" y="11818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3" name="Google Shape;153;p4"/>
            <p:cNvSpPr/>
            <p:nvPr/>
          </p:nvSpPr>
          <p:spPr>
            <a:xfrm>
              <a:off x="5934266" y="0"/>
              <a:ext cx="6419426" cy="6858000"/>
            </a:xfrm>
            <a:custGeom>
              <a:avLst/>
              <a:gdLst/>
              <a:ahLst/>
              <a:cxnLst/>
              <a:rect l="l" t="t" r="r" b="b"/>
              <a:pathLst>
                <a:path w="6419426" h="6858000" extrusionOk="0">
                  <a:moveTo>
                    <a:pt x="6419426" y="6276207"/>
                  </a:moveTo>
                  <a:lnTo>
                    <a:pt x="6419426" y="6858000"/>
                  </a:lnTo>
                  <a:lnTo>
                    <a:pt x="5377226" y="6858000"/>
                  </a:lnTo>
                  <a:lnTo>
                    <a:pt x="5526079" y="6799309"/>
                  </a:lnTo>
                  <a:cubicBezTo>
                    <a:pt x="5828657" y="6671330"/>
                    <a:pt x="6112428" y="6507594"/>
                    <a:pt x="6372097" y="6313400"/>
                  </a:cubicBezTo>
                  <a:close/>
                  <a:moveTo>
                    <a:pt x="0" y="3944218"/>
                  </a:moveTo>
                  <a:lnTo>
                    <a:pt x="31811" y="4082046"/>
                  </a:lnTo>
                  <a:cubicBezTo>
                    <a:pt x="347839" y="5310348"/>
                    <a:pt x="1226077" y="6312987"/>
                    <a:pt x="2375871" y="6799309"/>
                  </a:cubicBezTo>
                  <a:lnTo>
                    <a:pt x="2524724" y="6858000"/>
                  </a:lnTo>
                  <a:lnTo>
                    <a:pt x="0" y="6858000"/>
                  </a:lnTo>
                  <a:close/>
                  <a:moveTo>
                    <a:pt x="0" y="0"/>
                  </a:moveTo>
                  <a:lnTo>
                    <a:pt x="1320019" y="0"/>
                  </a:lnTo>
                  <a:lnTo>
                    <a:pt x="1089625" y="209396"/>
                  </a:lnTo>
                  <a:cubicBezTo>
                    <a:pt x="586180" y="712841"/>
                    <a:pt x="214775" y="1348326"/>
                    <a:pt x="31811" y="2059448"/>
                  </a:cubicBezTo>
                  <a:lnTo>
                    <a:pt x="0" y="2197276"/>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54" name="Google Shape;154;p4"/>
          <p:cNvSpPr txBox="1">
            <a:spLocks noGrp="1"/>
          </p:cNvSpPr>
          <p:nvPr>
            <p:ph type="title"/>
          </p:nvPr>
        </p:nvSpPr>
        <p:spPr>
          <a:xfrm>
            <a:off x="804672" y="798445"/>
            <a:ext cx="4803636" cy="131166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2"/>
              </a:buClr>
              <a:buSzPts val="2800"/>
              <a:buFont typeface="Calibri"/>
              <a:buNone/>
            </a:pPr>
            <a:r>
              <a:rPr lang="en-US" sz="2800" dirty="0">
                <a:solidFill>
                  <a:schemeClr val="dk2"/>
                </a:solidFill>
              </a:rPr>
              <a:t>Y6</a:t>
            </a:r>
            <a:br>
              <a:rPr lang="en-US" sz="2800" dirty="0"/>
            </a:br>
            <a:r>
              <a:rPr lang="en-US" sz="2800" dirty="0">
                <a:solidFill>
                  <a:schemeClr val="dk2"/>
                </a:solidFill>
              </a:rPr>
              <a:t>Residential</a:t>
            </a:r>
            <a:br>
              <a:rPr lang="en-US" sz="2800" dirty="0"/>
            </a:br>
            <a:r>
              <a:rPr lang="en-US" sz="2800" dirty="0">
                <a:solidFill>
                  <a:schemeClr val="dk2"/>
                </a:solidFill>
              </a:rPr>
              <a:t>Travel Arrangements</a:t>
            </a:r>
            <a:endParaRPr dirty="0"/>
          </a:p>
        </p:txBody>
      </p:sp>
      <p:grpSp>
        <p:nvGrpSpPr>
          <p:cNvPr id="155" name="Google Shape;155;p4"/>
          <p:cNvGrpSpPr/>
          <p:nvPr/>
        </p:nvGrpSpPr>
        <p:grpSpPr>
          <a:xfrm>
            <a:off x="806596" y="2499203"/>
            <a:ext cx="4706802" cy="3788830"/>
            <a:chOff x="0" y="0"/>
            <a:chExt cx="4706802" cy="3788830"/>
          </a:xfrm>
        </p:grpSpPr>
        <p:sp>
          <p:nvSpPr>
            <p:cNvPr id="156" name="Google Shape;156;p4"/>
            <p:cNvSpPr/>
            <p:nvPr/>
          </p:nvSpPr>
          <p:spPr>
            <a:xfrm>
              <a:off x="0" y="0"/>
              <a:ext cx="4000782" cy="1136649"/>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4"/>
            <p:cNvSpPr txBox="1"/>
            <p:nvPr/>
          </p:nvSpPr>
          <p:spPr>
            <a:xfrm>
              <a:off x="33291" y="33291"/>
              <a:ext cx="2963186" cy="1070067"/>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Clr>
                  <a:schemeClr val="lt1"/>
                </a:buClr>
                <a:buSzPts val="1600"/>
                <a:buFont typeface="Calibri"/>
                <a:buNone/>
              </a:pPr>
              <a:r>
                <a:rPr lang="en-US" sz="1600" b="0" i="0" u="none" strike="noStrike" cap="none" dirty="0">
                  <a:solidFill>
                    <a:schemeClr val="lt1"/>
                  </a:solidFill>
                  <a:latin typeface="Calibri"/>
                  <a:ea typeface="Calibri"/>
                  <a:cs typeface="Calibri"/>
                  <a:sym typeface="Calibri"/>
                </a:rPr>
                <a:t>The coach will depart from </a:t>
              </a:r>
              <a:r>
                <a:rPr lang="en-US" sz="1600" b="0" i="0" u="none" strike="noStrike" cap="none" dirty="0" err="1">
                  <a:solidFill>
                    <a:schemeClr val="lt1"/>
                  </a:solidFill>
                  <a:latin typeface="Calibri"/>
                  <a:ea typeface="Calibri"/>
                  <a:cs typeface="Calibri"/>
                  <a:sym typeface="Calibri"/>
                </a:rPr>
                <a:t>Llangan</a:t>
              </a:r>
              <a:r>
                <a:rPr lang="en-US" sz="1600" b="0" i="0" u="none" strike="noStrike" cap="none" dirty="0">
                  <a:solidFill>
                    <a:schemeClr val="lt1"/>
                  </a:solidFill>
                  <a:latin typeface="Calibri"/>
                  <a:ea typeface="Calibri"/>
                  <a:cs typeface="Calibri"/>
                  <a:sym typeface="Calibri"/>
                </a:rPr>
                <a:t> Primary School  Monday 24</a:t>
              </a:r>
              <a:r>
                <a:rPr lang="en-US" sz="1600" dirty="0">
                  <a:solidFill>
                    <a:schemeClr val="lt1"/>
                  </a:solidFill>
                  <a:latin typeface="Calibri"/>
                  <a:ea typeface="Calibri"/>
                  <a:cs typeface="Calibri"/>
                  <a:sym typeface="Calibri"/>
                </a:rPr>
                <a:t>th March </a:t>
              </a:r>
              <a:r>
                <a:rPr lang="en-US" sz="1600" b="0" i="0" u="none" strike="noStrike" cap="none" dirty="0">
                  <a:solidFill>
                    <a:schemeClr val="lt1"/>
                  </a:solidFill>
                  <a:latin typeface="Calibri"/>
                  <a:ea typeface="Calibri"/>
                  <a:cs typeface="Calibri"/>
                  <a:sym typeface="Calibri"/>
                </a:rPr>
                <a:t>202</a:t>
              </a:r>
              <a:r>
                <a:rPr lang="en-US" sz="1600" dirty="0">
                  <a:solidFill>
                    <a:schemeClr val="lt1"/>
                  </a:solidFill>
                  <a:latin typeface="Calibri"/>
                  <a:ea typeface="Calibri"/>
                  <a:cs typeface="Calibri"/>
                  <a:sym typeface="Calibri"/>
                </a:rPr>
                <a:t>5</a:t>
              </a:r>
              <a:r>
                <a:rPr lang="en-US" sz="1600" b="0" i="0" u="none" strike="noStrike" cap="none" dirty="0">
                  <a:solidFill>
                    <a:schemeClr val="lt1"/>
                  </a:solidFill>
                  <a:latin typeface="Calibri"/>
                  <a:ea typeface="Calibri"/>
                  <a:cs typeface="Calibri"/>
                  <a:sym typeface="Calibri"/>
                </a:rPr>
                <a:t> at 8:30 am </a:t>
              </a:r>
              <a:r>
                <a:rPr lang="en-US" sz="1600" b="1" i="0" u="none" strike="noStrike" cap="none" dirty="0">
                  <a:solidFill>
                    <a:schemeClr val="lt1"/>
                  </a:solidFill>
                  <a:latin typeface="Calibri"/>
                  <a:ea typeface="Calibri"/>
                  <a:cs typeface="Calibri"/>
                  <a:sym typeface="Calibri"/>
                </a:rPr>
                <a:t>PROMPTLY.</a:t>
              </a:r>
              <a:endParaRPr sz="1600" b="0" i="0" u="none" strike="noStrike" cap="none" dirty="0">
                <a:solidFill>
                  <a:schemeClr val="lt1"/>
                </a:solidFill>
                <a:latin typeface="Calibri"/>
                <a:ea typeface="Calibri"/>
                <a:cs typeface="Calibri"/>
                <a:sym typeface="Calibri"/>
              </a:endParaRPr>
            </a:p>
          </p:txBody>
        </p:sp>
        <p:sp>
          <p:nvSpPr>
            <p:cNvPr id="158" name="Google Shape;158;p4"/>
            <p:cNvSpPr/>
            <p:nvPr/>
          </p:nvSpPr>
          <p:spPr>
            <a:xfrm>
              <a:off x="353010" y="1326090"/>
              <a:ext cx="4000782" cy="1136649"/>
            </a:xfrm>
            <a:prstGeom prst="roundRect">
              <a:avLst>
                <a:gd name="adj" fmla="val 10000"/>
              </a:avLst>
            </a:prstGeom>
            <a:solidFill>
              <a:srgbClr val="4CC38C"/>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4"/>
            <p:cNvSpPr txBox="1"/>
            <p:nvPr/>
          </p:nvSpPr>
          <p:spPr>
            <a:xfrm>
              <a:off x="386301" y="1359381"/>
              <a:ext cx="2842368" cy="1070067"/>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Clr>
                  <a:schemeClr val="lt1"/>
                </a:buClr>
                <a:buSzPts val="1600"/>
                <a:buFont typeface="Calibri"/>
                <a:buNone/>
              </a:pPr>
              <a:r>
                <a:rPr lang="en-US" sz="1600" b="1" i="0" u="none" strike="noStrike" cap="none" dirty="0">
                  <a:solidFill>
                    <a:schemeClr val="lt1"/>
                  </a:solidFill>
                  <a:latin typeface="Calibri"/>
                  <a:ea typeface="Calibri"/>
                  <a:cs typeface="Calibri"/>
                  <a:sym typeface="Calibri"/>
                </a:rPr>
                <a:t>Please be in school at 8:15am at the latest.</a:t>
              </a:r>
              <a:endParaRPr dirty="0"/>
            </a:p>
          </p:txBody>
        </p:sp>
        <p:sp>
          <p:nvSpPr>
            <p:cNvPr id="160" name="Google Shape;160;p4"/>
            <p:cNvSpPr/>
            <p:nvPr/>
          </p:nvSpPr>
          <p:spPr>
            <a:xfrm>
              <a:off x="706020" y="2652181"/>
              <a:ext cx="4000782" cy="1136649"/>
            </a:xfrm>
            <a:prstGeom prst="roundRect">
              <a:avLst>
                <a:gd name="adj" fmla="val 10000"/>
              </a:avLst>
            </a:prstGeom>
            <a:solidFill>
              <a:srgbClr val="6FAB4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4"/>
            <p:cNvSpPr txBox="1"/>
            <p:nvPr/>
          </p:nvSpPr>
          <p:spPr>
            <a:xfrm>
              <a:off x="739310" y="2736434"/>
              <a:ext cx="3711893" cy="1019105"/>
            </a:xfrm>
            <a:prstGeom prst="rect">
              <a:avLst/>
            </a:prstGeom>
            <a:noFill/>
            <a:ln>
              <a:noFill/>
            </a:ln>
          </p:spPr>
          <p:txBody>
            <a:bodyPr spcFirstLastPara="1" wrap="square" lIns="60950" tIns="60950" rIns="60950" bIns="60950" anchor="ctr" anchorCtr="0">
              <a:noAutofit/>
            </a:bodyPr>
            <a:lstStyle/>
            <a:p>
              <a:pPr marL="0" marR="0" lvl="0" indent="0" algn="l" rtl="0">
                <a:lnSpc>
                  <a:spcPct val="90000"/>
                </a:lnSpc>
                <a:spcBef>
                  <a:spcPts val="0"/>
                </a:spcBef>
                <a:spcAft>
                  <a:spcPts val="0"/>
                </a:spcAft>
                <a:buClr>
                  <a:schemeClr val="lt1"/>
                </a:buClr>
                <a:buSzPts val="1600"/>
                <a:buFont typeface="Calibri"/>
                <a:buNone/>
              </a:pPr>
              <a:r>
                <a:rPr lang="en-US" sz="1600" b="0" i="0" u="none" strike="noStrike" cap="none" dirty="0">
                  <a:solidFill>
                    <a:schemeClr val="lt1"/>
                  </a:solidFill>
                  <a:latin typeface="Calibri"/>
                  <a:ea typeface="Calibri"/>
                  <a:cs typeface="Calibri"/>
                  <a:sym typeface="Calibri"/>
                </a:rPr>
                <a:t>The coach will return to </a:t>
              </a:r>
              <a:r>
                <a:rPr lang="en-US" sz="1600" b="0" i="0" u="none" strike="noStrike" cap="none" dirty="0" err="1">
                  <a:solidFill>
                    <a:schemeClr val="lt1"/>
                  </a:solidFill>
                  <a:latin typeface="Calibri"/>
                  <a:ea typeface="Calibri"/>
                  <a:cs typeface="Calibri"/>
                  <a:sym typeface="Calibri"/>
                </a:rPr>
                <a:t>Llangan</a:t>
              </a:r>
              <a:r>
                <a:rPr lang="en-US" sz="1600" b="0" i="0" u="none" strike="noStrike" cap="none" dirty="0">
                  <a:solidFill>
                    <a:schemeClr val="lt1"/>
                  </a:solidFill>
                  <a:latin typeface="Calibri"/>
                  <a:ea typeface="Calibri"/>
                  <a:cs typeface="Calibri"/>
                  <a:sym typeface="Calibri"/>
                </a:rPr>
                <a:t> </a:t>
              </a:r>
            </a:p>
            <a:p>
              <a:pPr marL="0" marR="0" lvl="0" indent="0" algn="l" rtl="0">
                <a:lnSpc>
                  <a:spcPct val="90000"/>
                </a:lnSpc>
                <a:spcBef>
                  <a:spcPts val="0"/>
                </a:spcBef>
                <a:spcAft>
                  <a:spcPts val="0"/>
                </a:spcAft>
                <a:buClr>
                  <a:schemeClr val="lt1"/>
                </a:buClr>
                <a:buSzPts val="1600"/>
                <a:buFont typeface="Calibri"/>
                <a:buNone/>
              </a:pPr>
              <a:r>
                <a:rPr lang="en-US" sz="1600" b="0" i="0" u="none" strike="noStrike" cap="none" dirty="0">
                  <a:solidFill>
                    <a:schemeClr val="lt1"/>
                  </a:solidFill>
                  <a:latin typeface="Calibri"/>
                  <a:ea typeface="Calibri"/>
                  <a:cs typeface="Calibri"/>
                  <a:sym typeface="Calibri"/>
                </a:rPr>
                <a:t>Primary School at </a:t>
              </a:r>
              <a:r>
                <a:rPr lang="en-US" sz="1600" b="1" i="0" u="none" strike="noStrike" cap="none" dirty="0">
                  <a:solidFill>
                    <a:schemeClr val="lt1"/>
                  </a:solidFill>
                  <a:latin typeface="Calibri"/>
                  <a:ea typeface="Calibri"/>
                  <a:cs typeface="Calibri"/>
                  <a:sym typeface="Calibri"/>
                </a:rPr>
                <a:t>roughly</a:t>
              </a:r>
              <a:r>
                <a:rPr lang="en-US" sz="1600" b="0" i="0" u="none" strike="noStrike" cap="none" dirty="0">
                  <a:solidFill>
                    <a:schemeClr val="lt1"/>
                  </a:solidFill>
                  <a:latin typeface="Calibri"/>
                  <a:ea typeface="Calibri"/>
                  <a:cs typeface="Calibri"/>
                  <a:sym typeface="Calibri"/>
                </a:rPr>
                <a:t> 4:00 pm on Wednesday 26th April 2025.  We will keep you updated on Instagram</a:t>
              </a:r>
              <a:endParaRPr sz="1600" b="0" i="0" u="none" strike="noStrike" cap="none" dirty="0">
                <a:solidFill>
                  <a:schemeClr val="lt1"/>
                </a:solidFill>
                <a:latin typeface="Calibri"/>
                <a:ea typeface="Calibri"/>
                <a:cs typeface="Calibri"/>
                <a:sym typeface="Calibri"/>
              </a:endParaRPr>
            </a:p>
          </p:txBody>
        </p:sp>
        <p:sp>
          <p:nvSpPr>
            <p:cNvPr id="162" name="Google Shape;162;p4"/>
            <p:cNvSpPr/>
            <p:nvPr/>
          </p:nvSpPr>
          <p:spPr>
            <a:xfrm>
              <a:off x="3261960" y="861958"/>
              <a:ext cx="738821" cy="738821"/>
            </a:xfrm>
            <a:prstGeom prst="downArrow">
              <a:avLst>
                <a:gd name="adj1" fmla="val 55000"/>
                <a:gd name="adj2" fmla="val 45000"/>
              </a:avLst>
            </a:prstGeom>
            <a:solidFill>
              <a:srgbClr val="CFDEEF">
                <a:alpha val="89803"/>
              </a:srgbClr>
            </a:solidFill>
            <a:ln w="12700"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4"/>
            <p:cNvSpPr txBox="1"/>
            <p:nvPr/>
          </p:nvSpPr>
          <p:spPr>
            <a:xfrm>
              <a:off x="3428195" y="861958"/>
              <a:ext cx="406351" cy="555963"/>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3300"/>
                <a:buFont typeface="Calibri"/>
                <a:buNone/>
              </a:pPr>
              <a:endParaRPr sz="3300" b="0" i="0" u="none" strike="noStrike" cap="none">
                <a:solidFill>
                  <a:schemeClr val="dk1"/>
                </a:solidFill>
                <a:latin typeface="Calibri"/>
                <a:ea typeface="Calibri"/>
                <a:cs typeface="Calibri"/>
                <a:sym typeface="Calibri"/>
              </a:endParaRPr>
            </a:p>
          </p:txBody>
        </p:sp>
        <p:sp>
          <p:nvSpPr>
            <p:cNvPr id="164" name="Google Shape;164;p4"/>
            <p:cNvSpPr/>
            <p:nvPr/>
          </p:nvSpPr>
          <p:spPr>
            <a:xfrm>
              <a:off x="3614970" y="2180471"/>
              <a:ext cx="738821" cy="738821"/>
            </a:xfrm>
            <a:prstGeom prst="downArrow">
              <a:avLst>
                <a:gd name="adj1" fmla="val 55000"/>
                <a:gd name="adj2" fmla="val 45000"/>
              </a:avLst>
            </a:prstGeom>
            <a:solidFill>
              <a:srgbClr val="D3E1CC">
                <a:alpha val="89803"/>
              </a:srgbClr>
            </a:solidFill>
            <a:ln w="12700" cap="flat" cmpd="sng">
              <a:solidFill>
                <a:srgbClr val="CFDEEF">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4"/>
            <p:cNvSpPr txBox="1"/>
            <p:nvPr/>
          </p:nvSpPr>
          <p:spPr>
            <a:xfrm>
              <a:off x="3781205" y="2180471"/>
              <a:ext cx="406351" cy="555963"/>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3300"/>
                <a:buFont typeface="Calibri"/>
                <a:buNone/>
              </a:pPr>
              <a:endParaRPr sz="3300" b="0" i="0" u="none" strike="noStrike" cap="none">
                <a:solidFill>
                  <a:schemeClr val="dk1"/>
                </a:solidFill>
                <a:latin typeface="Calibri"/>
                <a:ea typeface="Calibri"/>
                <a:cs typeface="Calibri"/>
                <a:sym typeface="Calibri"/>
              </a:endParaRPr>
            </a:p>
          </p:txBody>
        </p:sp>
      </p:grpSp>
      <p:pic>
        <p:nvPicPr>
          <p:cNvPr id="3" name="Picture 2" descr="A group of people posing for a photo&#10;&#10;Description automatically generated">
            <a:extLst>
              <a:ext uri="{FF2B5EF4-FFF2-40B4-BE49-F238E27FC236}">
                <a16:creationId xmlns:a16="http://schemas.microsoft.com/office/drawing/2014/main" id="{0FB04CD4-7A0E-F7F4-A7CA-CCE8E51DFC36}"/>
              </a:ext>
            </a:extLst>
          </p:cNvPr>
          <p:cNvPicPr>
            <a:picLocks noChangeAspect="1"/>
          </p:cNvPicPr>
          <p:nvPr/>
        </p:nvPicPr>
        <p:blipFill>
          <a:blip r:embed="rId4"/>
          <a:srcRect t="18116"/>
          <a:stretch/>
        </p:blipFill>
        <p:spPr>
          <a:xfrm>
            <a:off x="6205800" y="486252"/>
            <a:ext cx="5328935" cy="3116309"/>
          </a:xfrm>
          <a:prstGeom prst="rect">
            <a:avLst/>
          </a:prstGeom>
        </p:spPr>
      </p:pic>
      <p:pic>
        <p:nvPicPr>
          <p:cNvPr id="5" name="Picture 4" descr="A group of people in a hallway&#10;&#10;Description automatically generated">
            <a:extLst>
              <a:ext uri="{FF2B5EF4-FFF2-40B4-BE49-F238E27FC236}">
                <a16:creationId xmlns:a16="http://schemas.microsoft.com/office/drawing/2014/main" id="{F7FE95F2-55F9-8EC9-6BAE-DB17A3D095AC}"/>
              </a:ext>
            </a:extLst>
          </p:cNvPr>
          <p:cNvPicPr>
            <a:picLocks noChangeAspect="1"/>
          </p:cNvPicPr>
          <p:nvPr/>
        </p:nvPicPr>
        <p:blipFill>
          <a:blip r:embed="rId5"/>
          <a:stretch>
            <a:fillRect/>
          </a:stretch>
        </p:blipFill>
        <p:spPr>
          <a:xfrm>
            <a:off x="6582413" y="2937164"/>
            <a:ext cx="3638293" cy="369280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1"/>
        <p:cNvGrpSpPr/>
        <p:nvPr/>
      </p:nvGrpSpPr>
      <p:grpSpPr>
        <a:xfrm>
          <a:off x="0" y="0"/>
          <a:ext cx="0" cy="0"/>
          <a:chOff x="0" y="0"/>
          <a:chExt cx="0" cy="0"/>
        </a:xfrm>
      </p:grpSpPr>
      <p:sp>
        <p:nvSpPr>
          <p:cNvPr id="172" name="Google Shape;172;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3" name="Google Shape;173;p5"/>
          <p:cNvSpPr/>
          <p:nvPr/>
        </p:nvSpPr>
        <p:spPr>
          <a:xfrm rot="5400000" flipH="1">
            <a:off x="-1417539" y="1417538"/>
            <a:ext cx="6875818" cy="4040744"/>
          </a:xfrm>
          <a:prstGeom prst="rect">
            <a:avLst/>
          </a:prstGeom>
          <a:gradFill>
            <a:gsLst>
              <a:gs pos="0">
                <a:srgbClr val="000000"/>
              </a:gs>
              <a:gs pos="100000">
                <a:srgbClr val="2F5496"/>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4" name="Google Shape;174;p5"/>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 name="Google Shape;175;p5"/>
          <p:cNvSpPr/>
          <p:nvPr/>
        </p:nvSpPr>
        <p:spPr>
          <a:xfrm rot="-5400000" flipH="1">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7" name="Google Shape;177;p5"/>
          <p:cNvSpPr txBox="1">
            <a:spLocks noGrp="1"/>
          </p:cNvSpPr>
          <p:nvPr>
            <p:ph type="title"/>
          </p:nvPr>
        </p:nvSpPr>
        <p:spPr>
          <a:xfrm>
            <a:off x="457192" y="103556"/>
            <a:ext cx="3314700" cy="30720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FFFF"/>
              </a:buClr>
              <a:buSzPts val="4000"/>
              <a:buFont typeface="Calibri"/>
              <a:buNone/>
            </a:pPr>
            <a:r>
              <a:rPr lang="en-US" sz="4000">
                <a:solidFill>
                  <a:srgbClr val="FFFFFF"/>
                </a:solidFill>
              </a:rPr>
              <a:t>Food and Sleeping Arrangements</a:t>
            </a:r>
            <a:endParaRPr sz="4000">
              <a:solidFill>
                <a:srgbClr val="FFFFFF"/>
              </a:solidFill>
              <a:latin typeface="Calibri"/>
              <a:ea typeface="Calibri"/>
              <a:cs typeface="Calibri"/>
              <a:sym typeface="Calibri"/>
            </a:endParaRPr>
          </a:p>
        </p:txBody>
      </p:sp>
      <p:sp>
        <p:nvSpPr>
          <p:cNvPr id="178" name="Google Shape;178;p5"/>
          <p:cNvSpPr txBox="1"/>
          <p:nvPr/>
        </p:nvSpPr>
        <p:spPr>
          <a:xfrm>
            <a:off x="4599538" y="287093"/>
            <a:ext cx="7103443" cy="5776926"/>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1200"/>
              </a:spcBef>
              <a:spcAft>
                <a:spcPts val="0"/>
              </a:spcAft>
              <a:buNone/>
            </a:pPr>
            <a:r>
              <a:rPr lang="en-US" sz="1600" b="1" dirty="0">
                <a:solidFill>
                  <a:schemeClr val="dk1"/>
                </a:solidFill>
              </a:rPr>
              <a:t>Meals &amp; Dietary Requirements</a:t>
            </a:r>
            <a:endParaRPr sz="1600" b="1" dirty="0">
              <a:solidFill>
                <a:schemeClr val="dk1"/>
              </a:solidFill>
            </a:endParaRPr>
          </a:p>
          <a:p>
            <a:pPr marL="457200" lvl="0" indent="-330200" algn="l" rtl="0">
              <a:lnSpc>
                <a:spcPct val="115000"/>
              </a:lnSpc>
              <a:spcBef>
                <a:spcPts val="1200"/>
              </a:spcBef>
              <a:spcAft>
                <a:spcPts val="0"/>
              </a:spcAft>
              <a:buClr>
                <a:schemeClr val="dk1"/>
              </a:buClr>
              <a:buSzPts val="1600"/>
              <a:buChar char="●"/>
            </a:pPr>
            <a:r>
              <a:rPr lang="en-US" sz="1600" dirty="0">
                <a:solidFill>
                  <a:schemeClr val="dk1"/>
                </a:solidFill>
              </a:rPr>
              <a:t>Four daily meals: breakfast, dinner, tea, and supper, with healthy options for all.</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b="1" dirty="0">
                <a:solidFill>
                  <a:schemeClr val="dk1"/>
                </a:solidFill>
              </a:rPr>
              <a:t>Food Hygiene Rating:</a:t>
            </a:r>
            <a:r>
              <a:rPr lang="en-US" sz="1600" dirty="0">
                <a:solidFill>
                  <a:schemeClr val="dk1"/>
                </a:solidFill>
              </a:rPr>
              <a:t> 5 (Food Standards Agency).</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a:solidFill>
                  <a:schemeClr val="dk1"/>
                </a:solidFill>
              </a:rPr>
              <a:t>Special dietary needs (e.g., allergies, gluten-free, diabetic) are catered for—please inform us at least a week in advance and ensure this is noted on the Health Certificate.</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a:solidFill>
                  <a:schemeClr val="dk1"/>
                </a:solidFill>
              </a:rPr>
              <a:t>Vegetarian meals are always available.</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a:solidFill>
                  <a:schemeClr val="dk1"/>
                </a:solidFill>
              </a:rPr>
              <a:t>Cold drinks are free; hot drinks can be purchased outside mealtimes.</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a:solidFill>
                  <a:schemeClr val="dk1"/>
                </a:solidFill>
              </a:rPr>
              <a:t>Children have already chosen their meals.</a:t>
            </a:r>
            <a:endParaRPr sz="1600" dirty="0">
              <a:solidFill>
                <a:schemeClr val="dk1"/>
              </a:solidFill>
            </a:endParaRPr>
          </a:p>
          <a:p>
            <a:pPr marL="0" lvl="0" indent="0" algn="l" rtl="0">
              <a:lnSpc>
                <a:spcPct val="115000"/>
              </a:lnSpc>
              <a:spcBef>
                <a:spcPts val="1200"/>
              </a:spcBef>
              <a:spcAft>
                <a:spcPts val="0"/>
              </a:spcAft>
              <a:buNone/>
            </a:pPr>
            <a:r>
              <a:rPr lang="en-US" sz="1600" b="1" dirty="0">
                <a:solidFill>
                  <a:schemeClr val="dk1"/>
                </a:solidFill>
              </a:rPr>
              <a:t>Accommodation &amp; Safety</a:t>
            </a:r>
            <a:endParaRPr sz="1600" b="1" dirty="0">
              <a:solidFill>
                <a:schemeClr val="dk1"/>
              </a:solidFill>
            </a:endParaRPr>
          </a:p>
          <a:p>
            <a:pPr marL="457200" lvl="0" indent="-330200" algn="l" rtl="0">
              <a:lnSpc>
                <a:spcPct val="115000"/>
              </a:lnSpc>
              <a:spcBef>
                <a:spcPts val="1200"/>
              </a:spcBef>
              <a:spcAft>
                <a:spcPts val="0"/>
              </a:spcAft>
              <a:buClr>
                <a:schemeClr val="dk1"/>
              </a:buClr>
              <a:buSzPts val="1600"/>
              <a:buChar char="●"/>
            </a:pPr>
            <a:r>
              <a:rPr lang="en-US" sz="1600" dirty="0">
                <a:solidFill>
                  <a:schemeClr val="dk1"/>
                </a:solidFill>
              </a:rPr>
              <a:t>Separate secure rooms for </a:t>
            </a:r>
            <a:r>
              <a:rPr lang="en-US" sz="1600" dirty="0" err="1">
                <a:solidFill>
                  <a:schemeClr val="dk1"/>
                </a:solidFill>
              </a:rPr>
              <a:t>Llangan</a:t>
            </a:r>
            <a:r>
              <a:rPr lang="en-US" sz="1600" dirty="0">
                <a:solidFill>
                  <a:schemeClr val="dk1"/>
                </a:solidFill>
              </a:rPr>
              <a:t> boys and girls, with access restricted to them and staff.</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a:solidFill>
                  <a:schemeClr val="dk1"/>
                </a:solidFill>
              </a:rPr>
              <a:t>Staff rooms are nearby, and children can access support overnight.</a:t>
            </a:r>
            <a:endParaRPr sz="1600" dirty="0">
              <a:solidFill>
                <a:schemeClr val="dk1"/>
              </a:solidFill>
            </a:endParaRPr>
          </a:p>
          <a:p>
            <a:pPr marL="457200" lvl="0" indent="-330200" algn="l" rtl="0">
              <a:lnSpc>
                <a:spcPct val="115000"/>
              </a:lnSpc>
              <a:spcBef>
                <a:spcPts val="0"/>
              </a:spcBef>
              <a:spcAft>
                <a:spcPts val="0"/>
              </a:spcAft>
              <a:buClr>
                <a:schemeClr val="dk1"/>
              </a:buClr>
              <a:buSzPts val="1600"/>
              <a:buChar char="●"/>
            </a:pPr>
            <a:r>
              <a:rPr lang="en-US" sz="1600" dirty="0" err="1">
                <a:solidFill>
                  <a:schemeClr val="dk1"/>
                </a:solidFill>
              </a:rPr>
              <a:t>Llangrannog</a:t>
            </a:r>
            <a:r>
              <a:rPr lang="en-US" sz="1600" dirty="0">
                <a:solidFill>
                  <a:schemeClr val="dk1"/>
                </a:solidFill>
              </a:rPr>
              <a:t> is a secure, monitored site, ensuring children’s safety at all times.</a:t>
            </a:r>
            <a:endParaRPr sz="1600" dirty="0">
              <a:solidFill>
                <a:schemeClr val="dk1"/>
              </a:solidFill>
            </a:endParaRPr>
          </a:p>
          <a:p>
            <a:pPr marL="0" marR="0" lvl="0" indent="0" algn="l" rtl="0">
              <a:spcBef>
                <a:spcPts val="1200"/>
              </a:spcBef>
              <a:spcAft>
                <a:spcPts val="0"/>
              </a:spcAft>
              <a:buNone/>
            </a:pPr>
            <a:endParaRPr sz="2500" dirty="0">
              <a:solidFill>
                <a:schemeClr val="dk1"/>
              </a:solidFill>
              <a:latin typeface="Calibri"/>
              <a:ea typeface="Calibri"/>
              <a:cs typeface="Calibri"/>
              <a:sym typeface="Calibri"/>
            </a:endParaRPr>
          </a:p>
        </p:txBody>
      </p:sp>
      <p:pic>
        <p:nvPicPr>
          <p:cNvPr id="3" name="Picture 2" descr="A collage of a group of kids eating&#10;&#10;Description automatically generated">
            <a:extLst>
              <a:ext uri="{FF2B5EF4-FFF2-40B4-BE49-F238E27FC236}">
                <a16:creationId xmlns:a16="http://schemas.microsoft.com/office/drawing/2014/main" id="{8717360F-7F07-5AB8-3DEA-1808F8EE75B1}"/>
              </a:ext>
            </a:extLst>
          </p:cNvPr>
          <p:cNvPicPr>
            <a:picLocks noChangeAspect="1"/>
          </p:cNvPicPr>
          <p:nvPr/>
        </p:nvPicPr>
        <p:blipFill>
          <a:blip r:embed="rId3"/>
          <a:stretch>
            <a:fillRect/>
          </a:stretch>
        </p:blipFill>
        <p:spPr>
          <a:xfrm>
            <a:off x="473671" y="2481544"/>
            <a:ext cx="2978734" cy="339893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Google Shape;186;p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7" name="Google Shape;187;p6"/>
          <p:cNvSpPr/>
          <p:nvPr/>
        </p:nvSpPr>
        <p:spPr>
          <a:xfrm rot="5400000" flipH="1">
            <a:off x="-1417539" y="1417538"/>
            <a:ext cx="6875818" cy="4040744"/>
          </a:xfrm>
          <a:prstGeom prst="rect">
            <a:avLst/>
          </a:prstGeom>
          <a:gradFill>
            <a:gsLst>
              <a:gs pos="0">
                <a:srgbClr val="000000"/>
              </a:gs>
              <a:gs pos="100000">
                <a:srgbClr val="2F5496"/>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8" name="Google Shape;188;p6"/>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9" name="Google Shape;189;p6"/>
          <p:cNvSpPr/>
          <p:nvPr/>
        </p:nvSpPr>
        <p:spPr>
          <a:xfrm rot="-5400000" flipH="1">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0" name="Google Shape;190;p6"/>
          <p:cNvSpPr/>
          <p:nvPr/>
        </p:nvSpPr>
        <p:spPr>
          <a:xfrm rot="6097846">
            <a:off x="-747355" y="1201312"/>
            <a:ext cx="4808302" cy="4088666"/>
          </a:xfrm>
          <a:custGeom>
            <a:avLst/>
            <a:gdLst/>
            <a:ahLst/>
            <a:cxnLst/>
            <a:rect l="l" t="t" r="r" b="b"/>
            <a:pathLst>
              <a:path w="4808302" h="4088666" extrusionOk="0">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0">
                <a:srgbClr val="8DA9DB">
                  <a:alpha val="0"/>
                </a:srgbClr>
              </a:gs>
              <a:gs pos="39000">
                <a:srgbClr val="8DA9DB">
                  <a:alpha val="0"/>
                </a:srgbClr>
              </a:gs>
              <a:gs pos="100000">
                <a:srgbClr val="2F5496">
                  <a:alpha val="25882"/>
                </a:srgbClr>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91" name="Google Shape;191;p6"/>
          <p:cNvSpPr txBox="1">
            <a:spLocks noGrp="1"/>
          </p:cNvSpPr>
          <p:nvPr>
            <p:ph type="title"/>
          </p:nvPr>
        </p:nvSpPr>
        <p:spPr>
          <a:xfrm>
            <a:off x="226125" y="343523"/>
            <a:ext cx="3314744" cy="3071906"/>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FFFF"/>
              </a:buClr>
              <a:buSzPts val="4000"/>
              <a:buFont typeface="Calibri"/>
              <a:buNone/>
            </a:pPr>
            <a:r>
              <a:rPr lang="en-US" sz="4000">
                <a:solidFill>
                  <a:srgbClr val="FFFFFF"/>
                </a:solidFill>
              </a:rPr>
              <a:t>Activities</a:t>
            </a:r>
            <a:endParaRPr sz="4000">
              <a:solidFill>
                <a:srgbClr val="FFFFFF"/>
              </a:solidFill>
              <a:latin typeface="Calibri"/>
              <a:ea typeface="Calibri"/>
              <a:cs typeface="Calibri"/>
              <a:sym typeface="Calibri"/>
            </a:endParaRPr>
          </a:p>
        </p:txBody>
      </p:sp>
      <p:sp>
        <p:nvSpPr>
          <p:cNvPr id="192" name="Google Shape;192;p6"/>
          <p:cNvSpPr txBox="1"/>
          <p:nvPr/>
        </p:nvSpPr>
        <p:spPr>
          <a:xfrm>
            <a:off x="4483792" y="272931"/>
            <a:ext cx="7156450" cy="64632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0" i="0" u="none" strike="noStrike" cap="none" dirty="0">
                <a:solidFill>
                  <a:schemeClr val="dk1"/>
                </a:solidFill>
                <a:latin typeface="Calibri"/>
                <a:ea typeface="Calibri"/>
                <a:cs typeface="Calibri"/>
                <a:sym typeface="Calibri"/>
              </a:rPr>
              <a:t>A full </a:t>
            </a:r>
            <a:r>
              <a:rPr lang="en-US" sz="1600" b="0" i="0" u="none" strike="noStrike" cap="none" dirty="0" err="1">
                <a:solidFill>
                  <a:schemeClr val="dk1"/>
                </a:solidFill>
                <a:latin typeface="Calibri"/>
                <a:ea typeface="Calibri"/>
                <a:cs typeface="Calibri"/>
                <a:sym typeface="Calibri"/>
              </a:rPr>
              <a:t>programme</a:t>
            </a:r>
            <a:r>
              <a:rPr lang="en-US" sz="1600" b="0" i="0" u="none" strike="noStrike" cap="none" dirty="0">
                <a:solidFill>
                  <a:schemeClr val="dk1"/>
                </a:solidFill>
                <a:latin typeface="Calibri"/>
                <a:ea typeface="Calibri"/>
                <a:cs typeface="Calibri"/>
                <a:sym typeface="Calibri"/>
              </a:rPr>
              <a:t> is provided in line with the course leaders requests, with a range of activities – </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skiing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tobogganing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go-carting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archery</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high ropes course</a:t>
            </a:r>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cs typeface="Calibri"/>
                <a:sym typeface="Calibri"/>
              </a:rPr>
              <a:t>beach walk</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climbing wall</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challenging team games</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low ropes course</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nature walk</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quad biking</a:t>
            </a:r>
            <a:endParaRPr lang="en-US" dirty="0">
              <a:ea typeface="Calibri"/>
            </a:endParaRPr>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zip run</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swimming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environmental garden</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trampoline</a:t>
            </a:r>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horse riding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problem solving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shelter building</a:t>
            </a:r>
            <a:endParaRPr dirty="0"/>
          </a:p>
          <a:p>
            <a:pPr marL="347472" marR="0" lvl="0" indent="-347472" algn="l" rtl="0">
              <a:spcBef>
                <a:spcPts val="0"/>
              </a:spcBef>
              <a:spcAft>
                <a:spcPts val="0"/>
              </a:spcAft>
              <a:buClr>
                <a:schemeClr val="dk1"/>
              </a:buClr>
              <a:buSzPts val="1600"/>
              <a:buFont typeface="Calibri"/>
              <a:buChar char="•"/>
            </a:pPr>
            <a:r>
              <a:rPr lang="en-US" sz="1600" dirty="0">
                <a:solidFill>
                  <a:schemeClr val="dk1"/>
                </a:solidFill>
                <a:latin typeface="Calibri"/>
                <a:ea typeface="Calibri"/>
                <a:cs typeface="Calibri"/>
                <a:sym typeface="Calibri"/>
              </a:rPr>
              <a:t>orienteering</a:t>
            </a:r>
            <a:endParaRPr dirty="0"/>
          </a:p>
          <a:p>
            <a:pPr marL="0" marR="0" lvl="0" indent="0" algn="l" rtl="0">
              <a:spcBef>
                <a:spcPts val="0"/>
              </a:spcBef>
              <a:spcAft>
                <a:spcPts val="0"/>
              </a:spcAft>
              <a:buNone/>
            </a:pPr>
            <a:endParaRPr lang="en-US" sz="16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US" sz="16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All of the above activities are staffed by qualified </a:t>
            </a:r>
            <a:r>
              <a:rPr lang="en-US" sz="1600" dirty="0" err="1">
                <a:solidFill>
                  <a:schemeClr val="dk1"/>
                </a:solidFill>
                <a:latin typeface="Calibri"/>
                <a:ea typeface="Calibri"/>
                <a:cs typeface="Calibri"/>
                <a:sym typeface="Calibri"/>
              </a:rPr>
              <a:t>centre</a:t>
            </a:r>
            <a:r>
              <a:rPr lang="en-US" sz="1600" dirty="0">
                <a:solidFill>
                  <a:schemeClr val="dk1"/>
                </a:solidFill>
                <a:latin typeface="Calibri"/>
                <a:ea typeface="Calibri"/>
                <a:cs typeface="Calibri"/>
                <a:sym typeface="Calibri"/>
              </a:rPr>
              <a:t> staff. </a:t>
            </a:r>
            <a:endParaRPr dirty="0"/>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There is also a multi-purpose sports hall, outdoor playing fields, and an all weather playing area</a:t>
            </a:r>
            <a:endParaRPr sz="1800" dirty="0">
              <a:solidFill>
                <a:schemeClr val="dk1"/>
              </a:solidFill>
              <a:latin typeface="Calibri"/>
              <a:ea typeface="Calibri"/>
              <a:cs typeface="Calibri"/>
              <a:sym typeface="Calibri"/>
            </a:endParaRPr>
          </a:p>
        </p:txBody>
      </p:sp>
      <p:pic>
        <p:nvPicPr>
          <p:cNvPr id="3" name="Picture 2" descr="A collage of people on a trampoline&#10;&#10;Description automatically generated">
            <a:extLst>
              <a:ext uri="{FF2B5EF4-FFF2-40B4-BE49-F238E27FC236}">
                <a16:creationId xmlns:a16="http://schemas.microsoft.com/office/drawing/2014/main" id="{AB914049-B439-49C0-32A9-91D551DA2BA5}"/>
              </a:ext>
            </a:extLst>
          </p:cNvPr>
          <p:cNvPicPr>
            <a:picLocks noChangeAspect="1"/>
          </p:cNvPicPr>
          <p:nvPr/>
        </p:nvPicPr>
        <p:blipFill>
          <a:blip r:embed="rId3"/>
          <a:stretch>
            <a:fillRect/>
          </a:stretch>
        </p:blipFill>
        <p:spPr>
          <a:xfrm>
            <a:off x="656750" y="1586178"/>
            <a:ext cx="2884119" cy="3706057"/>
          </a:xfrm>
          <a:prstGeom prst="rect">
            <a:avLst/>
          </a:prstGeom>
        </p:spPr>
      </p:pic>
      <p:pic>
        <p:nvPicPr>
          <p:cNvPr id="5" name="Picture 4" descr="A group of kids in helmets posing for a photo&#10;&#10;Description automatically generated">
            <a:extLst>
              <a:ext uri="{FF2B5EF4-FFF2-40B4-BE49-F238E27FC236}">
                <a16:creationId xmlns:a16="http://schemas.microsoft.com/office/drawing/2014/main" id="{54CA778A-EA81-9F7C-F9C1-FF624FBE98F3}"/>
              </a:ext>
            </a:extLst>
          </p:cNvPr>
          <p:cNvPicPr>
            <a:picLocks noChangeAspect="1"/>
          </p:cNvPicPr>
          <p:nvPr/>
        </p:nvPicPr>
        <p:blipFill>
          <a:blip r:embed="rId4"/>
          <a:stretch>
            <a:fillRect/>
          </a:stretch>
        </p:blipFill>
        <p:spPr>
          <a:xfrm>
            <a:off x="7347724" y="1004287"/>
            <a:ext cx="3588338" cy="2623534"/>
          </a:xfrm>
          <a:prstGeom prst="rect">
            <a:avLst/>
          </a:prstGeom>
        </p:spPr>
      </p:pic>
      <p:pic>
        <p:nvPicPr>
          <p:cNvPr id="7" name="Picture 6" descr="A group of kids wearing helmets&#10;&#10;Description automatically generated">
            <a:extLst>
              <a:ext uri="{FF2B5EF4-FFF2-40B4-BE49-F238E27FC236}">
                <a16:creationId xmlns:a16="http://schemas.microsoft.com/office/drawing/2014/main" id="{83B5CC69-6301-8ACF-1287-9C1066CE8BEB}"/>
              </a:ext>
            </a:extLst>
          </p:cNvPr>
          <p:cNvPicPr>
            <a:picLocks noChangeAspect="1"/>
          </p:cNvPicPr>
          <p:nvPr/>
        </p:nvPicPr>
        <p:blipFill>
          <a:blip r:embed="rId5"/>
          <a:stretch>
            <a:fillRect/>
          </a:stretch>
        </p:blipFill>
        <p:spPr>
          <a:xfrm>
            <a:off x="8079088" y="3305283"/>
            <a:ext cx="3209064" cy="19869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8"/>
        <p:cNvGrpSpPr/>
        <p:nvPr/>
      </p:nvGrpSpPr>
      <p:grpSpPr>
        <a:xfrm>
          <a:off x="0" y="0"/>
          <a:ext cx="0" cy="0"/>
          <a:chOff x="0" y="0"/>
          <a:chExt cx="0" cy="0"/>
        </a:xfrm>
      </p:grpSpPr>
      <p:sp>
        <p:nvSpPr>
          <p:cNvPr id="209" name="Google Shape;209;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0" name="Google Shape;210;p8"/>
          <p:cNvSpPr/>
          <p:nvPr/>
        </p:nvSpPr>
        <p:spPr>
          <a:xfrm rot="10800000">
            <a:off x="-2" y="-22693"/>
            <a:ext cx="12191999" cy="4374129"/>
          </a:xfrm>
          <a:prstGeom prst="rect">
            <a:avLst/>
          </a:prstGeom>
          <a:gradFill>
            <a:gsLst>
              <a:gs pos="0">
                <a:srgbClr val="2F5496"/>
              </a:gs>
              <a:gs pos="100000">
                <a:srgbClr val="000000"/>
              </a:gs>
            </a:gsLst>
            <a:lin ang="150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 name="Google Shape;211;p8"/>
          <p:cNvSpPr/>
          <p:nvPr/>
        </p:nvSpPr>
        <p:spPr>
          <a:xfrm rot="5400000">
            <a:off x="3908719" y="-3931841"/>
            <a:ext cx="4374557" cy="12192000"/>
          </a:xfrm>
          <a:prstGeom prst="rect">
            <a:avLst/>
          </a:prstGeom>
          <a:gradFill>
            <a:gsLst>
              <a:gs pos="0">
                <a:srgbClr val="4472C4">
                  <a:alpha val="0"/>
                </a:srgbClr>
              </a:gs>
              <a:gs pos="40000">
                <a:srgbClr val="4472C4">
                  <a:alpha val="0"/>
                </a:srgbClr>
              </a:gs>
              <a:gs pos="100000">
                <a:srgbClr val="2F5496">
                  <a:alpha val="51764"/>
                </a:srgbClr>
              </a:gs>
            </a:gsLst>
            <a:lin ang="2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2" name="Google Shape;212;p8"/>
          <p:cNvSpPr/>
          <p:nvPr/>
        </p:nvSpPr>
        <p:spPr>
          <a:xfrm rot="5400000">
            <a:off x="4136696" y="-3703868"/>
            <a:ext cx="4374128" cy="11736479"/>
          </a:xfrm>
          <a:prstGeom prst="rect">
            <a:avLst/>
          </a:prstGeom>
          <a:gradFill>
            <a:gsLst>
              <a:gs pos="0">
                <a:srgbClr val="4472C4">
                  <a:alpha val="0"/>
                </a:srgbClr>
              </a:gs>
              <a:gs pos="17000">
                <a:srgbClr val="4472C4">
                  <a:alpha val="0"/>
                </a:srgbClr>
              </a:gs>
              <a:gs pos="100000">
                <a:srgbClr val="000000">
                  <a:alpha val="36862"/>
                </a:srgbClr>
              </a:gs>
            </a:gsLst>
            <a:lin ang="7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3" name="Google Shape;213;p8"/>
          <p:cNvSpPr/>
          <p:nvPr/>
        </p:nvSpPr>
        <p:spPr>
          <a:xfrm>
            <a:off x="-5" y="-22690"/>
            <a:ext cx="8542485" cy="4374126"/>
          </a:xfrm>
          <a:prstGeom prst="rect">
            <a:avLst/>
          </a:prstGeom>
          <a:gradFill>
            <a:gsLst>
              <a:gs pos="0">
                <a:srgbClr val="1F3864">
                  <a:alpha val="0"/>
                </a:srgbClr>
              </a:gs>
              <a:gs pos="100000">
                <a:srgbClr val="000000">
                  <a:alpha val="24705"/>
                </a:srgbClr>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4" name="Google Shape;214;p8"/>
          <p:cNvSpPr/>
          <p:nvPr/>
        </p:nvSpPr>
        <p:spPr>
          <a:xfrm rot="-9091028">
            <a:off x="5945431" y="-1032053"/>
            <a:ext cx="4990147" cy="4439131"/>
          </a:xfrm>
          <a:custGeom>
            <a:avLst/>
            <a:gdLst/>
            <a:ahLst/>
            <a:cxnLst/>
            <a:rect l="l" t="t" r="r" b="b"/>
            <a:pathLst>
              <a:path w="4990147" h="4439131" extrusionOk="0">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4472C4">
                  <a:alpha val="21960"/>
                </a:srgbClr>
              </a:gs>
              <a:gs pos="87000">
                <a:srgbClr val="8DA9DB">
                  <a:alpha val="1960"/>
                </a:srgbClr>
              </a:gs>
              <a:gs pos="100000">
                <a:srgbClr val="8DA9DB">
                  <a:alpha val="1960"/>
                </a:srgbClr>
              </a:gs>
            </a:gsLst>
            <a:lin ang="8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a:spLocks noGrp="1"/>
          </p:cNvSpPr>
          <p:nvPr>
            <p:ph type="title"/>
          </p:nvPr>
        </p:nvSpPr>
        <p:spPr>
          <a:xfrm>
            <a:off x="1314824" y="735106"/>
            <a:ext cx="10053763" cy="292847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FFFFFF"/>
              </a:buClr>
              <a:buSzPts val="4800"/>
              <a:buFont typeface="Calibri"/>
              <a:buNone/>
            </a:pPr>
            <a:r>
              <a:rPr lang="en-US" sz="4800">
                <a:solidFill>
                  <a:srgbClr val="FFFFFF"/>
                </a:solidFill>
                <a:latin typeface="Calibri"/>
                <a:ea typeface="Calibri"/>
                <a:cs typeface="Calibri"/>
                <a:sym typeface="Calibri"/>
              </a:rPr>
              <a:t>Packing</a:t>
            </a:r>
            <a:endParaRPr/>
          </a:p>
        </p:txBody>
      </p:sp>
      <p:sp>
        <p:nvSpPr>
          <p:cNvPr id="216" name="Google Shape;216;p8"/>
          <p:cNvSpPr txBox="1"/>
          <p:nvPr/>
        </p:nvSpPr>
        <p:spPr>
          <a:xfrm>
            <a:off x="4550485" y="478712"/>
            <a:ext cx="68633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8"/>
          <p:cNvSpPr txBox="1"/>
          <p:nvPr/>
        </p:nvSpPr>
        <p:spPr>
          <a:xfrm>
            <a:off x="4589317" y="1922318"/>
            <a:ext cx="6217227" cy="308263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8" name="Google Shape;218;p8" descr="School Trip Essential Packing List - Voyager School Travel"/>
          <p:cNvPicPr preferRelativeResize="0"/>
          <p:nvPr/>
        </p:nvPicPr>
        <p:blipFill rotWithShape="1">
          <a:blip r:embed="rId3">
            <a:alphaModFix/>
          </a:blip>
          <a:srcRect/>
          <a:stretch/>
        </p:blipFill>
        <p:spPr>
          <a:xfrm>
            <a:off x="660400" y="551893"/>
            <a:ext cx="3685115" cy="2325213"/>
          </a:xfrm>
          <a:prstGeom prst="rect">
            <a:avLst/>
          </a:prstGeom>
          <a:noFill/>
          <a:ln>
            <a:noFill/>
          </a:ln>
        </p:spPr>
      </p:pic>
      <p:sp>
        <p:nvSpPr>
          <p:cNvPr id="219" name="Google Shape;219;p8"/>
          <p:cNvSpPr txBox="1"/>
          <p:nvPr/>
        </p:nvSpPr>
        <p:spPr>
          <a:xfrm>
            <a:off x="823591" y="4516887"/>
            <a:ext cx="3448800" cy="1477500"/>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Calibri"/>
                <a:ea typeface="Calibri"/>
                <a:cs typeface="Calibri"/>
                <a:sym typeface="Calibri"/>
              </a:rPr>
              <a:t>Pack with your child</a:t>
            </a:r>
            <a:endParaRPr sz="1800" dirty="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Calibri"/>
                <a:ea typeface="Calibri"/>
                <a:cs typeface="Calibri"/>
                <a:sym typeface="Calibri"/>
              </a:rPr>
              <a:t>Must be able to carry bag.</a:t>
            </a:r>
            <a:endParaRPr lang="en-US" dirty="0">
              <a:ea typeface="Calibri"/>
            </a:endParaRPr>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Calibri"/>
                <a:ea typeface="Calibri"/>
                <a:cs typeface="Calibri"/>
                <a:sym typeface="Calibri"/>
              </a:rPr>
              <a:t>Bin Liner for muddy/wet things</a:t>
            </a:r>
            <a:endParaRPr dirty="0"/>
          </a:p>
          <a:p>
            <a:pPr marL="285750" marR="0" lvl="0" indent="-285750" algn="l" rtl="0">
              <a:spcBef>
                <a:spcPts val="0"/>
              </a:spcBef>
              <a:spcAft>
                <a:spcPts val="0"/>
              </a:spcAft>
              <a:buClr>
                <a:schemeClr val="dk1"/>
              </a:buClr>
              <a:buSzPts val="1800"/>
              <a:buFont typeface="Arial"/>
              <a:buChar char="•"/>
            </a:pPr>
            <a:r>
              <a:rPr lang="en-US" sz="1800" dirty="0">
                <a:solidFill>
                  <a:schemeClr val="dk1"/>
                </a:solidFill>
                <a:latin typeface="Calibri"/>
                <a:ea typeface="Calibri"/>
                <a:cs typeface="Calibri"/>
                <a:sym typeface="Calibri"/>
              </a:rPr>
              <a:t>NAME  on everything.</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2" name="TextBox 1">
            <a:extLst>
              <a:ext uri="{FF2B5EF4-FFF2-40B4-BE49-F238E27FC236}">
                <a16:creationId xmlns:a16="http://schemas.microsoft.com/office/drawing/2014/main" id="{DD9316A0-F8DD-49FD-6699-D6CABBFCC6FC}"/>
              </a:ext>
            </a:extLst>
          </p:cNvPr>
          <p:cNvSpPr txBox="1"/>
          <p:nvPr/>
        </p:nvSpPr>
        <p:spPr>
          <a:xfrm>
            <a:off x="5763491" y="199849"/>
            <a:ext cx="5928585" cy="5632311"/>
          </a:xfrm>
          <a:prstGeom prst="rect">
            <a:avLst/>
          </a:prstGeom>
          <a:solidFill>
            <a:schemeClr val="lt1"/>
          </a:solidFill>
        </p:spPr>
        <p:txBody>
          <a:bodyPr wrap="square" rtlCol="0">
            <a:spAutoFit/>
          </a:bodyPr>
          <a:lstStyle/>
          <a:p>
            <a:pPr marL="285750" indent="-285750">
              <a:buFont typeface="Arial" panose="020B0604020202020204" pitchFamily="34" charset="0"/>
              <a:buChar char="•"/>
            </a:pPr>
            <a:r>
              <a:rPr lang="en-US" sz="2000" dirty="0">
                <a:solidFill>
                  <a:schemeClr val="tx1"/>
                </a:solidFill>
              </a:rPr>
              <a:t>Sleeping bag</a:t>
            </a:r>
          </a:p>
          <a:p>
            <a:pPr marL="285750" indent="-285750">
              <a:buFont typeface="Arial" panose="020B0604020202020204" pitchFamily="34" charset="0"/>
              <a:buChar char="•"/>
            </a:pPr>
            <a:r>
              <a:rPr lang="en-US" sz="2000" dirty="0">
                <a:solidFill>
                  <a:schemeClr val="tx1"/>
                </a:solidFill>
              </a:rPr>
              <a:t>2x towels</a:t>
            </a:r>
          </a:p>
          <a:p>
            <a:pPr marL="285750" indent="-285750">
              <a:buFont typeface="Arial" panose="020B0604020202020204" pitchFamily="34" charset="0"/>
              <a:buChar char="•"/>
            </a:pPr>
            <a:r>
              <a:rPr lang="en-US" sz="2000" dirty="0">
                <a:solidFill>
                  <a:schemeClr val="tx1"/>
                </a:solidFill>
              </a:rPr>
              <a:t>Approx. 5 sets of clothes (not best!)</a:t>
            </a:r>
          </a:p>
          <a:p>
            <a:pPr marL="285750" indent="-285750">
              <a:buFont typeface="Arial" panose="020B0604020202020204" pitchFamily="34" charset="0"/>
              <a:buChar char="•"/>
            </a:pPr>
            <a:r>
              <a:rPr lang="en-US" sz="2000" dirty="0">
                <a:solidFill>
                  <a:schemeClr val="tx1"/>
                </a:solidFill>
              </a:rPr>
              <a:t>Warm jumper/hoodie</a:t>
            </a:r>
          </a:p>
          <a:p>
            <a:pPr marL="285750" indent="-285750">
              <a:buFont typeface="Arial" panose="020B0604020202020204" pitchFamily="34" charset="0"/>
              <a:buChar char="•"/>
            </a:pPr>
            <a:r>
              <a:rPr lang="en-US" sz="2000" dirty="0">
                <a:solidFill>
                  <a:schemeClr val="tx1"/>
                </a:solidFill>
              </a:rPr>
              <a:t>Waterproof coat </a:t>
            </a:r>
            <a:r>
              <a:rPr lang="en-US" sz="2000" b="1" i="1" dirty="0">
                <a:solidFill>
                  <a:schemeClr val="tx1"/>
                </a:solidFill>
              </a:rPr>
              <a:t>and </a:t>
            </a:r>
            <a:r>
              <a:rPr lang="en-US" sz="2000" dirty="0">
                <a:solidFill>
                  <a:schemeClr val="tx1"/>
                </a:solidFill>
              </a:rPr>
              <a:t>warm coat</a:t>
            </a:r>
          </a:p>
          <a:p>
            <a:pPr marL="285750" indent="-285750">
              <a:buFont typeface="Arial" panose="020B0604020202020204" pitchFamily="34" charset="0"/>
              <a:buChar char="•"/>
            </a:pPr>
            <a:r>
              <a:rPr lang="en-US" sz="2000" dirty="0">
                <a:solidFill>
                  <a:schemeClr val="tx1"/>
                </a:solidFill>
              </a:rPr>
              <a:t>Swimming costume/trunks</a:t>
            </a:r>
          </a:p>
          <a:p>
            <a:pPr marL="285750" indent="-285750">
              <a:buFont typeface="Arial" panose="020B0604020202020204" pitchFamily="34" charset="0"/>
              <a:buChar char="•"/>
            </a:pPr>
            <a:r>
              <a:rPr lang="en-US" sz="2000" dirty="0">
                <a:solidFill>
                  <a:schemeClr val="tx1"/>
                </a:solidFill>
              </a:rPr>
              <a:t>2 x plastic bags</a:t>
            </a:r>
          </a:p>
          <a:p>
            <a:pPr marL="285750" indent="-285750">
              <a:buFont typeface="Arial" panose="020B0604020202020204" pitchFamily="34" charset="0"/>
              <a:buChar char="•"/>
            </a:pPr>
            <a:r>
              <a:rPr lang="en-US" sz="2000" dirty="0">
                <a:solidFill>
                  <a:schemeClr val="tx1"/>
                </a:solidFill>
              </a:rPr>
              <a:t>Trainers for walking</a:t>
            </a:r>
          </a:p>
          <a:p>
            <a:pPr marL="285750" indent="-285750">
              <a:buFont typeface="Arial" panose="020B0604020202020204" pitchFamily="34" charset="0"/>
              <a:buChar char="•"/>
            </a:pPr>
            <a:r>
              <a:rPr lang="en-US" sz="2000" dirty="0">
                <a:solidFill>
                  <a:schemeClr val="tx1"/>
                </a:solidFill>
              </a:rPr>
              <a:t>Old pair of trainers or wellies for muddy activities and horse riding</a:t>
            </a:r>
          </a:p>
          <a:p>
            <a:pPr marL="285750" indent="-285750">
              <a:buFont typeface="Arial" panose="020B0604020202020204" pitchFamily="34" charset="0"/>
              <a:buChar char="•"/>
            </a:pPr>
            <a:r>
              <a:rPr lang="en-US" sz="2000" dirty="0">
                <a:solidFill>
                  <a:schemeClr val="tx1"/>
                </a:solidFill>
              </a:rPr>
              <a:t>Gloves, hat and scarf</a:t>
            </a:r>
          </a:p>
          <a:p>
            <a:pPr marL="285750" indent="-285750">
              <a:buFont typeface="Arial" panose="020B0604020202020204" pitchFamily="34" charset="0"/>
              <a:buChar char="•"/>
            </a:pPr>
            <a:r>
              <a:rPr lang="en-US" sz="2000" dirty="0">
                <a:solidFill>
                  <a:schemeClr val="tx1"/>
                </a:solidFill>
              </a:rPr>
              <a:t>Toiletries – toothbrush, toothpaste, shower gel, shampoo, hairbrush and </a:t>
            </a:r>
            <a:r>
              <a:rPr lang="en-US" sz="2000" b="1" i="1" dirty="0">
                <a:solidFill>
                  <a:schemeClr val="tx1"/>
                </a:solidFill>
              </a:rPr>
              <a:t>suncream</a:t>
            </a:r>
            <a:endParaRPr lang="en-US" sz="2000" dirty="0">
              <a:solidFill>
                <a:schemeClr val="tx1"/>
              </a:solidFill>
            </a:endParaRPr>
          </a:p>
          <a:p>
            <a:pPr marL="285750" indent="-285750">
              <a:buFont typeface="Arial" panose="020B0604020202020204" pitchFamily="34" charset="0"/>
              <a:buChar char="•"/>
            </a:pPr>
            <a:r>
              <a:rPr lang="en-US" sz="2000" dirty="0">
                <a:solidFill>
                  <a:schemeClr val="tx1"/>
                </a:solidFill>
              </a:rPr>
              <a:t>Rucksack for coach journeys</a:t>
            </a:r>
          </a:p>
          <a:p>
            <a:pPr marL="285750" indent="-285750">
              <a:buFont typeface="Arial" panose="020B0604020202020204" pitchFamily="34" charset="0"/>
              <a:buChar char="•"/>
            </a:pPr>
            <a:r>
              <a:rPr lang="en-US" sz="2000" dirty="0">
                <a:solidFill>
                  <a:schemeClr val="tx1"/>
                </a:solidFill>
              </a:rPr>
              <a:t>Refillable water bottle</a:t>
            </a:r>
          </a:p>
          <a:p>
            <a:pPr marL="285750" indent="-285750">
              <a:buFont typeface="Arial" panose="020B0604020202020204" pitchFamily="34" charset="0"/>
              <a:buChar char="•"/>
            </a:pPr>
            <a:r>
              <a:rPr lang="en-US" sz="2000" dirty="0">
                <a:solidFill>
                  <a:schemeClr val="tx1"/>
                </a:solidFill>
              </a:rPr>
              <a:t>Book</a:t>
            </a:r>
          </a:p>
          <a:p>
            <a:pPr marL="285750" indent="-285750">
              <a:buFont typeface="Arial" panose="020B0604020202020204" pitchFamily="34" charset="0"/>
              <a:buChar char="•"/>
            </a:pPr>
            <a:r>
              <a:rPr lang="en-US" sz="2000" dirty="0">
                <a:solidFill>
                  <a:schemeClr val="tx1"/>
                </a:solidFill>
              </a:rPr>
              <a:t>Teddy (optional)</a:t>
            </a:r>
          </a:p>
          <a:p>
            <a:pPr marL="285750" indent="-285750">
              <a:buFont typeface="Arial" panose="020B0604020202020204" pitchFamily="34" charset="0"/>
              <a:buChar char="•"/>
            </a:pPr>
            <a:r>
              <a:rPr lang="en-US" sz="2000" dirty="0">
                <a:solidFill>
                  <a:schemeClr val="tx1"/>
                </a:solidFill>
              </a:rPr>
              <a:t>Wallet/purse £10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15"/>
                                        </p:tgtEl>
                                        <p:attrNameLst>
                                          <p:attrName>style.visibility</p:attrName>
                                        </p:attrNameLst>
                                      </p:cBhvr>
                                      <p:to>
                                        <p:strVal val="visible"/>
                                      </p:to>
                                    </p:set>
                                    <p:animEffect transition="in" filter="fade">
                                      <p:cBhvr>
                                        <p:cTn id="7" dur="700"/>
                                        <p:tgtEl>
                                          <p:spTgt spid="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g33f1bfbc1ee_0_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US"/>
              <a:t>What Not To Bring</a:t>
            </a:r>
            <a:endParaRPr/>
          </a:p>
        </p:txBody>
      </p:sp>
      <p:sp>
        <p:nvSpPr>
          <p:cNvPr id="227" name="Google Shape;227;g33f1bfbc1ee_0_4"/>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fontScale="92500"/>
          </a:bodyPr>
          <a:lstStyle/>
          <a:p>
            <a:pPr marL="0" lvl="0" indent="0" algn="l" rtl="0">
              <a:spcBef>
                <a:spcPts val="1000"/>
              </a:spcBef>
              <a:spcAft>
                <a:spcPts val="0"/>
              </a:spcAft>
              <a:buNone/>
            </a:pPr>
            <a:r>
              <a:rPr lang="en-US" dirty="0"/>
              <a:t>Please don’t allow your child to bring:</a:t>
            </a:r>
            <a:endParaRPr dirty="0"/>
          </a:p>
          <a:p>
            <a:pPr marL="457200" lvl="0" indent="-342900" algn="l" rtl="0">
              <a:spcBef>
                <a:spcPts val="1000"/>
              </a:spcBef>
              <a:spcAft>
                <a:spcPts val="0"/>
              </a:spcAft>
              <a:buSzPts val="1800"/>
              <a:buChar char="•"/>
            </a:pPr>
            <a:r>
              <a:rPr lang="en-US" dirty="0"/>
              <a:t>any electrical equipment</a:t>
            </a:r>
            <a:endParaRPr dirty="0"/>
          </a:p>
          <a:p>
            <a:pPr marL="457200" lvl="0" indent="-342900" algn="l" rtl="0">
              <a:spcBef>
                <a:spcPts val="0"/>
              </a:spcBef>
              <a:spcAft>
                <a:spcPts val="0"/>
              </a:spcAft>
              <a:buSzPts val="1800"/>
              <a:buChar char="•"/>
            </a:pPr>
            <a:r>
              <a:rPr lang="en-US" dirty="0"/>
              <a:t>no phones</a:t>
            </a:r>
            <a:endParaRPr dirty="0"/>
          </a:p>
          <a:p>
            <a:pPr marL="457200" lvl="0" indent="-342900" algn="l" rtl="0">
              <a:spcBef>
                <a:spcPts val="0"/>
              </a:spcBef>
              <a:spcAft>
                <a:spcPts val="0"/>
              </a:spcAft>
              <a:buSzPts val="1800"/>
              <a:buChar char="•"/>
            </a:pPr>
            <a:r>
              <a:rPr lang="en-US" dirty="0"/>
              <a:t>no digital cameras</a:t>
            </a:r>
            <a:endParaRPr dirty="0"/>
          </a:p>
          <a:p>
            <a:pPr marL="457200" lvl="0" indent="-342900" algn="l" rtl="0">
              <a:spcBef>
                <a:spcPts val="0"/>
              </a:spcBef>
              <a:spcAft>
                <a:spcPts val="0"/>
              </a:spcAft>
              <a:buSzPts val="1800"/>
              <a:buChar char="•"/>
            </a:pPr>
            <a:r>
              <a:rPr lang="en-US" dirty="0" err="1"/>
              <a:t>nop</a:t>
            </a:r>
            <a:r>
              <a:rPr lang="en-US" dirty="0"/>
              <a:t> tablets/computers</a:t>
            </a:r>
            <a:endParaRPr dirty="0"/>
          </a:p>
          <a:p>
            <a:pPr marL="457200" lvl="0" indent="-342900" algn="l" rtl="0">
              <a:spcBef>
                <a:spcPts val="0"/>
              </a:spcBef>
              <a:spcAft>
                <a:spcPts val="0"/>
              </a:spcAft>
              <a:buSzPts val="1800"/>
              <a:buChar char="•"/>
            </a:pPr>
            <a:r>
              <a:rPr lang="en-US" dirty="0"/>
              <a:t>no hair dryers</a:t>
            </a:r>
            <a:endParaRPr dirty="0"/>
          </a:p>
          <a:p>
            <a:pPr marL="457200" lvl="0" indent="-342900" algn="l" rtl="0">
              <a:spcBef>
                <a:spcPts val="0"/>
              </a:spcBef>
              <a:spcAft>
                <a:spcPts val="0"/>
              </a:spcAft>
              <a:buSzPts val="1800"/>
              <a:buChar char="•"/>
            </a:pPr>
            <a:r>
              <a:rPr lang="en-US" dirty="0"/>
              <a:t>chewing gum</a:t>
            </a:r>
            <a:endParaRPr dirty="0"/>
          </a:p>
          <a:p>
            <a:pPr marL="457200" lvl="0" indent="-342900" algn="l" rtl="0">
              <a:spcBef>
                <a:spcPts val="0"/>
              </a:spcBef>
              <a:spcAft>
                <a:spcPts val="0"/>
              </a:spcAft>
              <a:buSzPts val="1800"/>
              <a:buChar char="•"/>
            </a:pPr>
            <a:r>
              <a:rPr lang="en-US" dirty="0"/>
              <a:t>energy drinks</a:t>
            </a:r>
            <a:endParaRPr dirty="0"/>
          </a:p>
          <a:p>
            <a:pPr marL="0" lvl="0" indent="0" algn="l" rtl="0">
              <a:spcBef>
                <a:spcPts val="1000"/>
              </a:spcBef>
              <a:spcAft>
                <a:spcPts val="0"/>
              </a:spcAft>
              <a:buNone/>
            </a:pPr>
            <a:endParaRPr dirty="0"/>
          </a:p>
          <a:p>
            <a:pPr marL="0" lvl="0" indent="0" algn="l" rtl="0">
              <a:spcBef>
                <a:spcPts val="1000"/>
              </a:spcBef>
              <a:spcAft>
                <a:spcPts val="0"/>
              </a:spcAft>
              <a:buNone/>
            </a:pPr>
            <a:r>
              <a:rPr lang="en-US" dirty="0"/>
              <a:t>THEY CAN BRING A DISPOSABLE CAMERA- WE WILL TAKE LOTS OF PHOTOS</a:t>
            </a:r>
            <a:endParaRPr dirty="0"/>
          </a:p>
        </p:txBody>
      </p:sp>
      <p:pic>
        <p:nvPicPr>
          <p:cNvPr id="2" name="Google Shape;218;p8" descr="School Trip Essential Packing List - Voyager School Travel">
            <a:extLst>
              <a:ext uri="{FF2B5EF4-FFF2-40B4-BE49-F238E27FC236}">
                <a16:creationId xmlns:a16="http://schemas.microsoft.com/office/drawing/2014/main" id="{4EEBFBE5-1C3E-B2E4-2AA9-D7EA5E5E26E5}"/>
              </a:ext>
            </a:extLst>
          </p:cNvPr>
          <p:cNvPicPr preferRelativeResize="0"/>
          <p:nvPr/>
        </p:nvPicPr>
        <p:blipFill rotWithShape="1">
          <a:blip r:embed="rId3">
            <a:alphaModFix/>
          </a:blip>
          <a:srcRect/>
          <a:stretch/>
        </p:blipFill>
        <p:spPr>
          <a:xfrm>
            <a:off x="6096000" y="2481054"/>
            <a:ext cx="3685115" cy="232521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4"/>
        <p:cNvGrpSpPr/>
        <p:nvPr/>
      </p:nvGrpSpPr>
      <p:grpSpPr>
        <a:xfrm>
          <a:off x="0" y="0"/>
          <a:ext cx="0" cy="0"/>
          <a:chOff x="0" y="0"/>
          <a:chExt cx="0" cy="0"/>
        </a:xfrm>
      </p:grpSpPr>
      <p:sp>
        <p:nvSpPr>
          <p:cNvPr id="235" name="Google Shape;235;p9"/>
          <p:cNvSpPr txBox="1">
            <a:spLocks noGrp="1"/>
          </p:cNvSpPr>
          <p:nvPr>
            <p:ph type="title"/>
          </p:nvPr>
        </p:nvSpPr>
        <p:spPr>
          <a:xfrm>
            <a:off x="481013" y="3752849"/>
            <a:ext cx="3291000" cy="24528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600"/>
              <a:buFont typeface="Calibri"/>
              <a:buNone/>
            </a:pPr>
            <a:r>
              <a:rPr lang="en-US" sz="3600"/>
              <a:t>Insurance &amp; Health and Safety</a:t>
            </a:r>
            <a:endParaRPr/>
          </a:p>
        </p:txBody>
      </p:sp>
      <p:sp>
        <p:nvSpPr>
          <p:cNvPr id="236" name="Google Shape;236;p9"/>
          <p:cNvSpPr txBox="1"/>
          <p:nvPr/>
        </p:nvSpPr>
        <p:spPr>
          <a:xfrm>
            <a:off x="3599575" y="3164322"/>
            <a:ext cx="8109900" cy="30411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Staff at Llangan have arranged the course in conjunction with the Centre’s management and specialist activity staff. </a:t>
            </a:r>
            <a:endParaRPr/>
          </a:p>
          <a:p>
            <a:pPr marL="347345" marR="0" lvl="0" indent="-228600" algn="l" rtl="0">
              <a:lnSpc>
                <a:spcPct val="90000"/>
              </a:lnSpc>
              <a:spcBef>
                <a:spcPts val="60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In addition to the Centre staff, teachers accompany parties from schools. </a:t>
            </a:r>
            <a:r>
              <a:rPr lang="en-US" sz="1100" b="1">
                <a:solidFill>
                  <a:schemeClr val="dk1"/>
                </a:solidFill>
                <a:latin typeface="Calibri"/>
                <a:ea typeface="Calibri"/>
                <a:cs typeface="Calibri"/>
                <a:sym typeface="Calibri"/>
              </a:rPr>
              <a:t>The children are closely supervised on all activities, and all equipment is regularly inspected to ensure that it is safe and suitable for use.</a:t>
            </a:r>
            <a:endParaRPr/>
          </a:p>
          <a:p>
            <a:pPr marL="347345" marR="0" lvl="0" indent="-228600" algn="l" rtl="0">
              <a:lnSpc>
                <a:spcPct val="90000"/>
              </a:lnSpc>
              <a:spcBef>
                <a:spcPts val="60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Arrangements at the Centre have been developed over 80 years to provide a safe and caring environment for children at the Centre, and on activities. </a:t>
            </a:r>
            <a:r>
              <a:rPr lang="en-US" sz="1100" b="1">
                <a:solidFill>
                  <a:schemeClr val="dk1"/>
                </a:solidFill>
                <a:latin typeface="Calibri"/>
                <a:ea typeface="Calibri"/>
                <a:cs typeface="Calibri"/>
                <a:sym typeface="Calibri"/>
              </a:rPr>
              <a:t>Staff operate activities to the highest safety standards. </a:t>
            </a:r>
            <a:endParaRPr/>
          </a:p>
          <a:p>
            <a:pPr marL="347472" marR="0" lvl="0" indent="-228600" algn="l" rtl="0">
              <a:lnSpc>
                <a:spcPct val="90000"/>
              </a:lnSpc>
              <a:spcBef>
                <a:spcPts val="600"/>
              </a:spcBef>
              <a:spcAft>
                <a:spcPts val="0"/>
              </a:spcAft>
              <a:buClr>
                <a:schemeClr val="dk1"/>
              </a:buClr>
              <a:buSzPts val="1100"/>
              <a:buFont typeface="Arial"/>
              <a:buChar char="•"/>
            </a:pPr>
            <a:r>
              <a:rPr lang="en-US" sz="1100">
                <a:solidFill>
                  <a:schemeClr val="dk1"/>
                </a:solidFill>
                <a:latin typeface="Calibri"/>
                <a:ea typeface="Calibri"/>
                <a:cs typeface="Calibri"/>
                <a:sym typeface="Calibri"/>
              </a:rPr>
              <a:t>The centre has a Risk Assessment and strict staff guidelines for every aspect of the Centre’s work as well as for any problems that might arise. </a:t>
            </a:r>
            <a:r>
              <a:rPr lang="en-US" sz="1100" b="1">
                <a:solidFill>
                  <a:schemeClr val="dk1"/>
                </a:solidFill>
                <a:latin typeface="Calibri"/>
                <a:ea typeface="Calibri"/>
                <a:cs typeface="Calibri"/>
                <a:sym typeface="Calibri"/>
              </a:rPr>
              <a:t>Staff ensure that children know what to do in an emergency, in case of accidents or illnesses and all centre staff are first aid trained.  </a:t>
            </a:r>
            <a:endParaRPr/>
          </a:p>
          <a:p>
            <a:pPr marL="347345" marR="0" lvl="0" indent="-228600" algn="l" rtl="0">
              <a:lnSpc>
                <a:spcPct val="90000"/>
              </a:lnSpc>
              <a:spcBef>
                <a:spcPts val="600"/>
              </a:spcBef>
              <a:spcAft>
                <a:spcPts val="0"/>
              </a:spcAft>
              <a:buClr>
                <a:schemeClr val="dk1"/>
              </a:buClr>
              <a:buSzPts val="1100"/>
              <a:buFont typeface="Arial"/>
              <a:buChar char="•"/>
            </a:pPr>
            <a:r>
              <a:rPr lang="en-US" sz="1100" b="1">
                <a:solidFill>
                  <a:schemeClr val="dk1"/>
                </a:solidFill>
                <a:latin typeface="Calibri"/>
                <a:ea typeface="Calibri"/>
                <a:cs typeface="Calibri"/>
                <a:sym typeface="Calibri"/>
              </a:rPr>
              <a:t>There is someone available at all times, day and night. </a:t>
            </a:r>
            <a:r>
              <a:rPr lang="en-US" sz="1100">
                <a:solidFill>
                  <a:schemeClr val="dk1"/>
                </a:solidFill>
                <a:latin typeface="Calibri"/>
                <a:ea typeface="Calibri"/>
                <a:cs typeface="Calibri"/>
                <a:sym typeface="Calibri"/>
              </a:rPr>
              <a:t>There is a night porter on duty throughout the night. There are also CCTV cameras strategically placed around the Centre. The accommodation blocks and main gate are locked during the night.</a:t>
            </a:r>
            <a:endParaRPr/>
          </a:p>
        </p:txBody>
      </p:sp>
      <p:pic>
        <p:nvPicPr>
          <p:cNvPr id="3" name="Picture 2" descr="A group of people on a beach&#10;&#10;Description automatically generated">
            <a:extLst>
              <a:ext uri="{FF2B5EF4-FFF2-40B4-BE49-F238E27FC236}">
                <a16:creationId xmlns:a16="http://schemas.microsoft.com/office/drawing/2014/main" id="{B4ED086C-5F31-8019-D1F2-CBBD244E09E2}"/>
              </a:ext>
            </a:extLst>
          </p:cNvPr>
          <p:cNvPicPr>
            <a:picLocks noChangeAspect="1"/>
          </p:cNvPicPr>
          <p:nvPr/>
        </p:nvPicPr>
        <p:blipFill>
          <a:blip r:embed="rId3"/>
          <a:stretch>
            <a:fillRect/>
          </a:stretch>
        </p:blipFill>
        <p:spPr>
          <a:xfrm>
            <a:off x="833963" y="447917"/>
            <a:ext cx="4333782" cy="2981083"/>
          </a:xfrm>
          <a:prstGeom prst="rect">
            <a:avLst/>
          </a:prstGeom>
        </p:spPr>
      </p:pic>
      <p:pic>
        <p:nvPicPr>
          <p:cNvPr id="5" name="Picture 4" descr="A group of people posing for a photo&#10;&#10;Description automatically generated">
            <a:extLst>
              <a:ext uri="{FF2B5EF4-FFF2-40B4-BE49-F238E27FC236}">
                <a16:creationId xmlns:a16="http://schemas.microsoft.com/office/drawing/2014/main" id="{6372249B-2591-9B3E-F813-AD9C550D00A0}"/>
              </a:ext>
            </a:extLst>
          </p:cNvPr>
          <p:cNvPicPr>
            <a:picLocks noChangeAspect="1"/>
          </p:cNvPicPr>
          <p:nvPr/>
        </p:nvPicPr>
        <p:blipFill>
          <a:blip r:embed="rId4"/>
          <a:stretch>
            <a:fillRect/>
          </a:stretch>
        </p:blipFill>
        <p:spPr>
          <a:xfrm>
            <a:off x="5938553" y="652578"/>
            <a:ext cx="3989607" cy="256498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4"/>
        <p:cNvGrpSpPr/>
        <p:nvPr/>
      </p:nvGrpSpPr>
      <p:grpSpPr>
        <a:xfrm>
          <a:off x="0" y="0"/>
          <a:ext cx="0" cy="0"/>
          <a:chOff x="0" y="0"/>
          <a:chExt cx="0" cy="0"/>
        </a:xfrm>
      </p:grpSpPr>
      <p:sp>
        <p:nvSpPr>
          <p:cNvPr id="245" name="Google Shape;245;p1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6" name="Google Shape;246;p10"/>
          <p:cNvSpPr/>
          <p:nvPr/>
        </p:nvSpPr>
        <p:spPr>
          <a:xfrm rot="5400000" flipH="1">
            <a:off x="-1417539" y="1417538"/>
            <a:ext cx="6875818" cy="4040744"/>
          </a:xfrm>
          <a:prstGeom prst="rect">
            <a:avLst/>
          </a:prstGeom>
          <a:gradFill>
            <a:gsLst>
              <a:gs pos="0">
                <a:srgbClr val="000000"/>
              </a:gs>
              <a:gs pos="100000">
                <a:srgbClr val="2F5496"/>
              </a:gs>
            </a:gsLst>
            <a:lin ang="186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7" name="Google Shape;247;p10"/>
          <p:cNvSpPr/>
          <p:nvPr/>
        </p:nvSpPr>
        <p:spPr>
          <a:xfrm rot="-5400000">
            <a:off x="-158495" y="2660473"/>
            <a:ext cx="4355594" cy="4038603"/>
          </a:xfrm>
          <a:prstGeom prst="rect">
            <a:avLst/>
          </a:prstGeom>
          <a:gradFill>
            <a:gsLst>
              <a:gs pos="0">
                <a:srgbClr val="4472C4">
                  <a:alpha val="49803"/>
                </a:srgbClr>
              </a:gs>
              <a:gs pos="100000">
                <a:srgbClr val="1F3864">
                  <a:alpha val="0"/>
                </a:srgbClr>
              </a:gs>
            </a:gsLst>
            <a:lin ang="11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8" name="Google Shape;248;p10"/>
          <p:cNvSpPr/>
          <p:nvPr/>
        </p:nvSpPr>
        <p:spPr>
          <a:xfrm rot="-5400000" flipH="1">
            <a:off x="-1180882" y="1638085"/>
            <a:ext cx="6857572" cy="3581401"/>
          </a:xfrm>
          <a:prstGeom prst="rect">
            <a:avLst/>
          </a:prstGeom>
          <a:gradFill>
            <a:gsLst>
              <a:gs pos="0">
                <a:srgbClr val="000000">
                  <a:alpha val="58823"/>
                </a:srgbClr>
              </a:gs>
              <a:gs pos="69000">
                <a:srgbClr val="4472C4">
                  <a:alpha val="0"/>
                </a:srgbClr>
              </a:gs>
              <a:gs pos="100000">
                <a:srgbClr val="4472C4">
                  <a:alpha val="0"/>
                </a:srgbClr>
              </a:gs>
            </a:gsLst>
            <a:lin ang="132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0" name="Google Shape;250;p10"/>
          <p:cNvSpPr txBox="1">
            <a:spLocks noGrp="1"/>
          </p:cNvSpPr>
          <p:nvPr>
            <p:ph type="title"/>
          </p:nvPr>
        </p:nvSpPr>
        <p:spPr>
          <a:xfrm>
            <a:off x="579953" y="155656"/>
            <a:ext cx="2880900" cy="30720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FFFF"/>
              </a:buClr>
              <a:buSzPts val="4000"/>
              <a:buFont typeface="Calibri"/>
              <a:buNone/>
            </a:pPr>
            <a:r>
              <a:rPr lang="en-US" sz="4000">
                <a:solidFill>
                  <a:srgbClr val="FFFFFF"/>
                </a:solidFill>
              </a:rPr>
              <a:t>Contact</a:t>
            </a:r>
            <a:endParaRPr sz="4000">
              <a:solidFill>
                <a:srgbClr val="FFFFFF"/>
              </a:solidFill>
              <a:latin typeface="Calibri"/>
              <a:ea typeface="Calibri"/>
              <a:cs typeface="Calibri"/>
              <a:sym typeface="Calibri"/>
            </a:endParaRPr>
          </a:p>
        </p:txBody>
      </p:sp>
      <p:sp>
        <p:nvSpPr>
          <p:cNvPr id="251" name="Google Shape;251;p10"/>
          <p:cNvSpPr txBox="1"/>
          <p:nvPr/>
        </p:nvSpPr>
        <p:spPr>
          <a:xfrm>
            <a:off x="4266590" y="478712"/>
            <a:ext cx="7345457" cy="5278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err="1">
                <a:solidFill>
                  <a:schemeClr val="dk1"/>
                </a:solidFill>
                <a:latin typeface="Calibri"/>
                <a:ea typeface="Calibri"/>
                <a:cs typeface="Calibri"/>
                <a:sym typeface="Calibri"/>
              </a:rPr>
              <a:t>Llangrannog</a:t>
            </a:r>
            <a:r>
              <a:rPr lang="en-GB" sz="3200" dirty="0">
                <a:solidFill>
                  <a:schemeClr val="dk1"/>
                </a:solidFill>
                <a:latin typeface="Calibri"/>
                <a:ea typeface="Calibri"/>
                <a:cs typeface="Calibri"/>
                <a:sym typeface="Calibri"/>
              </a:rPr>
              <a:t>:</a:t>
            </a: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01239 652140</a:t>
            </a:r>
          </a:p>
          <a:p>
            <a:pPr marL="0" marR="0" lvl="0" indent="0" algn="l" rtl="0">
              <a:spcBef>
                <a:spcPts val="0"/>
              </a:spcBef>
              <a:spcAft>
                <a:spcPts val="0"/>
              </a:spcAft>
              <a:buNone/>
            </a:pPr>
            <a:r>
              <a:rPr lang="en-GB" sz="2000" dirty="0" err="1">
                <a:solidFill>
                  <a:schemeClr val="dk1"/>
                </a:solidFill>
                <a:latin typeface="Calibri"/>
                <a:ea typeface="Calibri"/>
                <a:cs typeface="Calibri"/>
                <a:sym typeface="Calibri"/>
              </a:rPr>
              <a:t>llangrannog@urdd.org</a:t>
            </a: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endParaRPr lang="en-GB" sz="2700" dirty="0">
              <a:solidFill>
                <a:schemeClr val="dk1"/>
              </a:solidFill>
              <a:latin typeface="Roboto"/>
              <a:ea typeface="Roboto"/>
              <a:cs typeface="Roboto"/>
              <a:sym typeface="Roboto"/>
            </a:endParaRPr>
          </a:p>
          <a:p>
            <a:pPr marL="0" marR="0" lvl="0" indent="0" algn="l" rtl="0">
              <a:spcBef>
                <a:spcPts val="0"/>
              </a:spcBef>
              <a:spcAft>
                <a:spcPts val="0"/>
              </a:spcAft>
              <a:buNone/>
            </a:pPr>
            <a:endParaRPr lang="en-GB" sz="2800" dirty="0"/>
          </a:p>
          <a:p>
            <a:pPr marL="0" marR="0" lvl="0" indent="0" algn="l" rtl="0">
              <a:spcBef>
                <a:spcPts val="0"/>
              </a:spcBef>
              <a:spcAft>
                <a:spcPts val="0"/>
              </a:spcAft>
              <a:buNone/>
            </a:pPr>
            <a:r>
              <a:rPr lang="en-GB" sz="2800" dirty="0"/>
              <a:t>Email:</a:t>
            </a:r>
            <a:endParaRPr sz="2800" dirty="0"/>
          </a:p>
          <a:p>
            <a:pPr marL="0" marR="0" lvl="0" indent="0" algn="l" rtl="0">
              <a:spcBef>
                <a:spcPts val="0"/>
              </a:spcBef>
              <a:spcAft>
                <a:spcPts val="0"/>
              </a:spcAft>
              <a:buNone/>
            </a:pPr>
            <a:r>
              <a:rPr lang="en-GB" sz="2000" dirty="0" err="1">
                <a:solidFill>
                  <a:schemeClr val="dk1"/>
                </a:solidFill>
                <a:latin typeface="Roboto"/>
                <a:ea typeface="Roboto"/>
                <a:cs typeface="Roboto"/>
                <a:sym typeface="Roboto"/>
              </a:rPr>
              <a:t>LlanganPS@valeofglamorgan.gov.uk</a:t>
            </a:r>
            <a:endParaRPr sz="2000" dirty="0">
              <a:solidFill>
                <a:schemeClr val="dk1"/>
              </a:solidFill>
              <a:latin typeface="Roboto"/>
              <a:ea typeface="Roboto"/>
              <a:cs typeface="Roboto"/>
              <a:sym typeface="Roboto"/>
            </a:endParaRPr>
          </a:p>
          <a:p>
            <a:pPr marL="0" marR="0" lvl="0" indent="0" algn="l" rtl="0">
              <a:spcBef>
                <a:spcPts val="0"/>
              </a:spcBef>
              <a:spcAft>
                <a:spcPts val="0"/>
              </a:spcAft>
              <a:buNone/>
            </a:pPr>
            <a:endParaRPr sz="2700" dirty="0">
              <a:solidFill>
                <a:schemeClr val="dk1"/>
              </a:solidFill>
              <a:latin typeface="Roboto"/>
              <a:ea typeface="Roboto"/>
              <a:cs typeface="Roboto"/>
              <a:sym typeface="Roboto"/>
            </a:endParaRPr>
          </a:p>
          <a:p>
            <a:pPr marL="0" marR="0" lvl="0" indent="0" algn="l" rtl="0">
              <a:spcBef>
                <a:spcPts val="0"/>
              </a:spcBef>
              <a:spcAft>
                <a:spcPts val="0"/>
              </a:spcAft>
              <a:buNone/>
            </a:pPr>
            <a:endParaRPr lang="en-US" sz="2700" dirty="0">
              <a:solidFill>
                <a:schemeClr val="dk1"/>
              </a:solidFill>
              <a:latin typeface="Roboto"/>
              <a:ea typeface="Roboto"/>
              <a:cs typeface="Roboto"/>
              <a:sym typeface="Roboto"/>
            </a:endParaRPr>
          </a:p>
          <a:p>
            <a:pPr marL="0" marR="0" lvl="0" indent="0" algn="l" rtl="0">
              <a:spcBef>
                <a:spcPts val="0"/>
              </a:spcBef>
              <a:spcAft>
                <a:spcPts val="0"/>
              </a:spcAft>
              <a:buNone/>
            </a:pPr>
            <a:r>
              <a:rPr lang="en-US" sz="2700" dirty="0">
                <a:solidFill>
                  <a:schemeClr val="dk1"/>
                </a:solidFill>
                <a:latin typeface="Roboto"/>
                <a:ea typeface="Roboto"/>
                <a:cs typeface="Roboto"/>
                <a:sym typeface="Roboto"/>
              </a:rPr>
              <a:t>Instagram and Twitter</a:t>
            </a:r>
            <a:endParaRPr sz="2800" dirty="0"/>
          </a:p>
          <a:p>
            <a:pPr marL="0" marR="0" lvl="0" indent="0" algn="l" rtl="0">
              <a:spcBef>
                <a:spcPts val="0"/>
              </a:spcBef>
              <a:spcAft>
                <a:spcPts val="0"/>
              </a:spcAft>
              <a:buNone/>
            </a:pPr>
            <a:endParaRPr sz="2700" dirty="0">
              <a:solidFill>
                <a:schemeClr val="dk1"/>
              </a:solidFill>
              <a:latin typeface="Roboto"/>
              <a:ea typeface="Roboto"/>
              <a:cs typeface="Roboto"/>
              <a:sym typeface="Roboto"/>
            </a:endParaRPr>
          </a:p>
          <a:p>
            <a:pPr marL="0" marR="0" lvl="0" indent="0" algn="l" rtl="0">
              <a:spcBef>
                <a:spcPts val="0"/>
              </a:spcBef>
              <a:spcAft>
                <a:spcPts val="0"/>
              </a:spcAft>
              <a:buNone/>
            </a:pPr>
            <a:r>
              <a:rPr lang="en-US" sz="2700" dirty="0">
                <a:solidFill>
                  <a:schemeClr val="dk1"/>
                </a:solidFill>
                <a:latin typeface="Roboto"/>
                <a:ea typeface="Roboto"/>
                <a:cs typeface="Roboto"/>
                <a:sym typeface="Roboto"/>
              </a:rPr>
              <a:t>If there are </a:t>
            </a:r>
            <a:r>
              <a:rPr lang="en-US" sz="2700" b="1" i="1" dirty="0">
                <a:solidFill>
                  <a:schemeClr val="dk1"/>
                </a:solidFill>
                <a:latin typeface="Roboto"/>
                <a:ea typeface="Roboto"/>
                <a:cs typeface="Roboto"/>
                <a:sym typeface="Roboto"/>
              </a:rPr>
              <a:t>any</a:t>
            </a:r>
            <a:r>
              <a:rPr lang="en-US" sz="2700" dirty="0">
                <a:solidFill>
                  <a:schemeClr val="dk1"/>
                </a:solidFill>
                <a:latin typeface="Roboto"/>
                <a:ea typeface="Roboto"/>
                <a:cs typeface="Roboto"/>
                <a:sym typeface="Roboto"/>
              </a:rPr>
              <a:t> problems at all, </a:t>
            </a:r>
            <a:r>
              <a:rPr lang="en-US" sz="2700" dirty="0" err="1">
                <a:solidFill>
                  <a:schemeClr val="dk1"/>
                </a:solidFill>
                <a:latin typeface="Roboto"/>
                <a:ea typeface="Roboto"/>
                <a:cs typeface="Roboto"/>
                <a:sym typeface="Roboto"/>
              </a:rPr>
              <a:t>Mrs</a:t>
            </a:r>
            <a:r>
              <a:rPr lang="en-US" sz="2700" dirty="0">
                <a:solidFill>
                  <a:schemeClr val="dk1"/>
                </a:solidFill>
                <a:latin typeface="Roboto"/>
                <a:ea typeface="Roboto"/>
                <a:cs typeface="Roboto"/>
                <a:sym typeface="Roboto"/>
              </a:rPr>
              <a:t> Heavyside will call you.</a:t>
            </a:r>
            <a:endParaRPr sz="2800" dirty="0"/>
          </a:p>
        </p:txBody>
      </p:sp>
      <p:pic>
        <p:nvPicPr>
          <p:cNvPr id="3" name="Picture 2" descr="A group of people posing for a photo&#10;&#10;Description automatically generated">
            <a:extLst>
              <a:ext uri="{FF2B5EF4-FFF2-40B4-BE49-F238E27FC236}">
                <a16:creationId xmlns:a16="http://schemas.microsoft.com/office/drawing/2014/main" id="{26934F37-EFBB-7F40-8F3F-E499EDBCA976}"/>
              </a:ext>
            </a:extLst>
          </p:cNvPr>
          <p:cNvPicPr>
            <a:picLocks noChangeAspect="1"/>
          </p:cNvPicPr>
          <p:nvPr/>
        </p:nvPicPr>
        <p:blipFill>
          <a:blip r:embed="rId3"/>
          <a:stretch>
            <a:fillRect/>
          </a:stretch>
        </p:blipFill>
        <p:spPr>
          <a:xfrm>
            <a:off x="455066" y="1330366"/>
            <a:ext cx="3352740" cy="23432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9"/>
        <p:cNvGrpSpPr/>
        <p:nvPr/>
      </p:nvGrpSpPr>
      <p:grpSpPr>
        <a:xfrm>
          <a:off x="0" y="0"/>
          <a:ext cx="0" cy="0"/>
          <a:chOff x="0" y="0"/>
          <a:chExt cx="0" cy="0"/>
        </a:xfrm>
      </p:grpSpPr>
      <p:sp>
        <p:nvSpPr>
          <p:cNvPr id="260" name="Google Shape;260;p1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1" name="Google Shape;261;p11"/>
          <p:cNvSpPr/>
          <p:nvPr/>
        </p:nvSpPr>
        <p:spPr>
          <a:xfrm flipH="1">
            <a:off x="2" y="4462444"/>
            <a:ext cx="8115290" cy="2395556"/>
          </a:xfrm>
          <a:prstGeom prst="rect">
            <a:avLst/>
          </a:prstGeom>
          <a:gradFill>
            <a:gsLst>
              <a:gs pos="0">
                <a:srgbClr val="000000">
                  <a:alpha val="95686"/>
                </a:srgbClr>
              </a:gs>
              <a:gs pos="10000">
                <a:srgbClr val="000000">
                  <a:alpha val="95686"/>
                </a:srgbClr>
              </a:gs>
              <a:gs pos="100000">
                <a:schemeClr val="accent1"/>
              </a:gs>
            </a:gsLst>
            <a:lin ang="8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2" name="Google Shape;262;p11"/>
          <p:cNvSpPr/>
          <p:nvPr/>
        </p:nvSpPr>
        <p:spPr>
          <a:xfrm flipH="1">
            <a:off x="-664" y="4462444"/>
            <a:ext cx="8115285" cy="2395556"/>
          </a:xfrm>
          <a:prstGeom prst="rect">
            <a:avLst/>
          </a:prstGeom>
          <a:gradFill>
            <a:gsLst>
              <a:gs pos="0">
                <a:srgbClr val="000000">
                  <a:alpha val="43921"/>
                </a:srgbClr>
              </a:gs>
              <a:gs pos="7000">
                <a:srgbClr val="000000">
                  <a:alpha val="43921"/>
                </a:srgbClr>
              </a:gs>
              <a:gs pos="67000">
                <a:srgbClr val="2F5496">
                  <a:alpha val="0"/>
                </a:srgbClr>
              </a:gs>
              <a:gs pos="100000">
                <a:srgbClr val="2F5496">
                  <a:alpha val="0"/>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3" name="Google Shape;263;p11"/>
          <p:cNvSpPr/>
          <p:nvPr/>
        </p:nvSpPr>
        <p:spPr>
          <a:xfrm rot="10800000" flipH="1">
            <a:off x="0" y="5280991"/>
            <a:ext cx="8115283" cy="1575508"/>
          </a:xfrm>
          <a:prstGeom prst="rect">
            <a:avLst/>
          </a:prstGeom>
          <a:gradFill>
            <a:gsLst>
              <a:gs pos="0">
                <a:srgbClr val="000000">
                  <a:alpha val="0"/>
                </a:srgbClr>
              </a:gs>
              <a:gs pos="40000">
                <a:srgbClr val="000000">
                  <a:alpha val="0"/>
                </a:srgbClr>
              </a:gs>
              <a:gs pos="100000">
                <a:srgbClr val="4472C4">
                  <a:alpha val="22745"/>
                </a:srgbClr>
              </a:gs>
            </a:gsLst>
            <a:lin ang="162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4" name="Google Shape;264;p11"/>
          <p:cNvSpPr txBox="1">
            <a:spLocks noGrp="1"/>
          </p:cNvSpPr>
          <p:nvPr>
            <p:ph type="ctrTitle"/>
          </p:nvPr>
        </p:nvSpPr>
        <p:spPr>
          <a:xfrm>
            <a:off x="699608" y="4777524"/>
            <a:ext cx="6863410" cy="111391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FFFFFF"/>
              </a:buClr>
              <a:buSzPts val="4000"/>
              <a:buFont typeface="Libre Franklin"/>
              <a:buNone/>
            </a:pPr>
            <a:r>
              <a:rPr lang="en-US" sz="4000">
                <a:solidFill>
                  <a:srgbClr val="FFFFFF"/>
                </a:solidFill>
                <a:latin typeface="Libre Franklin"/>
                <a:ea typeface="Libre Franklin"/>
                <a:cs typeface="Libre Franklin"/>
                <a:sym typeface="Libre Franklin"/>
              </a:rPr>
              <a:t>Any Questions?</a:t>
            </a:r>
            <a:endParaRPr sz="4000">
              <a:solidFill>
                <a:srgbClr val="FFFFFF"/>
              </a:solidFill>
              <a:latin typeface="Libre Franklin"/>
              <a:ea typeface="Libre Franklin"/>
              <a:cs typeface="Libre Franklin"/>
              <a:sym typeface="Libre Franklin"/>
            </a:endParaRPr>
          </a:p>
        </p:txBody>
      </p:sp>
      <p:pic>
        <p:nvPicPr>
          <p:cNvPr id="3" name="Picture 2" descr="A green grass field next to a body of water&#10;&#10;Description automatically generated">
            <a:extLst>
              <a:ext uri="{FF2B5EF4-FFF2-40B4-BE49-F238E27FC236}">
                <a16:creationId xmlns:a16="http://schemas.microsoft.com/office/drawing/2014/main" id="{F7D75C12-21C6-C6BC-94EC-9550C3B360FC}"/>
              </a:ext>
            </a:extLst>
          </p:cNvPr>
          <p:cNvPicPr>
            <a:picLocks noChangeAspect="1"/>
          </p:cNvPicPr>
          <p:nvPr/>
        </p:nvPicPr>
        <p:blipFill>
          <a:blip r:embed="rId3"/>
          <a:stretch>
            <a:fillRect/>
          </a:stretch>
        </p:blipFill>
        <p:spPr>
          <a:xfrm>
            <a:off x="879954" y="743946"/>
            <a:ext cx="4428027" cy="2974552"/>
          </a:xfrm>
          <a:prstGeom prst="rect">
            <a:avLst/>
          </a:prstGeom>
        </p:spPr>
      </p:pic>
      <p:sp>
        <p:nvSpPr>
          <p:cNvPr id="4" name="TextBox 3">
            <a:extLst>
              <a:ext uri="{FF2B5EF4-FFF2-40B4-BE49-F238E27FC236}">
                <a16:creationId xmlns:a16="http://schemas.microsoft.com/office/drawing/2014/main" id="{40B59F8A-F9A0-D989-B95F-486E7A0419DC}"/>
              </a:ext>
            </a:extLst>
          </p:cNvPr>
          <p:cNvSpPr txBox="1"/>
          <p:nvPr/>
        </p:nvSpPr>
        <p:spPr>
          <a:xfrm>
            <a:off x="7437863" y="544333"/>
            <a:ext cx="4116323" cy="2431435"/>
          </a:xfrm>
          <a:prstGeom prst="rect">
            <a:avLst/>
          </a:prstGeom>
          <a:noFill/>
          <a:ln w="28575">
            <a:solidFill>
              <a:srgbClr val="FF0000"/>
            </a:solidFill>
          </a:ln>
        </p:spPr>
        <p:txBody>
          <a:bodyPr wrap="square" rtlCol="0">
            <a:spAutoFit/>
          </a:bodyPr>
          <a:lstStyle/>
          <a:p>
            <a:pPr algn="ctr"/>
            <a:r>
              <a:rPr lang="en-US" sz="3200" b="1" dirty="0">
                <a:solidFill>
                  <a:srgbClr val="FF0000"/>
                </a:solidFill>
              </a:rPr>
              <a:t>Medical Forms!</a:t>
            </a:r>
          </a:p>
          <a:p>
            <a:endParaRPr lang="en-US" sz="2400" dirty="0">
              <a:solidFill>
                <a:srgbClr val="FF0000"/>
              </a:solidFill>
            </a:endParaRPr>
          </a:p>
          <a:p>
            <a:r>
              <a:rPr lang="en-US" sz="2400" dirty="0">
                <a:solidFill>
                  <a:srgbClr val="FF0000"/>
                </a:solidFill>
              </a:rPr>
              <a:t>Any medication at all needs to be logged to be on a form in order for us to administer any medications.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264"/>
                                        </p:tgtEl>
                                        <p:attrNameLst>
                                          <p:attrName>style.visibility</p:attrName>
                                        </p:attrNameLst>
                                      </p:cBhvr>
                                      <p:to>
                                        <p:strVal val="visible"/>
                                      </p:to>
                                    </p:set>
                                    <p:animEffect transition="in" filter="fade">
                                      <p:cBhvr>
                                        <p:cTn id="7" dur="700"/>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1663</Words>
  <Application>Microsoft Macintosh PowerPoint</Application>
  <PresentationFormat>Widescreen</PresentationFormat>
  <Paragraphs>162</Paragraphs>
  <Slides>11</Slides>
  <Notes>11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Calibri</vt:lpstr>
      <vt:lpstr>Noto Sans Symbols</vt:lpstr>
      <vt:lpstr>Libre Franklin</vt:lpstr>
      <vt:lpstr>Quattrocento Sans</vt:lpstr>
      <vt:lpstr>Roboto</vt:lpstr>
      <vt:lpstr>Arial</vt:lpstr>
      <vt:lpstr>Comic Sans MS</vt:lpstr>
      <vt:lpstr>Office Theme</vt:lpstr>
      <vt:lpstr>Office Theme</vt:lpstr>
      <vt:lpstr>      Llangan School  Year 6 Residential                Llangrannog        Parents Meeting 2025</vt:lpstr>
      <vt:lpstr>Residential aims &amp; benefits to you child</vt:lpstr>
      <vt:lpstr>PowerPoint Presentation</vt:lpstr>
      <vt:lpstr>Y6 Residential Travel Arrangements</vt:lpstr>
      <vt:lpstr>Food and Sleeping Arrangements</vt:lpstr>
      <vt:lpstr>Activities</vt:lpstr>
      <vt:lpstr>Packing</vt:lpstr>
      <vt:lpstr>What Not To Bring</vt:lpstr>
      <vt:lpstr>Insurance &amp; Health and Safety</vt:lpstr>
      <vt:lpstr>Contact</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 Heavyside (Llangan Primary School)</cp:lastModifiedBy>
  <cp:revision>1</cp:revision>
  <dcterms:created xsi:type="dcterms:W3CDTF">2023-07-04T20:51:44Z</dcterms:created>
  <dcterms:modified xsi:type="dcterms:W3CDTF">2025-03-20T14:00:32Z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0x0101005E459E0F551D834284F93C83C4C106B3</vt:lpwstr>
  </property>
  <property fmtid="{D5CDD505-2E9C-101B-9397-08002B2CF9AE}" pid="3" name="MediaServiceImageTags">
    <vt:lpwstr/>
  </property>
</Properties>
</file>