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5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6858000" cx="12192000"/>
  <p:notesSz cx="6858000" cy="9144000"/>
  <p:embeddedFontLst>
    <p:embeddedFont>
      <p:font typeface="Libre Franklin"/>
      <p:regular r:id="rId18"/>
      <p:bold r:id="rId19"/>
      <p:italic r:id="rId20"/>
      <p:boldItalic r:id="rId21"/>
    </p:embeddedFont>
    <p:embeddedFont>
      <p:font typeface="Roboto"/>
      <p:regular r:id="rId22"/>
      <p:bold r:id="rId23"/>
      <p:italic r:id="rId24"/>
      <p:boldItalic r:id="rId25"/>
    </p:embeddedFont>
    <p:embeddedFont>
      <p:font typeface="Quattrocento Sans"/>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0" roundtripDataSignature="AMtx7mjAfAehoJWs8vQC0nmb0AN3aGVAR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font" Target="fonts/LibreFranklin-italic.fntdata"/><Relationship Id="rId22" Type="http://schemas.openxmlformats.org/officeDocument/2006/relationships/font" Target="fonts/Roboto-regular.fntdata"/><Relationship Id="rId21" Type="http://schemas.openxmlformats.org/officeDocument/2006/relationships/font" Target="fonts/LibreFranklin-boldItalic.fntdata"/><Relationship Id="rId24" Type="http://schemas.openxmlformats.org/officeDocument/2006/relationships/font" Target="fonts/Roboto-italic.fntdata"/><Relationship Id="rId23" Type="http://schemas.openxmlformats.org/officeDocument/2006/relationships/font" Target="fonts/Roboto-bold.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font" Target="fonts/QuattrocentoSans-regular.fntdata"/><Relationship Id="rId25" Type="http://schemas.openxmlformats.org/officeDocument/2006/relationships/font" Target="fonts/Roboto-boldItalic.fntdata"/><Relationship Id="rId28" Type="http://schemas.openxmlformats.org/officeDocument/2006/relationships/font" Target="fonts/QuattrocentoSans-italic.fntdata"/><Relationship Id="rId27" Type="http://schemas.openxmlformats.org/officeDocument/2006/relationships/font" Target="fonts/QuattrocentoSans-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QuattrocentoSans-boldItalic.fntdata"/><Relationship Id="rId7" Type="http://schemas.openxmlformats.org/officeDocument/2006/relationships/slide" Target="slides/slide2.xml"/><Relationship Id="rId8" Type="http://schemas.openxmlformats.org/officeDocument/2006/relationships/slide" Target="slides/slide3.xml"/><Relationship Id="rId30"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font" Target="fonts/LibreFranklin-bold.fntdata"/><Relationship Id="rId18" Type="http://schemas.openxmlformats.org/officeDocument/2006/relationships/font" Target="fonts/LibreFranklin-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8" name="Google Shape;98;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9" name="Google Shape;109;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latin typeface="Quattrocento Sans"/>
                <a:ea typeface="Quattrocento Sans"/>
                <a:cs typeface="Quattrocento Sans"/>
                <a:sym typeface="Quattrocento Sans"/>
              </a:rPr>
              <a:t>When conducting research, it is easy to go to one source: Wikipedia.  However, you need to include a variety of sources in your research. Consider the following sources: </a:t>
            </a:r>
            <a:endParaRPr/>
          </a:p>
          <a:p>
            <a:pPr indent="-171450" lvl="0" marL="171450" rtl="0" algn="l">
              <a:lnSpc>
                <a:spcPct val="100000"/>
              </a:lnSpc>
              <a:spcBef>
                <a:spcPts val="0"/>
              </a:spcBef>
              <a:spcAft>
                <a:spcPts val="0"/>
              </a:spcAft>
              <a:buClr>
                <a:schemeClr val="dk1"/>
              </a:buClr>
              <a:buSzPts val="1200"/>
              <a:buFont typeface="Arial"/>
              <a:buChar char="•"/>
            </a:pPr>
            <a:r>
              <a:rPr lang="en-US">
                <a:latin typeface="Quattrocento Sans"/>
                <a:ea typeface="Quattrocento Sans"/>
                <a:cs typeface="Quattrocento Sans"/>
                <a:sym typeface="Quattrocento Sans"/>
              </a:rPr>
              <a:t>Who can I interview to get more information on the topic?</a:t>
            </a:r>
            <a:endParaRPr/>
          </a:p>
          <a:p>
            <a:pPr indent="-171450" lvl="0" marL="171450" rtl="0" algn="l">
              <a:lnSpc>
                <a:spcPct val="100000"/>
              </a:lnSpc>
              <a:spcBef>
                <a:spcPts val="0"/>
              </a:spcBef>
              <a:spcAft>
                <a:spcPts val="0"/>
              </a:spcAft>
              <a:buClr>
                <a:schemeClr val="dk1"/>
              </a:buClr>
              <a:buSzPts val="1200"/>
              <a:buFont typeface="Arial"/>
              <a:buChar char="•"/>
            </a:pPr>
            <a:r>
              <a:rPr lang="en-US">
                <a:latin typeface="Quattrocento Sans"/>
                <a:ea typeface="Quattrocento Sans"/>
                <a:cs typeface="Quattrocento Sans"/>
                <a:sym typeface="Quattrocento Sans"/>
              </a:rPr>
              <a:t>Is the topic current and will it be relevant to my audience?</a:t>
            </a:r>
            <a:endParaRPr/>
          </a:p>
          <a:p>
            <a:pPr indent="-171450" lvl="0" marL="171450" rtl="0" algn="l">
              <a:lnSpc>
                <a:spcPct val="100000"/>
              </a:lnSpc>
              <a:spcBef>
                <a:spcPts val="0"/>
              </a:spcBef>
              <a:spcAft>
                <a:spcPts val="0"/>
              </a:spcAft>
              <a:buClr>
                <a:schemeClr val="dk1"/>
              </a:buClr>
              <a:buSzPts val="1200"/>
              <a:buFont typeface="Arial"/>
              <a:buChar char="•"/>
            </a:pPr>
            <a:r>
              <a:rPr lang="en-US">
                <a:latin typeface="Quattrocento Sans"/>
                <a:ea typeface="Quattrocento Sans"/>
                <a:cs typeface="Quattrocento Sans"/>
                <a:sym typeface="Quattrocento Sans"/>
              </a:rPr>
              <a:t>What articles, blogs, and magazines may have something related to my topic?</a:t>
            </a:r>
            <a:endParaRPr/>
          </a:p>
          <a:p>
            <a:pPr indent="-171450" lvl="0" marL="171450" rtl="0" algn="l">
              <a:lnSpc>
                <a:spcPct val="100000"/>
              </a:lnSpc>
              <a:spcBef>
                <a:spcPts val="0"/>
              </a:spcBef>
              <a:spcAft>
                <a:spcPts val="0"/>
              </a:spcAft>
              <a:buClr>
                <a:schemeClr val="dk1"/>
              </a:buClr>
              <a:buSzPts val="1200"/>
              <a:buFont typeface="Arial"/>
              <a:buChar char="•"/>
            </a:pPr>
            <a:r>
              <a:rPr lang="en-US">
                <a:latin typeface="Quattrocento Sans"/>
                <a:ea typeface="Quattrocento Sans"/>
                <a:cs typeface="Quattrocento Sans"/>
                <a:sym typeface="Quattrocento Sans"/>
              </a:rPr>
              <a:t>Is there a YouTube video on the topic? If so, what is it about?</a:t>
            </a:r>
            <a:endParaRPr/>
          </a:p>
          <a:p>
            <a:pPr indent="-171450" lvl="0" marL="171450" rtl="0" algn="l">
              <a:lnSpc>
                <a:spcPct val="100000"/>
              </a:lnSpc>
              <a:spcBef>
                <a:spcPts val="0"/>
              </a:spcBef>
              <a:spcAft>
                <a:spcPts val="0"/>
              </a:spcAft>
              <a:buClr>
                <a:schemeClr val="dk1"/>
              </a:buClr>
              <a:buSzPts val="1200"/>
              <a:buFont typeface="Arial"/>
              <a:buChar char="•"/>
            </a:pPr>
            <a:r>
              <a:rPr lang="en-US">
                <a:latin typeface="Quattrocento Sans"/>
                <a:ea typeface="Quattrocento Sans"/>
                <a:cs typeface="Quattrocento Sans"/>
                <a:sym typeface="Quattrocento Sans"/>
              </a:rPr>
              <a:t>What images can I find related to the topic?</a:t>
            </a:r>
            <a:endParaRPr/>
          </a:p>
        </p:txBody>
      </p:sp>
      <p:sp>
        <p:nvSpPr>
          <p:cNvPr id="110" name="Google Shape;110;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4" name="Google Shape;124;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1200">
                <a:latin typeface="Comic Sans MS"/>
                <a:ea typeface="Comic Sans MS"/>
                <a:cs typeface="Comic Sans MS"/>
                <a:sym typeface="Comic Sans MS"/>
              </a:rPr>
              <a:t>.</a:t>
            </a:r>
            <a:endParaRPr/>
          </a:p>
          <a:p>
            <a:pPr indent="0" lvl="0" marL="0" rtl="0" algn="ctr">
              <a:lnSpc>
                <a:spcPct val="100000"/>
              </a:lnSpc>
              <a:spcBef>
                <a:spcPts val="0"/>
              </a:spcBef>
              <a:spcAft>
                <a:spcPts val="0"/>
              </a:spcAft>
              <a:buSzPts val="1400"/>
              <a:buNone/>
            </a:pPr>
            <a:r>
              <a:rPr lang="en-US" sz="1200">
                <a:latin typeface="Comic Sans MS"/>
                <a:ea typeface="Comic Sans MS"/>
                <a:cs typeface="Comic Sans MS"/>
                <a:sym typeface="Comic Sans MS"/>
              </a:rPr>
              <a:t> </a:t>
            </a:r>
            <a:endParaRPr/>
          </a:p>
          <a:p>
            <a:pPr indent="0" lvl="0" marL="0" rtl="0" algn="ctr">
              <a:lnSpc>
                <a:spcPct val="100000"/>
              </a:lnSpc>
              <a:spcBef>
                <a:spcPts val="0"/>
              </a:spcBef>
              <a:spcAft>
                <a:spcPts val="0"/>
              </a:spcAft>
              <a:buSzPts val="1400"/>
              <a:buNone/>
            </a:pPr>
            <a:r>
              <a:rPr lang="en-US" sz="1200">
                <a:latin typeface="Comic Sans MS"/>
                <a:ea typeface="Comic Sans MS"/>
                <a:cs typeface="Comic Sans MS"/>
                <a:sym typeface="Comic Sans MS"/>
              </a:rPr>
              <a:t> </a:t>
            </a:r>
            <a:endParaRPr/>
          </a:p>
          <a:p>
            <a:pPr indent="0" lvl="0" marL="0" rtl="0" algn="ctr">
              <a:lnSpc>
                <a:spcPct val="100000"/>
              </a:lnSpc>
              <a:spcBef>
                <a:spcPts val="0"/>
              </a:spcBef>
              <a:spcAft>
                <a:spcPts val="0"/>
              </a:spcAft>
              <a:buSzPts val="1400"/>
              <a:buNone/>
            </a:pPr>
            <a:r>
              <a:rPr b="1" lang="en-US" sz="1200">
                <a:latin typeface="Comic Sans MS"/>
                <a:ea typeface="Comic Sans MS"/>
                <a:cs typeface="Comic Sans MS"/>
                <a:sym typeface="Comic Sans MS"/>
              </a:rPr>
              <a:t> </a:t>
            </a:r>
            <a:endParaRPr sz="1200">
              <a:latin typeface="Comic Sans MS"/>
              <a:ea typeface="Comic Sans MS"/>
              <a:cs typeface="Comic Sans MS"/>
              <a:sym typeface="Comic Sans MS"/>
            </a:endParaRPr>
          </a:p>
          <a:p>
            <a:pPr indent="-342900" lvl="0" marL="342900" rtl="0" algn="l">
              <a:lnSpc>
                <a:spcPct val="100000"/>
              </a:lnSpc>
              <a:spcBef>
                <a:spcPts val="0"/>
              </a:spcBef>
              <a:spcAft>
                <a:spcPts val="0"/>
              </a:spcAft>
              <a:buClr>
                <a:schemeClr val="dk1"/>
              </a:buClr>
              <a:buSzPts val="1200"/>
              <a:buFont typeface="Calibri"/>
              <a:buAutoNum type="arabicPeriod"/>
            </a:pPr>
            <a:r>
              <a:rPr b="1" lang="en-US" sz="1200">
                <a:latin typeface="Comic Sans MS"/>
                <a:ea typeface="Comic Sans MS"/>
                <a:cs typeface="Comic Sans MS"/>
                <a:sym typeface="Comic Sans MS"/>
              </a:rPr>
              <a:t>The pre-reading stage</a:t>
            </a:r>
            <a:endParaRPr sz="1200">
              <a:latin typeface="Comic Sans MS"/>
              <a:ea typeface="Comic Sans MS"/>
              <a:cs typeface="Comic Sans MS"/>
              <a:sym typeface="Comic Sans MS"/>
            </a:endParaRPr>
          </a:p>
          <a:p>
            <a:pPr indent="0" lvl="0" marL="228600" rtl="0" algn="l">
              <a:lnSpc>
                <a:spcPct val="100000"/>
              </a:lnSpc>
              <a:spcBef>
                <a:spcPts val="0"/>
              </a:spcBef>
              <a:spcAft>
                <a:spcPts val="0"/>
              </a:spcAft>
              <a:buSzPts val="1400"/>
              <a:buNone/>
            </a:pPr>
            <a:r>
              <a:rPr lang="en-US" sz="1200">
                <a:latin typeface="Comic Sans MS"/>
                <a:ea typeface="Comic Sans MS"/>
                <a:cs typeface="Comic Sans MS"/>
                <a:sym typeface="Comic Sans MS"/>
              </a:rPr>
              <a:t> The first stage of development is the pre-reading stage. The responsibility of the teacher is to encourage reading interest with enjoyable experiences and activities, with an emphasis on oral expression. The principal goal at this stage is to ensure that the learner is socially, mentally, emotionally and physically ready to learn to read. Spatial development is important at this stage. The pupil is taught to recognize spaces between words and the descending order of the lines in a text. He or she learns to read from left to right. Oral expression is the focus of instruction, and the development of sight vocabulary which is taught using sentences, signs, labels, etc. Simple ideas are expressed and organized in order to create sentences. The formation of words, starting with consonants, and the recognition of rhymes by word endings, are all taught.</a:t>
            </a:r>
            <a:endParaRPr/>
          </a:p>
          <a:p>
            <a:pPr indent="0" lvl="0" marL="228600" rtl="0" algn="l">
              <a:lnSpc>
                <a:spcPct val="100000"/>
              </a:lnSpc>
              <a:spcBef>
                <a:spcPts val="0"/>
              </a:spcBef>
              <a:spcAft>
                <a:spcPts val="0"/>
              </a:spcAft>
              <a:buSzPts val="1400"/>
              <a:buNone/>
            </a:pPr>
            <a:r>
              <a:rPr lang="en-US" sz="1200">
                <a:latin typeface="Comic Sans MS"/>
                <a:ea typeface="Comic Sans MS"/>
                <a:cs typeface="Comic Sans MS"/>
                <a:sym typeface="Comic Sans MS"/>
              </a:rPr>
              <a:t> </a:t>
            </a:r>
            <a:endParaRPr/>
          </a:p>
          <a:p>
            <a:pPr indent="-342900" lvl="0" marL="342900" rtl="0" algn="l">
              <a:lnSpc>
                <a:spcPct val="100000"/>
              </a:lnSpc>
              <a:spcBef>
                <a:spcPts val="0"/>
              </a:spcBef>
              <a:spcAft>
                <a:spcPts val="0"/>
              </a:spcAft>
              <a:buClr>
                <a:schemeClr val="dk1"/>
              </a:buClr>
              <a:buSzPts val="1200"/>
              <a:buFont typeface="Calibri"/>
              <a:buAutoNum type="arabicPeriod"/>
            </a:pPr>
            <a:r>
              <a:rPr b="1" lang="en-US" sz="1200">
                <a:latin typeface="Comic Sans MS"/>
                <a:ea typeface="Comic Sans MS"/>
                <a:cs typeface="Comic Sans MS"/>
                <a:sym typeface="Comic Sans MS"/>
              </a:rPr>
              <a:t>Beginning reading</a:t>
            </a:r>
            <a:endParaRPr sz="1200">
              <a:latin typeface="Comic Sans MS"/>
              <a:ea typeface="Comic Sans MS"/>
              <a:cs typeface="Comic Sans MS"/>
              <a:sym typeface="Comic Sans MS"/>
            </a:endParaRPr>
          </a:p>
          <a:p>
            <a:pPr indent="0" lvl="0" marL="457200" rtl="0" algn="l">
              <a:lnSpc>
                <a:spcPct val="100000"/>
              </a:lnSpc>
              <a:spcBef>
                <a:spcPts val="0"/>
              </a:spcBef>
              <a:spcAft>
                <a:spcPts val="0"/>
              </a:spcAft>
              <a:buSzPts val="1400"/>
              <a:buNone/>
            </a:pPr>
            <a:r>
              <a:rPr lang="en-US" sz="1200">
                <a:latin typeface="Comic Sans MS"/>
                <a:ea typeface="Comic Sans MS"/>
                <a:cs typeface="Comic Sans MS"/>
                <a:sym typeface="Comic Sans MS"/>
              </a:rPr>
              <a:t>At this stage of development, the learner must acquire an ability to recognize the letters of the alphabet, but not to memorize them. This is accomplished through a phonic approach, learning the sounds of the letters not just the names of them.  A card with a picture of an ant on it and the letter ‘a’ helps to give meaning to the sound ‘a’. A child must have a natural ease with the alphabet in order to learn letter sounds and word spellings comfortably, and exercises that are fun as well as instructive can facilitate learning it. In Llangan we use Ben and betty phonics in nursery and follow the ‘’RWI’ through Foundation Phase into lower KS2. Pupils are placed into the phonics group appropriate for their stage. </a:t>
            </a:r>
            <a:endParaRPr/>
          </a:p>
          <a:p>
            <a:pPr indent="0" lvl="0" marL="457200" rtl="0" algn="l">
              <a:lnSpc>
                <a:spcPct val="100000"/>
              </a:lnSpc>
              <a:spcBef>
                <a:spcPts val="0"/>
              </a:spcBef>
              <a:spcAft>
                <a:spcPts val="0"/>
              </a:spcAft>
              <a:buSzPts val="1400"/>
              <a:buNone/>
            </a:pPr>
            <a:r>
              <a:rPr lang="en-US" sz="1200">
                <a:latin typeface="Comic Sans MS"/>
                <a:ea typeface="Comic Sans MS"/>
                <a:cs typeface="Comic Sans MS"/>
                <a:sym typeface="Comic Sans MS"/>
              </a:rPr>
              <a:t> </a:t>
            </a:r>
            <a:endParaRPr/>
          </a:p>
          <a:p>
            <a:pPr indent="-342900" lvl="0" marL="342900" rtl="0" algn="l">
              <a:lnSpc>
                <a:spcPct val="100000"/>
              </a:lnSpc>
              <a:spcBef>
                <a:spcPts val="0"/>
              </a:spcBef>
              <a:spcAft>
                <a:spcPts val="0"/>
              </a:spcAft>
              <a:buClr>
                <a:schemeClr val="dk1"/>
              </a:buClr>
              <a:buSzPts val="1200"/>
              <a:buFont typeface="Calibri"/>
              <a:buAutoNum type="arabicPeriod"/>
            </a:pPr>
            <a:r>
              <a:rPr b="1" lang="en-US" sz="1200">
                <a:latin typeface="Comic Sans MS"/>
                <a:ea typeface="Comic Sans MS"/>
                <a:cs typeface="Comic Sans MS"/>
                <a:sym typeface="Comic Sans MS"/>
              </a:rPr>
              <a:t>Developing reading fluency</a:t>
            </a:r>
            <a:endParaRPr sz="1200">
              <a:latin typeface="Comic Sans MS"/>
              <a:ea typeface="Comic Sans MS"/>
              <a:cs typeface="Comic Sans MS"/>
              <a:sym typeface="Comic Sans MS"/>
            </a:endParaRPr>
          </a:p>
          <a:p>
            <a:pPr indent="0" lvl="0" marL="457200" rtl="0" algn="l">
              <a:lnSpc>
                <a:spcPct val="100000"/>
              </a:lnSpc>
              <a:spcBef>
                <a:spcPts val="0"/>
              </a:spcBef>
              <a:spcAft>
                <a:spcPts val="0"/>
              </a:spcAft>
              <a:buSzPts val="1400"/>
              <a:buNone/>
            </a:pPr>
            <a:r>
              <a:rPr lang="en-US" sz="1200">
                <a:latin typeface="Comic Sans MS"/>
                <a:ea typeface="Comic Sans MS"/>
                <a:cs typeface="Comic Sans MS"/>
                <a:sym typeface="Comic Sans MS"/>
              </a:rPr>
              <a:t>The third stage of reading development is reading fluency. At this stage of development, the pupil is prepared to identify words that he or she cannot pronounce and find the pronunciation independently, read simple stories and feel comfortable learning new concepts. Pupils begin to use context clues, using information in the story to guess the meaning of certain unknown words or ideas. In Llangan we use the 8 reading behaviour approach to develop fluency:</a:t>
            </a:r>
            <a:endParaRPr/>
          </a:p>
          <a:p>
            <a:pPr indent="-342900" lvl="0" marL="342900" rtl="0" algn="l">
              <a:lnSpc>
                <a:spcPct val="100000"/>
              </a:lnSpc>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Activate prior Knowledge</a:t>
            </a:r>
            <a:endParaRPr/>
          </a:p>
          <a:p>
            <a:pPr indent="-342900" lvl="0" marL="342900" rtl="0" algn="l">
              <a:lnSpc>
                <a:spcPct val="100000"/>
              </a:lnSpc>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Visualise</a:t>
            </a:r>
            <a:endParaRPr/>
          </a:p>
          <a:p>
            <a:pPr indent="-342900" lvl="0" marL="342900" rtl="0" algn="l">
              <a:lnSpc>
                <a:spcPct val="100000"/>
              </a:lnSpc>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Question</a:t>
            </a:r>
            <a:endParaRPr/>
          </a:p>
          <a:p>
            <a:pPr indent="-342900" lvl="0" marL="342900" rtl="0" algn="l">
              <a:lnSpc>
                <a:spcPct val="100000"/>
              </a:lnSpc>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Self-monitor</a:t>
            </a:r>
            <a:endParaRPr/>
          </a:p>
          <a:p>
            <a:pPr indent="-342900" lvl="0" marL="342900" rtl="0" algn="l">
              <a:lnSpc>
                <a:spcPct val="100000"/>
              </a:lnSpc>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Analyse and connect</a:t>
            </a:r>
            <a:endParaRPr/>
          </a:p>
          <a:p>
            <a:pPr indent="-342900" lvl="0" marL="342900" rtl="0" algn="l">
              <a:lnSpc>
                <a:spcPct val="100000"/>
              </a:lnSpc>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Analyse and infer</a:t>
            </a:r>
            <a:endParaRPr/>
          </a:p>
          <a:p>
            <a:pPr indent="-342900" lvl="0" marL="342900" rtl="0" algn="l">
              <a:lnSpc>
                <a:spcPct val="100000"/>
              </a:lnSpc>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Analyse and evaluate</a:t>
            </a:r>
            <a:endParaRPr/>
          </a:p>
          <a:p>
            <a:pPr indent="-342900" lvl="0" marL="342900" rtl="0" algn="l">
              <a:lnSpc>
                <a:spcPct val="100000"/>
              </a:lnSpc>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Analyse and summarise</a:t>
            </a:r>
            <a:endParaRPr/>
          </a:p>
          <a:p>
            <a:pPr indent="0" lvl="0" marL="457200" rtl="0" algn="l">
              <a:lnSpc>
                <a:spcPct val="100000"/>
              </a:lnSpc>
              <a:spcBef>
                <a:spcPts val="0"/>
              </a:spcBef>
              <a:spcAft>
                <a:spcPts val="0"/>
              </a:spcAft>
              <a:buSzPts val="1400"/>
              <a:buNone/>
            </a:pPr>
            <a:r>
              <a:rPr lang="en-US" sz="1200">
                <a:latin typeface="Comic Sans MS"/>
                <a:ea typeface="Comic Sans MS"/>
                <a:cs typeface="Comic Sans MS"/>
                <a:sym typeface="Comic Sans MS"/>
              </a:rPr>
              <a:t> </a:t>
            </a:r>
            <a:endParaRPr/>
          </a:p>
          <a:p>
            <a:pPr indent="0" lvl="0" marL="457200" rtl="0" algn="l">
              <a:lnSpc>
                <a:spcPct val="100000"/>
              </a:lnSpc>
              <a:spcBef>
                <a:spcPts val="0"/>
              </a:spcBef>
              <a:spcAft>
                <a:spcPts val="0"/>
              </a:spcAft>
              <a:buSzPts val="1400"/>
              <a:buNone/>
            </a:pPr>
            <a:r>
              <a:rPr lang="en-US" sz="1200">
                <a:latin typeface="Comic Sans MS"/>
                <a:ea typeface="Comic Sans MS"/>
                <a:cs typeface="Comic Sans MS"/>
                <a:sym typeface="Comic Sans MS"/>
              </a:rPr>
              <a:t>Materials need to be very diverse. Thee pupil is better able to make use of various texts, such as travel brochures, pictures, stamps from countries around the world and washing directions on clothes labels. It is very important, therefore, to make sure that the materials challenge the pupils and are relevant to the lessons, and that they continue to reflect the images and the interests of the children.</a:t>
            </a:r>
            <a:endParaRPr/>
          </a:p>
          <a:p>
            <a:pPr indent="0" lvl="0" marL="0" rtl="0" algn="ctr">
              <a:lnSpc>
                <a:spcPct val="100000"/>
              </a:lnSpc>
              <a:spcBef>
                <a:spcPts val="0"/>
              </a:spcBef>
              <a:spcAft>
                <a:spcPts val="0"/>
              </a:spcAft>
              <a:buSzPts val="1400"/>
              <a:buNone/>
            </a:pPr>
            <a:r>
              <a:rPr lang="en-US" sz="1200">
                <a:latin typeface="Comic Sans MS"/>
                <a:ea typeface="Comic Sans MS"/>
                <a:cs typeface="Comic Sans MS"/>
                <a:sym typeface="Comic Sans MS"/>
              </a:rPr>
              <a:t>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125" name="Google Shape;125;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3" name="Google Shape;133;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4" name="Google Shape;134;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3ccf1ff0eea_0_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0" name="Google Shape;160;g3ccf1ff0eea_0_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2" name="Google Shape;17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3ccf1ff0eea_0_1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3" name="Google Shape;183;g3ccf1ff0eea_0_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4" name="Google Shape;19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9" name="Google Shape;209;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0" name="Google Shape;210;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33f1bfbc1ee_0_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6" name="Google Shape;226;g33f1bfbc1ee_0_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7" name="Google Shape;227;g33f1bfbc1ee_0_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4" name="Google Shape;234;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5" name="Google Shape;235;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6" name="Google Shape;246;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latin typeface="Quattrocento Sans"/>
                <a:ea typeface="Quattrocento Sans"/>
                <a:cs typeface="Quattrocento Sans"/>
                <a:sym typeface="Quattrocento Sans"/>
              </a:rPr>
              <a:t>You can use this slide as your opening or closing slide.  Should you choose to use it as a closing, make sure you review the main points of your presentation.  One creative way to do that is by adding animations to the various graphics on a slide.  This slide has 4 different graphics, and, when you view the slideshow, you will see that you can click to reveal the next graphic.  Similarly, as you review the main topics in your presentation, you may want each point to show up when you are addressing that topic. </a:t>
            </a:r>
            <a:endParaRPr/>
          </a:p>
          <a:p>
            <a:pPr indent="0" lvl="0" marL="0" rtl="0" algn="l">
              <a:lnSpc>
                <a:spcPct val="100000"/>
              </a:lnSpc>
              <a:spcBef>
                <a:spcPts val="0"/>
              </a:spcBef>
              <a:spcAft>
                <a:spcPts val="0"/>
              </a:spcAft>
              <a:buSzPts val="1400"/>
              <a:buNone/>
            </a:pPr>
            <a:r>
              <a:t/>
            </a:r>
            <a:endParaRPr>
              <a:latin typeface="Quattrocento Sans"/>
              <a:ea typeface="Quattrocento Sans"/>
              <a:cs typeface="Quattrocento Sans"/>
              <a:sym typeface="Quattrocento Sans"/>
            </a:endParaRPr>
          </a:p>
          <a:p>
            <a:pPr indent="0" lvl="0" marL="0" rtl="0" algn="l">
              <a:lnSpc>
                <a:spcPct val="100000"/>
              </a:lnSpc>
              <a:spcBef>
                <a:spcPts val="0"/>
              </a:spcBef>
              <a:spcAft>
                <a:spcPts val="0"/>
              </a:spcAft>
              <a:buSzPts val="1400"/>
              <a:buNone/>
            </a:pPr>
            <a:r>
              <a:rPr b="1" lang="en-US">
                <a:latin typeface="Quattrocento Sans"/>
                <a:ea typeface="Quattrocento Sans"/>
                <a:cs typeface="Quattrocento Sans"/>
                <a:sym typeface="Quattrocento Sans"/>
              </a:rPr>
              <a:t>Add animation to images and graphics: </a:t>
            </a:r>
            <a:endParaRPr/>
          </a:p>
          <a:p>
            <a:pPr indent="-228600" lvl="0" marL="228600" rtl="0" algn="l">
              <a:lnSpc>
                <a:spcPct val="100000"/>
              </a:lnSpc>
              <a:spcBef>
                <a:spcPts val="0"/>
              </a:spcBef>
              <a:spcAft>
                <a:spcPts val="0"/>
              </a:spcAft>
              <a:buClr>
                <a:schemeClr val="dk1"/>
              </a:buClr>
              <a:buSzPts val="1200"/>
              <a:buFont typeface="Quattrocento Sans"/>
              <a:buAutoNum type="arabicPeriod"/>
            </a:pPr>
            <a:r>
              <a:rPr lang="en-US">
                <a:latin typeface="Quattrocento Sans"/>
                <a:ea typeface="Quattrocento Sans"/>
                <a:cs typeface="Quattrocento Sans"/>
                <a:sym typeface="Quattrocento Sans"/>
              </a:rPr>
              <a:t>Select your image or graphic.</a:t>
            </a:r>
            <a:endParaRPr/>
          </a:p>
          <a:p>
            <a:pPr indent="-228600" lvl="0" marL="228600" rtl="0" algn="l">
              <a:lnSpc>
                <a:spcPct val="100000"/>
              </a:lnSpc>
              <a:spcBef>
                <a:spcPts val="0"/>
              </a:spcBef>
              <a:spcAft>
                <a:spcPts val="0"/>
              </a:spcAft>
              <a:buClr>
                <a:schemeClr val="dk1"/>
              </a:buClr>
              <a:buSzPts val="1200"/>
              <a:buFont typeface="Quattrocento Sans"/>
              <a:buAutoNum type="arabicPeriod"/>
            </a:pPr>
            <a:r>
              <a:rPr lang="en-US">
                <a:latin typeface="Quattrocento Sans"/>
                <a:ea typeface="Quattrocento Sans"/>
                <a:cs typeface="Quattrocento Sans"/>
                <a:sym typeface="Quattrocento Sans"/>
              </a:rPr>
              <a:t>Click on the Animations tab.</a:t>
            </a:r>
            <a:endParaRPr/>
          </a:p>
          <a:p>
            <a:pPr indent="-228600" lvl="0" marL="228600" rtl="0" algn="l">
              <a:lnSpc>
                <a:spcPct val="100000"/>
              </a:lnSpc>
              <a:spcBef>
                <a:spcPts val="0"/>
              </a:spcBef>
              <a:spcAft>
                <a:spcPts val="0"/>
              </a:spcAft>
              <a:buClr>
                <a:schemeClr val="dk1"/>
              </a:buClr>
              <a:buSzPts val="1200"/>
              <a:buFont typeface="Quattrocento Sans"/>
              <a:buAutoNum type="arabicPeriod"/>
            </a:pPr>
            <a:r>
              <a:rPr lang="en-US">
                <a:latin typeface="Quattrocento Sans"/>
                <a:ea typeface="Quattrocento Sans"/>
                <a:cs typeface="Quattrocento Sans"/>
                <a:sym typeface="Quattrocento Sans"/>
              </a:rPr>
              <a:t>Choose from the options.  The animation for this slide is “Split”.  The drop-down menu in the Animation section gives even more animations you can use.</a:t>
            </a:r>
            <a:endParaRPr/>
          </a:p>
          <a:p>
            <a:pPr indent="-228600" lvl="0" marL="228600" rtl="0" algn="l">
              <a:lnSpc>
                <a:spcPct val="100000"/>
              </a:lnSpc>
              <a:spcBef>
                <a:spcPts val="0"/>
              </a:spcBef>
              <a:spcAft>
                <a:spcPts val="0"/>
              </a:spcAft>
              <a:buClr>
                <a:schemeClr val="dk1"/>
              </a:buClr>
              <a:buSzPts val="1200"/>
              <a:buFont typeface="Quattrocento Sans"/>
              <a:buAutoNum type="arabicPeriod"/>
            </a:pPr>
            <a:r>
              <a:rPr lang="en-US">
                <a:latin typeface="Quattrocento Sans"/>
                <a:ea typeface="Quattrocento Sans"/>
                <a:cs typeface="Quattrocento Sans"/>
                <a:sym typeface="Quattrocento Sans"/>
              </a:rPr>
              <a:t>If you have multiple graphics or images, you will see a number appear next to it that notes the order of the animations.</a:t>
            </a:r>
            <a:endParaRPr/>
          </a:p>
          <a:p>
            <a:pPr indent="-152400" lvl="0" marL="228600" rtl="0" algn="l">
              <a:lnSpc>
                <a:spcPct val="100000"/>
              </a:lnSpc>
              <a:spcBef>
                <a:spcPts val="0"/>
              </a:spcBef>
              <a:spcAft>
                <a:spcPts val="0"/>
              </a:spcAft>
              <a:buClr>
                <a:schemeClr val="dk1"/>
              </a:buClr>
              <a:buSzPts val="1200"/>
              <a:buFont typeface="Calibri"/>
              <a:buNone/>
            </a:pPr>
            <a:r>
              <a:t/>
            </a:r>
            <a:endParaRPr b="1">
              <a:latin typeface="Quattrocento Sans"/>
              <a:ea typeface="Quattrocento Sans"/>
              <a:cs typeface="Quattrocento Sans"/>
              <a:sym typeface="Quattrocento Sans"/>
            </a:endParaRPr>
          </a:p>
          <a:p>
            <a:pPr indent="0" lvl="0" marL="0" rtl="0" algn="l">
              <a:lnSpc>
                <a:spcPct val="100000"/>
              </a:lnSpc>
              <a:spcBef>
                <a:spcPts val="0"/>
              </a:spcBef>
              <a:spcAft>
                <a:spcPts val="0"/>
              </a:spcAft>
              <a:buClr>
                <a:schemeClr val="dk1"/>
              </a:buClr>
              <a:buSzPts val="1200"/>
              <a:buFont typeface="Quattrocento Sans"/>
              <a:buNone/>
            </a:pPr>
            <a:r>
              <a:rPr b="1" lang="en-US">
                <a:latin typeface="Quattrocento Sans"/>
                <a:ea typeface="Quattrocento Sans"/>
                <a:cs typeface="Quattrocento Sans"/>
                <a:sym typeface="Quattrocento Sans"/>
              </a:rPr>
              <a:t>Note: You will want to choose the animations carefully.  You do not want to make your audience dizzy from your presentation.</a:t>
            </a:r>
            <a:endParaRPr/>
          </a:p>
        </p:txBody>
      </p:sp>
      <p:sp>
        <p:nvSpPr>
          <p:cNvPr id="247" name="Google Shape;247;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1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1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lt1"/>
              </a:buClr>
              <a:buSzPts val="2400"/>
              <a:buNone/>
              <a:defRPr sz="24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18" name="Google Shape;18;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3" name="Shape 33"/>
        <p:cNvGrpSpPr/>
        <p:nvPr/>
      </p:nvGrpSpPr>
      <p:grpSpPr>
        <a:xfrm>
          <a:off x="0" y="0"/>
          <a:ext cx="0" cy="0"/>
          <a:chOff x="0" y="0"/>
          <a:chExt cx="0" cy="0"/>
        </a:xfrm>
      </p:grpSpPr>
      <p:sp>
        <p:nvSpPr>
          <p:cNvPr id="34" name="Google Shape;34;p1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6" name="Google Shape;36;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1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1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2" name="Google Shape;42;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5" name="Shape 45"/>
        <p:cNvGrpSpPr/>
        <p:nvPr/>
      </p:nvGrpSpPr>
      <p:grpSpPr>
        <a:xfrm>
          <a:off x="0" y="0"/>
          <a:ext cx="0" cy="0"/>
          <a:chOff x="0" y="0"/>
          <a:chExt cx="0" cy="0"/>
        </a:xfrm>
      </p:grpSpPr>
      <p:sp>
        <p:nvSpPr>
          <p:cNvPr id="46" name="Google Shape;46;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1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 name="Google Shape;4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2" name="Shape 52"/>
        <p:cNvGrpSpPr/>
        <p:nvPr/>
      </p:nvGrpSpPr>
      <p:grpSpPr>
        <a:xfrm>
          <a:off x="0" y="0"/>
          <a:ext cx="0" cy="0"/>
          <a:chOff x="0" y="0"/>
          <a:chExt cx="0" cy="0"/>
        </a:xfrm>
      </p:grpSpPr>
      <p:sp>
        <p:nvSpPr>
          <p:cNvPr id="53" name="Google Shape;53;p1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1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5" name="Google Shape;55;p1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1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1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1" name="Shape 61"/>
        <p:cNvGrpSpPr/>
        <p:nvPr/>
      </p:nvGrpSpPr>
      <p:grpSpPr>
        <a:xfrm>
          <a:off x="0" y="0"/>
          <a:ext cx="0" cy="0"/>
          <a:chOff x="0" y="0"/>
          <a:chExt cx="0" cy="0"/>
        </a:xfrm>
      </p:grpSpPr>
      <p:sp>
        <p:nvSpPr>
          <p:cNvPr id="62" name="Google Shape;62;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6" name="Shape 66"/>
        <p:cNvGrpSpPr/>
        <p:nvPr/>
      </p:nvGrpSpPr>
      <p:grpSpPr>
        <a:xfrm>
          <a:off x="0" y="0"/>
          <a:ext cx="0" cy="0"/>
          <a:chOff x="0" y="0"/>
          <a:chExt cx="0" cy="0"/>
        </a:xfrm>
      </p:grpSpPr>
      <p:sp>
        <p:nvSpPr>
          <p:cNvPr id="67" name="Google Shape;67;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0" name="Shape 70"/>
        <p:cNvGrpSpPr/>
        <p:nvPr/>
      </p:nvGrpSpPr>
      <p:grpSpPr>
        <a:xfrm>
          <a:off x="0" y="0"/>
          <a:ext cx="0" cy="0"/>
          <a:chOff x="0" y="0"/>
          <a:chExt cx="0" cy="0"/>
        </a:xfrm>
      </p:grpSpPr>
      <p:sp>
        <p:nvSpPr>
          <p:cNvPr id="71" name="Google Shape;71;p2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3" name="Google Shape;73;p2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4" name="Google Shape;74;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7" name="Shape 77"/>
        <p:cNvGrpSpPr/>
        <p:nvPr/>
      </p:nvGrpSpPr>
      <p:grpSpPr>
        <a:xfrm>
          <a:off x="0" y="0"/>
          <a:ext cx="0" cy="0"/>
          <a:chOff x="0" y="0"/>
          <a:chExt cx="0" cy="0"/>
        </a:xfrm>
      </p:grpSpPr>
      <p:sp>
        <p:nvSpPr>
          <p:cNvPr id="78" name="Google Shape;78;p2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3"/>
          <p:cNvSpPr/>
          <p:nvPr>
            <p:ph idx="2" type="pic"/>
          </p:nvPr>
        </p:nvSpPr>
        <p:spPr>
          <a:xfrm>
            <a:off x="5183188" y="987425"/>
            <a:ext cx="6172200" cy="4873625"/>
          </a:xfrm>
          <a:prstGeom prst="rect">
            <a:avLst/>
          </a:prstGeom>
          <a:noFill/>
          <a:ln>
            <a:noFill/>
          </a:ln>
        </p:spPr>
      </p:sp>
      <p:sp>
        <p:nvSpPr>
          <p:cNvPr id="80" name="Google Shape;80;p2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1" name="Google Shape;81;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4" name="Shape 84"/>
        <p:cNvGrpSpPr/>
        <p:nvPr/>
      </p:nvGrpSpPr>
      <p:grpSpPr>
        <a:xfrm>
          <a:off x="0" y="0"/>
          <a:ext cx="0" cy="0"/>
          <a:chOff x="0" y="0"/>
          <a:chExt cx="0" cy="0"/>
        </a:xfrm>
      </p:grpSpPr>
      <p:sp>
        <p:nvSpPr>
          <p:cNvPr id="85" name="Google Shape;85;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2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 name="Google Shape;87;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0" name="Shape 90"/>
        <p:cNvGrpSpPr/>
        <p:nvPr/>
      </p:nvGrpSpPr>
      <p:grpSpPr>
        <a:xfrm>
          <a:off x="0" y="0"/>
          <a:ext cx="0" cy="0"/>
          <a:chOff x="0" y="0"/>
          <a:chExt cx="0" cy="0"/>
        </a:xfrm>
      </p:grpSpPr>
      <p:sp>
        <p:nvSpPr>
          <p:cNvPr id="91" name="Google Shape;91;p2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2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3" name="Google Shape;93;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11" Type="http://schemas.openxmlformats.org/officeDocument/2006/relationships/slideLayout" Target="../slideLayouts/slideLayout12.xml"/><Relationship Id="rId10" Type="http://schemas.openxmlformats.org/officeDocument/2006/relationships/slideLayout" Target="../slideLayouts/slideLayout11.xml"/><Relationship Id="rId12" Type="http://schemas.openxmlformats.org/officeDocument/2006/relationships/theme" Target="../theme/theme3.xml"/><Relationship Id="rId9" Type="http://schemas.openxmlformats.org/officeDocument/2006/relationships/slideLayout" Target="../slideLayouts/slideLayout10.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 name="Shape 9"/>
        <p:cNvGrpSpPr/>
        <p:nvPr/>
      </p:nvGrpSpPr>
      <p:grpSpPr>
        <a:xfrm>
          <a:off x="0" y="0"/>
          <a:ext cx="0" cy="0"/>
          <a:chOff x="0" y="0"/>
          <a:chExt cx="0" cy="0"/>
        </a:xfrm>
      </p:grpSpPr>
      <p:sp>
        <p:nvSpPr>
          <p:cNvPr id="10" name="Google Shape;10;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4400"/>
              <a:buFont typeface="Calibri"/>
              <a:buNone/>
              <a:defRPr b="0" i="0" sz="4400" u="none" cap="none" strike="noStrike">
                <a:solidFill>
                  <a:schemeClr val="lt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9pPr>
          </a:lstStyle>
          <a:p/>
        </p:txBody>
      </p:sp>
      <p:sp>
        <p:nvSpPr>
          <p:cNvPr id="12" name="Google Shape;12;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lt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9pPr>
          </a:lstStyle>
          <a:p/>
        </p:txBody>
      </p:sp>
      <p:sp>
        <p:nvSpPr>
          <p:cNvPr id="13" name="Google Shape;13;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chemeClr val="lt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9pPr>
          </a:lstStyle>
          <a:p/>
        </p:txBody>
      </p:sp>
      <p:sp>
        <p:nvSpPr>
          <p:cNvPr id="14" name="Google Shape;14;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 name="Shape 21"/>
        <p:cNvGrpSpPr/>
        <p:nvPr/>
      </p:nvGrpSpPr>
      <p:grpSpPr>
        <a:xfrm>
          <a:off x="0" y="0"/>
          <a:ext cx="0" cy="0"/>
          <a:chOff x="0" y="0"/>
          <a:chExt cx="0" cy="0"/>
        </a:xfrm>
      </p:grpSpPr>
      <p:sp>
        <p:nvSpPr>
          <p:cNvPr id="22" name="Google Shape;22;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23" name="Google Shape;23;p1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4" name="Google Shape;24;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5" name="Google Shape;25;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6" name="Google Shape;26;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 Id="rId4" Type="http://schemas.openxmlformats.org/officeDocument/2006/relationships/image" Target="../media/image9.jpg"/><Relationship Id="rId5" Type="http://schemas.openxmlformats.org/officeDocument/2006/relationships/image" Target="../media/image16.jpg"/><Relationship Id="rId6" Type="http://schemas.openxmlformats.org/officeDocument/2006/relationships/image" Target="../media/image14.jpg"/><Relationship Id="rId7" Type="http://schemas.openxmlformats.org/officeDocument/2006/relationships/image" Target="../media/image1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0.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jpg"/><Relationship Id="rId4" Type="http://schemas.openxmlformats.org/officeDocument/2006/relationships/image" Target="../media/image14.jpg"/><Relationship Id="rId5" Type="http://schemas.openxmlformats.org/officeDocument/2006/relationships/image" Target="../media/image1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2.jpg"/><Relationship Id="rId4" Type="http://schemas.openxmlformats.org/officeDocument/2006/relationships/image" Target="../media/image2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jpg"/><Relationship Id="rId4" Type="http://schemas.openxmlformats.org/officeDocument/2006/relationships/image" Target="../media/image15.jpg"/><Relationship Id="rId5" Type="http://schemas.openxmlformats.org/officeDocument/2006/relationships/image" Target="../media/image2.jpg"/><Relationship Id="rId6" Type="http://schemas.openxmlformats.org/officeDocument/2006/relationships/image" Target="../media/image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mailto:office@llanganschool.org.uk" TargetMode="External"/><Relationship Id="rId4" Type="http://schemas.openxmlformats.org/officeDocument/2006/relationships/image" Target="../media/image1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8.jpg"/><Relationship Id="rId4" Type="http://schemas.openxmlformats.org/officeDocument/2006/relationships/image" Target="../media/image18.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14141"/>
        </a:solidFill>
      </p:bgPr>
    </p:bg>
    <p:spTree>
      <p:nvGrpSpPr>
        <p:cNvPr id="99" name="Shape 99"/>
        <p:cNvGrpSpPr/>
        <p:nvPr/>
      </p:nvGrpSpPr>
      <p:grpSpPr>
        <a:xfrm>
          <a:off x="0" y="0"/>
          <a:ext cx="0" cy="0"/>
          <a:chOff x="0" y="0"/>
          <a:chExt cx="0" cy="0"/>
        </a:xfrm>
      </p:grpSpPr>
      <p:sp>
        <p:nvSpPr>
          <p:cNvPr id="100" name="Google Shape;100;p1"/>
          <p:cNvSpPr txBox="1"/>
          <p:nvPr>
            <p:ph type="ctrTitle"/>
          </p:nvPr>
        </p:nvSpPr>
        <p:spPr>
          <a:xfrm>
            <a:off x="3075709" y="3969181"/>
            <a:ext cx="6780305" cy="30741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100"/>
              <a:buFont typeface="Libre Franklin"/>
              <a:buNone/>
            </a:pPr>
            <a:r>
              <a:rPr b="1" lang="en-US" sz="3200">
                <a:latin typeface="Libre Franklin"/>
                <a:ea typeface="Libre Franklin"/>
                <a:cs typeface="Libre Franklin"/>
                <a:sym typeface="Libre Franklin"/>
              </a:rPr>
              <a:t>	       Llangan School</a:t>
            </a:r>
            <a:br>
              <a:rPr b="1" lang="en-US" sz="3200">
                <a:latin typeface="Libre Franklin"/>
                <a:ea typeface="Libre Franklin"/>
                <a:cs typeface="Libre Franklin"/>
                <a:sym typeface="Libre Franklin"/>
              </a:rPr>
            </a:br>
            <a:r>
              <a:rPr b="1" lang="en-US" sz="3200">
                <a:latin typeface="Libre Franklin"/>
                <a:ea typeface="Libre Franklin"/>
                <a:cs typeface="Libre Franklin"/>
                <a:sym typeface="Libre Franklin"/>
              </a:rPr>
              <a:t>	    Year 6 Residential</a:t>
            </a:r>
            <a:br>
              <a:rPr b="1" lang="en-US" sz="3200">
                <a:latin typeface="Libre Franklin"/>
                <a:ea typeface="Libre Franklin"/>
                <a:cs typeface="Libre Franklin"/>
                <a:sym typeface="Libre Franklin"/>
              </a:rPr>
            </a:br>
            <a:r>
              <a:rPr b="1" lang="en-US" sz="3200">
                <a:latin typeface="Libre Franklin"/>
                <a:ea typeface="Libre Franklin"/>
                <a:cs typeface="Libre Franklin"/>
                <a:sym typeface="Libre Franklin"/>
              </a:rPr>
              <a:t>      	    Llangrannog</a:t>
            </a:r>
            <a:br>
              <a:rPr b="1" lang="en-US" sz="3200">
                <a:latin typeface="Libre Franklin"/>
                <a:ea typeface="Libre Franklin"/>
                <a:cs typeface="Libre Franklin"/>
                <a:sym typeface="Libre Franklin"/>
              </a:rPr>
            </a:br>
            <a:r>
              <a:rPr b="1" lang="en-US" sz="3200">
                <a:latin typeface="Libre Franklin"/>
                <a:ea typeface="Libre Franklin"/>
                <a:cs typeface="Libre Franklin"/>
                <a:sym typeface="Libre Franklin"/>
              </a:rPr>
              <a:t>     Parents Meeting 2026</a:t>
            </a:r>
            <a:endParaRPr b="1" sz="3200">
              <a:latin typeface="Libre Franklin"/>
              <a:ea typeface="Libre Franklin"/>
              <a:cs typeface="Libre Franklin"/>
              <a:sym typeface="Libre Franklin"/>
            </a:endParaRPr>
          </a:p>
        </p:txBody>
      </p:sp>
      <p:sp>
        <p:nvSpPr>
          <p:cNvPr id="101" name="Google Shape;101;p1"/>
          <p:cNvSpPr/>
          <p:nvPr/>
        </p:nvSpPr>
        <p:spPr>
          <a:xfrm>
            <a:off x="4127980" y="525428"/>
            <a:ext cx="3182100" cy="3182100"/>
          </a:xfrm>
          <a:prstGeom prst="ellipse">
            <a:avLst/>
          </a:prstGeom>
          <a:solidFill>
            <a:srgbClr val="FFFFFF">
              <a:alpha val="8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logo with a person holding a tree&#10;&#10;Description automatically generated" id="102" name="Google Shape;102;p1"/>
          <p:cNvPicPr preferRelativeResize="0"/>
          <p:nvPr/>
        </p:nvPicPr>
        <p:blipFill rotWithShape="1">
          <a:blip r:embed="rId3">
            <a:alphaModFix/>
          </a:blip>
          <a:srcRect b="17373" l="0" r="4" t="12880"/>
          <a:stretch/>
        </p:blipFill>
        <p:spPr>
          <a:xfrm>
            <a:off x="4292566" y="690014"/>
            <a:ext cx="2852928" cy="2852928"/>
          </a:xfrm>
          <a:custGeom>
            <a:rect b="b" l="l" r="r" t="t"/>
            <a:pathLst>
              <a:path extrusionOk="0" h="2852928" w="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a:noFill/>
          <a:ln>
            <a:noFill/>
          </a:ln>
        </p:spPr>
      </p:pic>
      <p:pic>
        <p:nvPicPr>
          <p:cNvPr id="103" name="Google Shape;103;p1" title="IMG_1306.jpeg"/>
          <p:cNvPicPr preferRelativeResize="0"/>
          <p:nvPr/>
        </p:nvPicPr>
        <p:blipFill rotWithShape="1">
          <a:blip r:embed="rId4">
            <a:alphaModFix/>
          </a:blip>
          <a:srcRect b="0" l="9600" r="0" t="21458"/>
          <a:stretch/>
        </p:blipFill>
        <p:spPr>
          <a:xfrm>
            <a:off x="430750" y="396750"/>
            <a:ext cx="3601101" cy="2346451"/>
          </a:xfrm>
          <a:prstGeom prst="rect">
            <a:avLst/>
          </a:prstGeom>
          <a:noFill/>
          <a:ln>
            <a:noFill/>
          </a:ln>
        </p:spPr>
      </p:pic>
      <p:pic>
        <p:nvPicPr>
          <p:cNvPr id="104" name="Google Shape;104;p1" title="IMG_1377.jpeg"/>
          <p:cNvPicPr preferRelativeResize="0"/>
          <p:nvPr/>
        </p:nvPicPr>
        <p:blipFill>
          <a:blip r:embed="rId5">
            <a:alphaModFix/>
          </a:blip>
          <a:stretch>
            <a:fillRect/>
          </a:stretch>
        </p:blipFill>
        <p:spPr>
          <a:xfrm>
            <a:off x="8053125" y="603500"/>
            <a:ext cx="2852925" cy="2139698"/>
          </a:xfrm>
          <a:prstGeom prst="rect">
            <a:avLst/>
          </a:prstGeom>
          <a:noFill/>
          <a:ln>
            <a:noFill/>
          </a:ln>
        </p:spPr>
      </p:pic>
      <p:pic>
        <p:nvPicPr>
          <p:cNvPr id="105" name="Google Shape;105;p1" title="IMG_1565.jpeg"/>
          <p:cNvPicPr preferRelativeResize="0"/>
          <p:nvPr/>
        </p:nvPicPr>
        <p:blipFill>
          <a:blip r:embed="rId6">
            <a:alphaModFix/>
          </a:blip>
          <a:stretch>
            <a:fillRect/>
          </a:stretch>
        </p:blipFill>
        <p:spPr>
          <a:xfrm>
            <a:off x="628500" y="3383026"/>
            <a:ext cx="2770908" cy="2078181"/>
          </a:xfrm>
          <a:prstGeom prst="rect">
            <a:avLst/>
          </a:prstGeom>
          <a:noFill/>
          <a:ln>
            <a:noFill/>
          </a:ln>
        </p:spPr>
      </p:pic>
      <p:pic>
        <p:nvPicPr>
          <p:cNvPr id="106" name="Google Shape;106;p1" title="IMG_1595.jpeg"/>
          <p:cNvPicPr preferRelativeResize="0"/>
          <p:nvPr/>
        </p:nvPicPr>
        <p:blipFill>
          <a:blip r:embed="rId7">
            <a:alphaModFix/>
          </a:blip>
          <a:stretch>
            <a:fillRect/>
          </a:stretch>
        </p:blipFill>
        <p:spPr>
          <a:xfrm>
            <a:off x="8398300" y="3251356"/>
            <a:ext cx="3357926" cy="251844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1000"/>
                                  </p:stCondLst>
                                  <p:childTnLst>
                                    <p:set>
                                      <p:cBhvr>
                                        <p:cTn dur="1" fill="hold">
                                          <p:stCondLst>
                                            <p:cond delay="0"/>
                                          </p:stCondLst>
                                        </p:cTn>
                                        <p:tgtEl>
                                          <p:spTgt spid="100"/>
                                        </p:tgtEl>
                                        <p:attrNameLst>
                                          <p:attrName>style.visibility</p:attrName>
                                        </p:attrNameLst>
                                      </p:cBhvr>
                                      <p:to>
                                        <p:strVal val="visible"/>
                                      </p:to>
                                    </p:set>
                                    <p:animEffect filter="fade" transition="in">
                                      <p:cBhvr>
                                        <p:cTn dur="700"/>
                                        <p:tgtEl>
                                          <p:spTgt spid="1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1" name="Shape 111"/>
        <p:cNvGrpSpPr/>
        <p:nvPr/>
      </p:nvGrpSpPr>
      <p:grpSpPr>
        <a:xfrm>
          <a:off x="0" y="0"/>
          <a:ext cx="0" cy="0"/>
          <a:chOff x="0" y="0"/>
          <a:chExt cx="0" cy="0"/>
        </a:xfrm>
      </p:grpSpPr>
      <p:sp>
        <p:nvSpPr>
          <p:cNvPr id="112" name="Google Shape;112;p2"/>
          <p:cNvSpPr/>
          <p:nvPr/>
        </p:nvSpPr>
        <p:spPr>
          <a:xfrm>
            <a:off x="0" y="1"/>
            <a:ext cx="1219169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3" name="Google Shape;113;p2"/>
          <p:cNvSpPr/>
          <p:nvPr/>
        </p:nvSpPr>
        <p:spPr>
          <a:xfrm>
            <a:off x="305" y="0"/>
            <a:ext cx="1219169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800"/>
              <a:buFont typeface="Arial"/>
              <a:buNone/>
            </a:pPr>
            <a:r>
              <a:t/>
            </a:r>
            <a:endParaRPr b="0" i="0" sz="800" u="none" cap="none" strike="noStrike">
              <a:solidFill>
                <a:schemeClr val="lt1"/>
              </a:solidFill>
              <a:latin typeface="Calibri"/>
              <a:ea typeface="Calibri"/>
              <a:cs typeface="Calibri"/>
              <a:sym typeface="Calibri"/>
            </a:endParaRPr>
          </a:p>
        </p:txBody>
      </p:sp>
      <p:grpSp>
        <p:nvGrpSpPr>
          <p:cNvPr id="114" name="Google Shape;114;p2"/>
          <p:cNvGrpSpPr/>
          <p:nvPr/>
        </p:nvGrpSpPr>
        <p:grpSpPr>
          <a:xfrm>
            <a:off x="-21863" y="508838"/>
            <a:ext cx="5217958" cy="6239661"/>
            <a:chOff x="-19221" y="251144"/>
            <a:chExt cx="5217958" cy="6239661"/>
          </a:xfrm>
        </p:grpSpPr>
        <p:sp>
          <p:nvSpPr>
            <p:cNvPr id="115" name="Google Shape;115;p2"/>
            <p:cNvSpPr/>
            <p:nvPr/>
          </p:nvSpPr>
          <p:spPr>
            <a:xfrm>
              <a:off x="-19221" y="251144"/>
              <a:ext cx="5187198" cy="6239661"/>
            </a:xfrm>
            <a:custGeom>
              <a:rect b="b" l="l" r="r" t="t"/>
              <a:pathLst>
                <a:path extrusionOk="0" h="6239661" w="5187198">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0">
                  <a:srgbClr val="FFFFFF">
                    <a:alpha val="9803"/>
                  </a:srgbClr>
                </a:gs>
                <a:gs pos="2000">
                  <a:srgbClr val="FFFFFF">
                    <a:alpha val="9803"/>
                  </a:srgbClr>
                </a:gs>
                <a:gs pos="16000">
                  <a:srgbClr val="70AD47">
                    <a:alpha val="9803"/>
                  </a:srgbClr>
                </a:gs>
                <a:gs pos="85000">
                  <a:srgbClr val="4472C4">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6" name="Google Shape;116;p2"/>
            <p:cNvSpPr/>
            <p:nvPr/>
          </p:nvSpPr>
          <p:spPr>
            <a:xfrm>
              <a:off x="-19220" y="297400"/>
              <a:ext cx="5215811" cy="6107388"/>
            </a:xfrm>
            <a:custGeom>
              <a:rect b="b" l="l" r="r" t="t"/>
              <a:pathLst>
                <a:path extrusionOk="0" h="6107388" w="5215811">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0">
                  <a:srgbClr val="FFFFFF">
                    <a:alpha val="9803"/>
                  </a:srgbClr>
                </a:gs>
                <a:gs pos="2000">
                  <a:srgbClr val="FFFFFF">
                    <a:alpha val="9803"/>
                  </a:srgbClr>
                </a:gs>
                <a:gs pos="16000">
                  <a:srgbClr val="70AD47">
                    <a:alpha val="9803"/>
                  </a:srgbClr>
                </a:gs>
                <a:gs pos="85000">
                  <a:srgbClr val="4472C4">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7" name="Google Shape;117;p2"/>
            <p:cNvSpPr/>
            <p:nvPr/>
          </p:nvSpPr>
          <p:spPr>
            <a:xfrm>
              <a:off x="-19221" y="319367"/>
              <a:ext cx="5217956" cy="6100079"/>
            </a:xfrm>
            <a:custGeom>
              <a:rect b="b" l="l" r="r" t="t"/>
              <a:pathLst>
                <a:path extrusionOk="0" h="6100079" w="5217956">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0">
                  <a:srgbClr val="FFFFFF">
                    <a:alpha val="9803"/>
                  </a:srgbClr>
                </a:gs>
                <a:gs pos="2000">
                  <a:srgbClr val="FFFFFF">
                    <a:alpha val="9803"/>
                  </a:srgbClr>
                </a:gs>
                <a:gs pos="16000">
                  <a:srgbClr val="70AD47">
                    <a:alpha val="9803"/>
                  </a:srgbClr>
                </a:gs>
                <a:gs pos="85000">
                  <a:srgbClr val="4472C4">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8" name="Google Shape;118;p2"/>
            <p:cNvSpPr/>
            <p:nvPr/>
          </p:nvSpPr>
          <p:spPr>
            <a:xfrm>
              <a:off x="-19220" y="319367"/>
              <a:ext cx="5217957" cy="6100079"/>
            </a:xfrm>
            <a:custGeom>
              <a:rect b="b" l="l" r="r" t="t"/>
              <a:pathLst>
                <a:path extrusionOk="0" h="6100079" w="5217957">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0">
                  <a:srgbClr val="FFFFFF">
                    <a:alpha val="9803"/>
                  </a:srgbClr>
                </a:gs>
                <a:gs pos="2000">
                  <a:srgbClr val="FFFFFF">
                    <a:alpha val="9803"/>
                  </a:srgbClr>
                </a:gs>
                <a:gs pos="16000">
                  <a:srgbClr val="70AD47">
                    <a:alpha val="9803"/>
                  </a:srgbClr>
                </a:gs>
                <a:gs pos="85000">
                  <a:srgbClr val="4472C4">
                    <a:alpha val="9803"/>
                  </a:srgbClr>
                </a:gs>
                <a:gs pos="100000">
                  <a:srgbClr val="FFFFFF">
                    <a:alpha val="9803"/>
                  </a:srgbClr>
                </a:gs>
              </a:gsLst>
              <a:lin ang="120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119" name="Google Shape;119;p2"/>
          <p:cNvSpPr txBox="1"/>
          <p:nvPr>
            <p:ph type="title"/>
          </p:nvPr>
        </p:nvSpPr>
        <p:spPr>
          <a:xfrm>
            <a:off x="343905" y="995988"/>
            <a:ext cx="3855600" cy="43719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3600"/>
              <a:buFont typeface="Calibri"/>
              <a:buNone/>
            </a:pPr>
            <a:r>
              <a:rPr lang="en-US" sz="3600">
                <a:solidFill>
                  <a:schemeClr val="dk2"/>
                </a:solidFill>
                <a:latin typeface="Calibri"/>
                <a:ea typeface="Calibri"/>
                <a:cs typeface="Calibri"/>
                <a:sym typeface="Calibri"/>
              </a:rPr>
              <a:t>Residential aims</a:t>
            </a:r>
            <a:endParaRPr sz="3600">
              <a:solidFill>
                <a:schemeClr val="dk2"/>
              </a:solidFill>
              <a:latin typeface="Calibri"/>
              <a:ea typeface="Calibri"/>
              <a:cs typeface="Calibri"/>
              <a:sym typeface="Calibri"/>
            </a:endParaRPr>
          </a:p>
          <a:p>
            <a:pPr indent="0" lvl="0" marL="0" rtl="0" algn="l">
              <a:lnSpc>
                <a:spcPct val="90000"/>
              </a:lnSpc>
              <a:spcBef>
                <a:spcPts val="0"/>
              </a:spcBef>
              <a:spcAft>
                <a:spcPts val="0"/>
              </a:spcAft>
              <a:buClr>
                <a:schemeClr val="dk2"/>
              </a:buClr>
              <a:buSzPts val="3600"/>
              <a:buFont typeface="Calibri"/>
              <a:buNone/>
            </a:pPr>
            <a:r>
              <a:rPr lang="en-US" sz="3600">
                <a:solidFill>
                  <a:schemeClr val="dk2"/>
                </a:solidFill>
              </a:rPr>
              <a:t>&amp; benefits to you child</a:t>
            </a:r>
            <a:endParaRPr sz="3600">
              <a:solidFill>
                <a:schemeClr val="dk2"/>
              </a:solidFill>
            </a:endParaRPr>
          </a:p>
        </p:txBody>
      </p:sp>
      <p:sp>
        <p:nvSpPr>
          <p:cNvPr id="120" name="Google Shape;120;p2"/>
          <p:cNvSpPr txBox="1"/>
          <p:nvPr/>
        </p:nvSpPr>
        <p:spPr>
          <a:xfrm>
            <a:off x="5640788" y="813750"/>
            <a:ext cx="6551211" cy="5230500"/>
          </a:xfrm>
          <a:prstGeom prst="rect">
            <a:avLst/>
          </a:prstGeom>
          <a:noFill/>
          <a:ln>
            <a:noFill/>
          </a:ln>
        </p:spPr>
        <p:txBody>
          <a:bodyPr anchorCtr="0" anchor="ctr" bIns="45700" lIns="91425" spcFirstLastPara="1" rIns="91425" wrap="square" tIns="45700">
            <a:normAutofit lnSpcReduction="20000"/>
          </a:bodyPr>
          <a:lstStyle/>
          <a:p>
            <a:pPr indent="0" lvl="0" marL="0" marR="0" rtl="0" algn="l">
              <a:lnSpc>
                <a:spcPct val="115000"/>
              </a:lnSpc>
              <a:spcBef>
                <a:spcPts val="1200"/>
              </a:spcBef>
              <a:spcAft>
                <a:spcPts val="0"/>
              </a:spcAft>
              <a:buClr>
                <a:srgbClr val="000000"/>
              </a:buClr>
              <a:buSzPts val="2000"/>
              <a:buFont typeface="Arial"/>
              <a:buNone/>
            </a:pPr>
            <a:r>
              <a:rPr b="1" i="0" lang="en-US" sz="2000" u="none" cap="none" strike="noStrike">
                <a:solidFill>
                  <a:schemeClr val="dk1"/>
                </a:solidFill>
                <a:latin typeface="Arial"/>
                <a:ea typeface="Arial"/>
                <a:cs typeface="Arial"/>
                <a:sym typeface="Arial"/>
              </a:rPr>
              <a:t>Aims of the Residential:</a:t>
            </a:r>
            <a:endParaRPr b="1" i="0" sz="2000" u="none" cap="none" strike="noStrike">
              <a:solidFill>
                <a:schemeClr val="dk1"/>
              </a:solidFill>
              <a:latin typeface="Arial"/>
              <a:ea typeface="Arial"/>
              <a:cs typeface="Arial"/>
              <a:sym typeface="Arial"/>
            </a:endParaRPr>
          </a:p>
          <a:p>
            <a:pPr indent="-355600" lvl="0" marL="457200" marR="0" rtl="0" algn="l">
              <a:lnSpc>
                <a:spcPct val="115000"/>
              </a:lnSpc>
              <a:spcBef>
                <a:spcPts val="120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Encourage independence and resilience</a:t>
            </a:r>
            <a:endParaRPr b="0" i="0" sz="2000" u="none" cap="none" strike="noStrike">
              <a:solidFill>
                <a:schemeClr val="dk1"/>
              </a:solidFill>
              <a:latin typeface="Arial"/>
              <a:ea typeface="Arial"/>
              <a:cs typeface="Arial"/>
              <a:sym typeface="Arial"/>
            </a:endParaRPr>
          </a:p>
          <a:p>
            <a:pPr indent="-355600" lvl="0" marL="457200" marR="0" rtl="0" algn="l">
              <a:lnSpc>
                <a:spcPct val="115000"/>
              </a:lnSpc>
              <a:spcBef>
                <a:spcPts val="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Develop teamwork and communication skills</a:t>
            </a:r>
            <a:endParaRPr b="0" i="0" sz="2000" u="none" cap="none" strike="noStrike">
              <a:solidFill>
                <a:schemeClr val="dk1"/>
              </a:solidFill>
              <a:latin typeface="Arial"/>
              <a:ea typeface="Arial"/>
              <a:cs typeface="Arial"/>
              <a:sym typeface="Arial"/>
            </a:endParaRPr>
          </a:p>
          <a:p>
            <a:pPr indent="-355600" lvl="0" marL="457200" marR="0" rtl="0" algn="l">
              <a:lnSpc>
                <a:spcPct val="115000"/>
              </a:lnSpc>
              <a:spcBef>
                <a:spcPts val="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Build confidence through new challenges</a:t>
            </a:r>
            <a:endParaRPr b="0" i="0" sz="2000" u="none" cap="none" strike="noStrike">
              <a:solidFill>
                <a:schemeClr val="dk1"/>
              </a:solidFill>
              <a:latin typeface="Arial"/>
              <a:ea typeface="Arial"/>
              <a:cs typeface="Arial"/>
              <a:sym typeface="Arial"/>
            </a:endParaRPr>
          </a:p>
          <a:p>
            <a:pPr indent="-355600" lvl="0" marL="457200" marR="0" rtl="0" algn="l">
              <a:lnSpc>
                <a:spcPct val="115000"/>
              </a:lnSpc>
              <a:spcBef>
                <a:spcPts val="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Foster a love for outdoor learning and adventure</a:t>
            </a:r>
            <a:endParaRPr b="0" i="0" sz="2000" u="none" cap="none" strike="noStrike">
              <a:solidFill>
                <a:schemeClr val="dk1"/>
              </a:solidFill>
              <a:latin typeface="Arial"/>
              <a:ea typeface="Arial"/>
              <a:cs typeface="Arial"/>
              <a:sym typeface="Arial"/>
            </a:endParaRPr>
          </a:p>
          <a:p>
            <a:pPr indent="-355600" lvl="0" marL="457200" marR="0" rtl="0" algn="l">
              <a:lnSpc>
                <a:spcPct val="115000"/>
              </a:lnSpc>
              <a:spcBef>
                <a:spcPts val="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Create lasting memories with friends</a:t>
            </a:r>
            <a:endParaRPr b="0" i="0" sz="2000" u="none" cap="none" strike="noStrike">
              <a:solidFill>
                <a:schemeClr val="dk1"/>
              </a:solidFill>
              <a:latin typeface="Arial"/>
              <a:ea typeface="Arial"/>
              <a:cs typeface="Arial"/>
              <a:sym typeface="Arial"/>
            </a:endParaRPr>
          </a:p>
          <a:p>
            <a:pPr indent="0" lvl="0" marL="0" marR="0" rtl="0" algn="l">
              <a:lnSpc>
                <a:spcPct val="115000"/>
              </a:lnSpc>
              <a:spcBef>
                <a:spcPts val="1200"/>
              </a:spcBef>
              <a:spcAft>
                <a:spcPts val="0"/>
              </a:spcAft>
              <a:buClr>
                <a:srgbClr val="000000"/>
              </a:buClr>
              <a:buSzPts val="2000"/>
              <a:buFont typeface="Arial"/>
              <a:buNone/>
            </a:pPr>
            <a:r>
              <a:rPr b="1" i="0" lang="en-US" sz="2000" u="none" cap="none" strike="noStrike">
                <a:solidFill>
                  <a:schemeClr val="dk1"/>
                </a:solidFill>
                <a:latin typeface="Arial"/>
                <a:ea typeface="Arial"/>
                <a:cs typeface="Arial"/>
                <a:sym typeface="Arial"/>
              </a:rPr>
              <a:t>Benefits for the Children:</a:t>
            </a:r>
            <a:endParaRPr b="1" i="0" sz="2000" u="none" cap="none" strike="noStrike">
              <a:solidFill>
                <a:schemeClr val="dk1"/>
              </a:solidFill>
              <a:latin typeface="Arial"/>
              <a:ea typeface="Arial"/>
              <a:cs typeface="Arial"/>
              <a:sym typeface="Arial"/>
            </a:endParaRPr>
          </a:p>
          <a:p>
            <a:pPr indent="-355600" lvl="0" marL="457200" marR="0" rtl="0" algn="l">
              <a:lnSpc>
                <a:spcPct val="115000"/>
              </a:lnSpc>
              <a:spcBef>
                <a:spcPts val="120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Experience a range of exciting outdoor activities</a:t>
            </a:r>
            <a:endParaRPr b="0" i="0" sz="2000" u="none" cap="none" strike="noStrike">
              <a:solidFill>
                <a:schemeClr val="dk1"/>
              </a:solidFill>
              <a:latin typeface="Arial"/>
              <a:ea typeface="Arial"/>
              <a:cs typeface="Arial"/>
              <a:sym typeface="Arial"/>
            </a:endParaRPr>
          </a:p>
          <a:p>
            <a:pPr indent="-355600" lvl="0" marL="457200" marR="0" rtl="0" algn="l">
              <a:lnSpc>
                <a:spcPct val="115000"/>
              </a:lnSpc>
              <a:spcBef>
                <a:spcPts val="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Strengthen friendships and social skills</a:t>
            </a:r>
            <a:endParaRPr b="0" i="0" sz="2000" u="none" cap="none" strike="noStrike">
              <a:solidFill>
                <a:schemeClr val="dk1"/>
              </a:solidFill>
              <a:latin typeface="Arial"/>
              <a:ea typeface="Arial"/>
              <a:cs typeface="Arial"/>
              <a:sym typeface="Arial"/>
            </a:endParaRPr>
          </a:p>
          <a:p>
            <a:pPr indent="-355600" lvl="0" marL="457200" marR="0" rtl="0" algn="l">
              <a:lnSpc>
                <a:spcPct val="115000"/>
              </a:lnSpc>
              <a:spcBef>
                <a:spcPts val="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Learn problem-solving and leadership in real-life settings</a:t>
            </a:r>
            <a:endParaRPr b="0" i="0" sz="2000" u="none" cap="none" strike="noStrike">
              <a:solidFill>
                <a:schemeClr val="dk1"/>
              </a:solidFill>
              <a:latin typeface="Arial"/>
              <a:ea typeface="Arial"/>
              <a:cs typeface="Arial"/>
              <a:sym typeface="Arial"/>
            </a:endParaRPr>
          </a:p>
          <a:p>
            <a:pPr indent="-355600" lvl="0" marL="457200" marR="0" rtl="0" algn="l">
              <a:lnSpc>
                <a:spcPct val="115000"/>
              </a:lnSpc>
              <a:spcBef>
                <a:spcPts val="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Step out of their comfort zone in a safe, supportive environment</a:t>
            </a:r>
            <a:endParaRPr b="0" i="0" sz="2000" u="none" cap="none" strike="noStrike">
              <a:solidFill>
                <a:schemeClr val="dk1"/>
              </a:solidFill>
              <a:latin typeface="Arial"/>
              <a:ea typeface="Arial"/>
              <a:cs typeface="Arial"/>
              <a:sym typeface="Arial"/>
            </a:endParaRPr>
          </a:p>
          <a:p>
            <a:pPr indent="-355600" lvl="0" marL="457200" marR="0" rtl="0" algn="l">
              <a:lnSpc>
                <a:spcPct val="115000"/>
              </a:lnSpc>
              <a:spcBef>
                <a:spcPts val="0"/>
              </a:spcBef>
              <a:spcAft>
                <a:spcPts val="0"/>
              </a:spcAft>
              <a:buClr>
                <a:schemeClr val="dk1"/>
              </a:buClr>
              <a:buSzPts val="2000"/>
              <a:buFont typeface="Arial"/>
              <a:buChar char="●"/>
            </a:pPr>
            <a:r>
              <a:rPr b="0" i="0" lang="en-US" sz="2000" u="none" cap="none" strike="noStrike">
                <a:solidFill>
                  <a:schemeClr val="dk1"/>
                </a:solidFill>
                <a:latin typeface="Arial"/>
                <a:ea typeface="Arial"/>
                <a:cs typeface="Arial"/>
                <a:sym typeface="Arial"/>
              </a:rPr>
              <a:t>Have fun while developing key life skills</a:t>
            </a:r>
            <a:endParaRPr b="0" i="0" sz="2000" u="none" cap="none" strike="noStrike">
              <a:solidFill>
                <a:schemeClr val="dk1"/>
              </a:solidFill>
              <a:latin typeface="Arial"/>
              <a:ea typeface="Arial"/>
              <a:cs typeface="Arial"/>
              <a:sym typeface="Arial"/>
            </a:endParaRPr>
          </a:p>
          <a:p>
            <a:pPr indent="0" lvl="0" marL="457200" marR="0" rtl="0" algn="l">
              <a:lnSpc>
                <a:spcPct val="90000"/>
              </a:lnSpc>
              <a:spcBef>
                <a:spcPts val="1200"/>
              </a:spcBef>
              <a:spcAft>
                <a:spcPts val="0"/>
              </a:spcAft>
              <a:buClr>
                <a:srgbClr val="000000"/>
              </a:buClr>
              <a:buSzPts val="1800"/>
              <a:buFont typeface="Arial"/>
              <a:buNone/>
            </a:pPr>
            <a:r>
              <a:t/>
            </a:r>
            <a:endParaRPr b="0" i="0" sz="1800" u="none" cap="none" strike="noStrike">
              <a:solidFill>
                <a:schemeClr val="dk2"/>
              </a:solidFill>
              <a:latin typeface="Calibri"/>
              <a:ea typeface="Calibri"/>
              <a:cs typeface="Calibri"/>
              <a:sym typeface="Calibri"/>
            </a:endParaRPr>
          </a:p>
          <a:p>
            <a:pPr indent="114300" lvl="0" marL="0" marR="0" rtl="0" algn="l">
              <a:lnSpc>
                <a:spcPct val="90000"/>
              </a:lnSpc>
              <a:spcBef>
                <a:spcPts val="600"/>
              </a:spcBef>
              <a:spcAft>
                <a:spcPts val="0"/>
              </a:spcAft>
              <a:buClr>
                <a:schemeClr val="dk1"/>
              </a:buClr>
              <a:buSzPts val="1800"/>
              <a:buFont typeface="Arial"/>
              <a:buNone/>
            </a:pPr>
            <a:r>
              <a:t/>
            </a:r>
            <a:endParaRPr b="0" i="0" sz="1800" u="none" cap="none" strike="noStrike">
              <a:solidFill>
                <a:schemeClr val="dk2"/>
              </a:solidFill>
              <a:latin typeface="Calibri"/>
              <a:ea typeface="Calibri"/>
              <a:cs typeface="Calibri"/>
              <a:sym typeface="Calibri"/>
            </a:endParaRPr>
          </a:p>
        </p:txBody>
      </p:sp>
      <p:pic>
        <p:nvPicPr>
          <p:cNvPr id="121" name="Google Shape;121;p2" title="IMG_1349.jpeg"/>
          <p:cNvPicPr preferRelativeResize="0"/>
          <p:nvPr/>
        </p:nvPicPr>
        <p:blipFill>
          <a:blip r:embed="rId3">
            <a:alphaModFix/>
          </a:blip>
          <a:stretch>
            <a:fillRect/>
          </a:stretch>
        </p:blipFill>
        <p:spPr>
          <a:xfrm>
            <a:off x="188400" y="1405600"/>
            <a:ext cx="5395727" cy="404679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6" name="Shape 126"/>
        <p:cNvGrpSpPr/>
        <p:nvPr/>
      </p:nvGrpSpPr>
      <p:grpSpPr>
        <a:xfrm>
          <a:off x="0" y="0"/>
          <a:ext cx="0" cy="0"/>
          <a:chOff x="0" y="0"/>
          <a:chExt cx="0" cy="0"/>
        </a:xfrm>
      </p:grpSpPr>
      <p:sp>
        <p:nvSpPr>
          <p:cNvPr id="127" name="Google Shape;127;p3"/>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28" name="Google Shape;128;p3"/>
          <p:cNvSpPr txBox="1"/>
          <p:nvPr/>
        </p:nvSpPr>
        <p:spPr>
          <a:xfrm>
            <a:off x="804200" y="413100"/>
            <a:ext cx="5220000" cy="6031800"/>
          </a:xfrm>
          <a:prstGeom prst="rect">
            <a:avLst/>
          </a:prstGeom>
          <a:noFill/>
          <a:ln>
            <a:noFill/>
          </a:ln>
        </p:spPr>
        <p:txBody>
          <a:bodyPr anchorCtr="0" anchor="t" bIns="45700" lIns="91425" spcFirstLastPara="1" rIns="91425" wrap="square" tIns="45700">
            <a:normAutofit fontScale="92500" lnSpcReduction="10000"/>
          </a:bodyPr>
          <a:lstStyle/>
          <a:p>
            <a:pPr indent="0" lvl="0" marL="0" marR="0" rtl="0" algn="l">
              <a:lnSpc>
                <a:spcPct val="100000"/>
              </a:lnSpc>
              <a:spcBef>
                <a:spcPts val="0"/>
              </a:spcBef>
              <a:spcAft>
                <a:spcPts val="0"/>
              </a:spcAft>
              <a:buNone/>
            </a:pPr>
            <a:r>
              <a:rPr b="0" i="0" lang="en-US" sz="3200" u="none" cap="none" strike="noStrike">
                <a:solidFill>
                  <a:schemeClr val="dk1"/>
                </a:solidFill>
                <a:latin typeface="Calibri"/>
                <a:ea typeface="Calibri"/>
                <a:cs typeface="Calibri"/>
                <a:sym typeface="Calibri"/>
              </a:rPr>
              <a:t>Llangrannog is an excellent opportunity for the  children in Year 6 to meet with other children in their year group from other Cowbridge Comprehensive feeder schools. </a:t>
            </a:r>
            <a:endParaRPr b="0" i="1" sz="1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t/>
            </a:r>
            <a:endParaRPr b="0" i="1" sz="1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t/>
            </a:r>
            <a:endParaRPr b="0" i="1" sz="1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rPr b="0" i="0" lang="en-US" sz="3200" u="none" cap="none" strike="noStrike">
                <a:solidFill>
                  <a:schemeClr val="dk1"/>
                </a:solidFill>
                <a:latin typeface="Calibri"/>
                <a:ea typeface="Calibri"/>
                <a:cs typeface="Calibri"/>
                <a:sym typeface="Calibri"/>
              </a:rPr>
              <a:t>The residential visit gives the children the opportunity to build friendship groups between the schools, and ease some of the apprehensions they may have about starting high school.</a:t>
            </a:r>
            <a:endParaRPr b="0" i="0" sz="3200" u="none" cap="none" strike="noStrike">
              <a:solidFill>
                <a:schemeClr val="dk1"/>
              </a:solidFill>
              <a:latin typeface="Calibri"/>
              <a:ea typeface="Calibri"/>
              <a:cs typeface="Calibri"/>
              <a:sym typeface="Calibri"/>
            </a:endParaRPr>
          </a:p>
          <a:p>
            <a:pPr indent="86360" lvl="0" marL="0" marR="0" rtl="0" algn="l">
              <a:lnSpc>
                <a:spcPct val="90000"/>
              </a:lnSpc>
              <a:spcBef>
                <a:spcPts val="0"/>
              </a:spcBef>
              <a:spcAft>
                <a:spcPts val="0"/>
              </a:spcAft>
              <a:buClr>
                <a:schemeClr val="dk1"/>
              </a:buClr>
              <a:buSzPct val="108108"/>
              <a:buFont typeface="Arial"/>
              <a:buNone/>
            </a:pPr>
            <a:r>
              <a:t/>
            </a:r>
            <a:endParaRPr b="0" i="1" sz="1600" u="none" cap="none" strike="noStrike">
              <a:solidFill>
                <a:schemeClr val="dk1"/>
              </a:solidFill>
              <a:latin typeface="Calibri"/>
              <a:ea typeface="Calibri"/>
              <a:cs typeface="Calibri"/>
              <a:sym typeface="Calibri"/>
            </a:endParaRPr>
          </a:p>
        </p:txBody>
      </p:sp>
      <p:sp>
        <p:nvSpPr>
          <p:cNvPr id="129" name="Google Shape;129;p3"/>
          <p:cNvSpPr txBox="1"/>
          <p:nvPr/>
        </p:nvSpPr>
        <p:spPr>
          <a:xfrm>
            <a:off x="3977062" y="0"/>
            <a:ext cx="8291027" cy="369332"/>
          </a:xfrm>
          <a:prstGeom prst="rect">
            <a:avLst/>
          </a:prstGeom>
          <a:noFill/>
          <a:ln>
            <a:noFill/>
          </a:ln>
        </p:spPr>
        <p:txBody>
          <a:bodyPr anchorCtr="0" anchor="t" bIns="45700" lIns="91425" spcFirstLastPara="1" rIns="91425" wrap="square" tIns="45700">
            <a:spAutoFit/>
          </a:bodyPr>
          <a:lstStyle/>
          <a:p>
            <a:pPr indent="-228600" lvl="0" marL="342900" marR="0" rtl="0" algn="l">
              <a:lnSpc>
                <a:spcPct val="100000"/>
              </a:lnSpc>
              <a:spcBef>
                <a:spcPts val="0"/>
              </a:spcBef>
              <a:spcAft>
                <a:spcPts val="0"/>
              </a:spcAft>
              <a:buClr>
                <a:schemeClr val="dk1"/>
              </a:buClr>
              <a:buSzPts val="1800"/>
              <a:buFont typeface="Noto Sans Symbols"/>
              <a:buNone/>
            </a:pPr>
            <a:r>
              <a:t/>
            </a:r>
            <a:endParaRPr b="0" i="0" sz="1800" u="none" cap="none" strike="noStrike">
              <a:solidFill>
                <a:schemeClr val="dk1"/>
              </a:solidFill>
              <a:latin typeface="Comic Sans MS"/>
              <a:ea typeface="Comic Sans MS"/>
              <a:cs typeface="Comic Sans MS"/>
              <a:sym typeface="Comic Sans MS"/>
            </a:endParaRPr>
          </a:p>
        </p:txBody>
      </p:sp>
      <p:pic>
        <p:nvPicPr>
          <p:cNvPr id="130" name="Google Shape;130;p3" title="IMG_1456.jpeg"/>
          <p:cNvPicPr preferRelativeResize="0"/>
          <p:nvPr/>
        </p:nvPicPr>
        <p:blipFill>
          <a:blip r:embed="rId3">
            <a:alphaModFix/>
          </a:blip>
          <a:stretch>
            <a:fillRect/>
          </a:stretch>
        </p:blipFill>
        <p:spPr>
          <a:xfrm>
            <a:off x="6522951" y="1538801"/>
            <a:ext cx="4643799" cy="348284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5" name="Shape 135"/>
        <p:cNvGrpSpPr/>
        <p:nvPr/>
      </p:nvGrpSpPr>
      <p:grpSpPr>
        <a:xfrm>
          <a:off x="0" y="0"/>
          <a:ext cx="0" cy="0"/>
          <a:chOff x="0" y="0"/>
          <a:chExt cx="0" cy="0"/>
        </a:xfrm>
      </p:grpSpPr>
      <p:sp>
        <p:nvSpPr>
          <p:cNvPr id="136" name="Google Shape;136;p4"/>
          <p:cNvSpPr/>
          <p:nvPr/>
        </p:nvSpPr>
        <p:spPr>
          <a:xfrm>
            <a:off x="0" y="0"/>
            <a:ext cx="1219169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37" name="Google Shape;137;p4"/>
          <p:cNvPicPr preferRelativeResize="0"/>
          <p:nvPr/>
        </p:nvPicPr>
        <p:blipFill rotWithShape="1">
          <a:blip r:embed="rId3">
            <a:alphaModFix/>
          </a:blip>
          <a:srcRect b="-3" l="19038" r="18816" t="0"/>
          <a:stretch/>
        </p:blipFill>
        <p:spPr>
          <a:xfrm>
            <a:off x="5833976" y="10"/>
            <a:ext cx="6394152" cy="6857990"/>
          </a:xfrm>
          <a:prstGeom prst="rect">
            <a:avLst/>
          </a:prstGeom>
          <a:noFill/>
          <a:ln>
            <a:noFill/>
          </a:ln>
        </p:spPr>
      </p:pic>
      <p:grpSp>
        <p:nvGrpSpPr>
          <p:cNvPr id="138" name="Google Shape;138;p4"/>
          <p:cNvGrpSpPr/>
          <p:nvPr/>
        </p:nvGrpSpPr>
        <p:grpSpPr>
          <a:xfrm>
            <a:off x="5579564" y="0"/>
            <a:ext cx="6648564" cy="6858000"/>
            <a:chOff x="5705128" y="0"/>
            <a:chExt cx="6648564" cy="6858000"/>
          </a:xfrm>
        </p:grpSpPr>
        <p:sp>
          <p:nvSpPr>
            <p:cNvPr id="139" name="Google Shape;139;p4"/>
            <p:cNvSpPr/>
            <p:nvPr/>
          </p:nvSpPr>
          <p:spPr>
            <a:xfrm>
              <a:off x="5868018" y="0"/>
              <a:ext cx="6485674" cy="6858000"/>
            </a:xfrm>
            <a:custGeom>
              <a:rect b="b" l="l" r="r" t="t"/>
              <a:pathLst>
                <a:path extrusionOk="0" h="6858000" w="6237794">
                  <a:moveTo>
                    <a:pt x="1720317" y="0"/>
                  </a:moveTo>
                  <a:lnTo>
                    <a:pt x="2433560" y="0"/>
                  </a:lnTo>
                  <a:lnTo>
                    <a:pt x="2351473" y="41605"/>
                  </a:lnTo>
                  <a:cubicBezTo>
                    <a:pt x="2036528" y="216271"/>
                    <a:pt x="1740794" y="426339"/>
                    <a:pt x="1473152" y="667521"/>
                  </a:cubicBezTo>
                  <a:cubicBezTo>
                    <a:pt x="1295305" y="828818"/>
                    <a:pt x="1130525" y="1004777"/>
                    <a:pt x="982876" y="1193803"/>
                  </a:cubicBezTo>
                  <a:cubicBezTo>
                    <a:pt x="834936" y="1382538"/>
                    <a:pt x="704418" y="1584921"/>
                    <a:pt x="595242" y="1798192"/>
                  </a:cubicBezTo>
                  <a:cubicBezTo>
                    <a:pt x="486066" y="2011317"/>
                    <a:pt x="395183" y="2234461"/>
                    <a:pt x="332174" y="2466315"/>
                  </a:cubicBezTo>
                  <a:cubicBezTo>
                    <a:pt x="269166" y="2697588"/>
                    <a:pt x="236355" y="2938008"/>
                    <a:pt x="236500" y="3178573"/>
                  </a:cubicBezTo>
                  <a:cubicBezTo>
                    <a:pt x="237807" y="3296751"/>
                    <a:pt x="249421" y="3414057"/>
                    <a:pt x="276860" y="3527298"/>
                  </a:cubicBezTo>
                  <a:cubicBezTo>
                    <a:pt x="303864" y="3640684"/>
                    <a:pt x="345821" y="3749135"/>
                    <a:pt x="396054" y="3853520"/>
                  </a:cubicBezTo>
                  <a:cubicBezTo>
                    <a:pt x="421461" y="3905640"/>
                    <a:pt x="449626" y="3956743"/>
                    <a:pt x="479243" y="4007121"/>
                  </a:cubicBezTo>
                  <a:cubicBezTo>
                    <a:pt x="509295" y="4057354"/>
                    <a:pt x="541380" y="4106861"/>
                    <a:pt x="574772" y="4155787"/>
                  </a:cubicBezTo>
                  <a:cubicBezTo>
                    <a:pt x="642426" y="4253348"/>
                    <a:pt x="717630" y="4348007"/>
                    <a:pt x="795447" y="4443100"/>
                  </a:cubicBezTo>
                  <a:cubicBezTo>
                    <a:pt x="873264" y="4538339"/>
                    <a:pt x="954565" y="4633577"/>
                    <a:pt x="1034270" y="4732591"/>
                  </a:cubicBezTo>
                  <a:cubicBezTo>
                    <a:pt x="1074195" y="4781952"/>
                    <a:pt x="1113684" y="4832476"/>
                    <a:pt x="1153028" y="4883725"/>
                  </a:cubicBezTo>
                  <a:lnTo>
                    <a:pt x="1210084" y="4957912"/>
                  </a:lnTo>
                  <a:cubicBezTo>
                    <a:pt x="1228813" y="4981576"/>
                    <a:pt x="1246670" y="5005822"/>
                    <a:pt x="1265979" y="5028906"/>
                  </a:cubicBezTo>
                  <a:cubicBezTo>
                    <a:pt x="1416677" y="5216770"/>
                    <a:pt x="1580151" y="5389681"/>
                    <a:pt x="1746238" y="5553590"/>
                  </a:cubicBezTo>
                  <a:cubicBezTo>
                    <a:pt x="1829717" y="5635182"/>
                    <a:pt x="1914648" y="5714015"/>
                    <a:pt x="2001611" y="5789654"/>
                  </a:cubicBezTo>
                  <a:cubicBezTo>
                    <a:pt x="2088575" y="5865293"/>
                    <a:pt x="2177135" y="5938465"/>
                    <a:pt x="2269035" y="6007280"/>
                  </a:cubicBezTo>
                  <a:cubicBezTo>
                    <a:pt x="2452108" y="6145202"/>
                    <a:pt x="2649554" y="6268461"/>
                    <a:pt x="2866455" y="6351505"/>
                  </a:cubicBezTo>
                  <a:cubicBezTo>
                    <a:pt x="2974615" y="6393027"/>
                    <a:pt x="3086694" y="6424821"/>
                    <a:pt x="3200661" y="6448777"/>
                  </a:cubicBezTo>
                  <a:cubicBezTo>
                    <a:pt x="3229262" y="6454438"/>
                    <a:pt x="3257572" y="6460971"/>
                    <a:pt x="3286318" y="6465908"/>
                  </a:cubicBezTo>
                  <a:lnTo>
                    <a:pt x="3372701" y="6480281"/>
                  </a:lnTo>
                  <a:cubicBezTo>
                    <a:pt x="3430628" y="6487975"/>
                    <a:pt x="3488556" y="6496106"/>
                    <a:pt x="3547063" y="6500896"/>
                  </a:cubicBezTo>
                  <a:cubicBezTo>
                    <a:pt x="3576245" y="6503654"/>
                    <a:pt x="3605426" y="6506268"/>
                    <a:pt x="3634753" y="6507575"/>
                  </a:cubicBezTo>
                  <a:cubicBezTo>
                    <a:pt x="3664079" y="6509026"/>
                    <a:pt x="3693261" y="6511350"/>
                    <a:pt x="3722733" y="6512221"/>
                  </a:cubicBezTo>
                  <a:lnTo>
                    <a:pt x="3811003" y="6514253"/>
                  </a:lnTo>
                  <a:cubicBezTo>
                    <a:pt x="3840329" y="6514979"/>
                    <a:pt x="3869946" y="6513963"/>
                    <a:pt x="3899418" y="6513817"/>
                  </a:cubicBezTo>
                  <a:lnTo>
                    <a:pt x="3943698" y="6513381"/>
                  </a:lnTo>
                  <a:cubicBezTo>
                    <a:pt x="3958071" y="6512946"/>
                    <a:pt x="3972154" y="6512075"/>
                    <a:pt x="3986381" y="6511495"/>
                  </a:cubicBezTo>
                  <a:cubicBezTo>
                    <a:pt x="4000609" y="6510768"/>
                    <a:pt x="4014837" y="6510333"/>
                    <a:pt x="4028919" y="6509317"/>
                  </a:cubicBezTo>
                  <a:lnTo>
                    <a:pt x="4071312" y="6505833"/>
                  </a:lnTo>
                  <a:cubicBezTo>
                    <a:pt x="4127788" y="6501332"/>
                    <a:pt x="4183828" y="6493782"/>
                    <a:pt x="4239432" y="6485072"/>
                  </a:cubicBezTo>
                  <a:cubicBezTo>
                    <a:pt x="4461994" y="6448195"/>
                    <a:pt x="4675992" y="6376041"/>
                    <a:pt x="4879826" y="6274849"/>
                  </a:cubicBezTo>
                  <a:cubicBezTo>
                    <a:pt x="5084386" y="6174820"/>
                    <a:pt x="5279074" y="6046770"/>
                    <a:pt x="5471439" y="5906235"/>
                  </a:cubicBezTo>
                  <a:cubicBezTo>
                    <a:pt x="5519494" y="5871246"/>
                    <a:pt x="5567258" y="5834806"/>
                    <a:pt x="5614877" y="5797930"/>
                  </a:cubicBezTo>
                  <a:cubicBezTo>
                    <a:pt x="5662787" y="5761199"/>
                    <a:pt x="5710551" y="5723887"/>
                    <a:pt x="5758316" y="5685995"/>
                  </a:cubicBezTo>
                  <a:lnTo>
                    <a:pt x="6048824" y="5453705"/>
                  </a:lnTo>
                  <a:lnTo>
                    <a:pt x="6237794" y="5308644"/>
                  </a:lnTo>
                  <a:lnTo>
                    <a:pt x="6237794" y="6081399"/>
                  </a:lnTo>
                  <a:lnTo>
                    <a:pt x="6123011" y="6166399"/>
                  </a:lnTo>
                  <a:cubicBezTo>
                    <a:pt x="6071326" y="6204001"/>
                    <a:pt x="6019061" y="6241458"/>
                    <a:pt x="5965925" y="6278479"/>
                  </a:cubicBezTo>
                  <a:cubicBezTo>
                    <a:pt x="5912644" y="6315210"/>
                    <a:pt x="5858927" y="6351650"/>
                    <a:pt x="5803903" y="6387364"/>
                  </a:cubicBezTo>
                  <a:cubicBezTo>
                    <a:pt x="5694437" y="6458938"/>
                    <a:pt x="5581486" y="6528335"/>
                    <a:pt x="5463744" y="6591780"/>
                  </a:cubicBezTo>
                  <a:cubicBezTo>
                    <a:pt x="5346147" y="6655514"/>
                    <a:pt x="5224486" y="6714748"/>
                    <a:pt x="5097888" y="6765562"/>
                  </a:cubicBezTo>
                  <a:cubicBezTo>
                    <a:pt x="5034879" y="6791332"/>
                    <a:pt x="4970700" y="6815005"/>
                    <a:pt x="4905602" y="6836446"/>
                  </a:cubicBezTo>
                  <a:lnTo>
                    <a:pt x="4831447" y="6858000"/>
                  </a:lnTo>
                  <a:lnTo>
                    <a:pt x="3036485" y="6858000"/>
                  </a:lnTo>
                  <a:lnTo>
                    <a:pt x="2911533" y="6825558"/>
                  </a:lnTo>
                  <a:cubicBezTo>
                    <a:pt x="2847182" y="6807410"/>
                    <a:pt x="2783121" y="6787919"/>
                    <a:pt x="2719386" y="6767158"/>
                  </a:cubicBezTo>
                  <a:cubicBezTo>
                    <a:pt x="2464884" y="6683389"/>
                    <a:pt x="2213285" y="6579149"/>
                    <a:pt x="1980415" y="6440210"/>
                  </a:cubicBezTo>
                  <a:cubicBezTo>
                    <a:pt x="1747399" y="6301563"/>
                    <a:pt x="1539355" y="6125749"/>
                    <a:pt x="1357588" y="5931206"/>
                  </a:cubicBezTo>
                  <a:cubicBezTo>
                    <a:pt x="1266269" y="5834080"/>
                    <a:pt x="1183226" y="5730711"/>
                    <a:pt x="1105118" y="5624874"/>
                  </a:cubicBezTo>
                  <a:cubicBezTo>
                    <a:pt x="1027446" y="5518601"/>
                    <a:pt x="953549" y="5410732"/>
                    <a:pt x="884588" y="5300539"/>
                  </a:cubicBezTo>
                  <a:cubicBezTo>
                    <a:pt x="866876" y="5273245"/>
                    <a:pt x="850180" y="5245516"/>
                    <a:pt x="833049" y="5217931"/>
                  </a:cubicBezTo>
                  <a:lnTo>
                    <a:pt x="783833" y="5137791"/>
                  </a:lnTo>
                  <a:cubicBezTo>
                    <a:pt x="752328" y="5085962"/>
                    <a:pt x="719662" y="5034567"/>
                    <a:pt x="686706" y="4982447"/>
                  </a:cubicBezTo>
                  <a:lnTo>
                    <a:pt x="485485" y="4665082"/>
                  </a:lnTo>
                  <a:cubicBezTo>
                    <a:pt x="417976" y="4556922"/>
                    <a:pt x="351338" y="4445568"/>
                    <a:pt x="289055" y="4329568"/>
                  </a:cubicBezTo>
                  <a:cubicBezTo>
                    <a:pt x="257987" y="4271496"/>
                    <a:pt x="227934" y="4212408"/>
                    <a:pt x="200495" y="4151721"/>
                  </a:cubicBezTo>
                  <a:cubicBezTo>
                    <a:pt x="173201" y="4090891"/>
                    <a:pt x="147794" y="4028898"/>
                    <a:pt x="125291" y="3965600"/>
                  </a:cubicBezTo>
                  <a:cubicBezTo>
                    <a:pt x="103224" y="3902155"/>
                    <a:pt x="83624" y="3837840"/>
                    <a:pt x="67654" y="3772509"/>
                  </a:cubicBezTo>
                  <a:cubicBezTo>
                    <a:pt x="60105" y="3739843"/>
                    <a:pt x="52410" y="3707032"/>
                    <a:pt x="46168" y="3674076"/>
                  </a:cubicBezTo>
                  <a:lnTo>
                    <a:pt x="36731" y="3624714"/>
                  </a:lnTo>
                  <a:lnTo>
                    <a:pt x="28891" y="3575208"/>
                  </a:lnTo>
                  <a:cubicBezTo>
                    <a:pt x="8566" y="3442948"/>
                    <a:pt x="0" y="3310252"/>
                    <a:pt x="0" y="3178573"/>
                  </a:cubicBezTo>
                  <a:cubicBezTo>
                    <a:pt x="726" y="2919425"/>
                    <a:pt x="27730" y="2660277"/>
                    <a:pt x="80575" y="2405774"/>
                  </a:cubicBezTo>
                  <a:cubicBezTo>
                    <a:pt x="133276" y="2151417"/>
                    <a:pt x="213997" y="1901996"/>
                    <a:pt x="322737" y="1665351"/>
                  </a:cubicBezTo>
                  <a:cubicBezTo>
                    <a:pt x="541235" y="1192061"/>
                    <a:pt x="857875" y="768568"/>
                    <a:pt x="1230700" y="407938"/>
                  </a:cubicBezTo>
                  <a:cubicBezTo>
                    <a:pt x="1324124" y="317781"/>
                    <a:pt x="1421323" y="231579"/>
                    <a:pt x="1521825" y="149443"/>
                  </a:cubicBezTo>
                  <a:close/>
                </a:path>
              </a:pathLst>
            </a:custGeom>
            <a:solidFill>
              <a:schemeClr val="lt1">
                <a:alpha val="29803"/>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0" name="Google Shape;140;p4"/>
            <p:cNvSpPr/>
            <p:nvPr/>
          </p:nvSpPr>
          <p:spPr>
            <a:xfrm>
              <a:off x="5875698" y="0"/>
              <a:ext cx="6477994" cy="6858000"/>
            </a:xfrm>
            <a:custGeom>
              <a:rect b="b" l="l" r="r" t="t"/>
              <a:pathLst>
                <a:path extrusionOk="0" h="6858000" w="6230407">
                  <a:moveTo>
                    <a:pt x="5634917" y="0"/>
                  </a:moveTo>
                  <a:lnTo>
                    <a:pt x="6230407" y="0"/>
                  </a:lnTo>
                  <a:lnTo>
                    <a:pt x="6230407" y="322046"/>
                  </a:lnTo>
                  <a:lnTo>
                    <a:pt x="6061915" y="206288"/>
                  </a:lnTo>
                  <a:cubicBezTo>
                    <a:pt x="5982213" y="157828"/>
                    <a:pt x="5899796" y="113801"/>
                    <a:pt x="5814792" y="74312"/>
                  </a:cubicBezTo>
                  <a:cubicBezTo>
                    <a:pt x="5769441" y="53261"/>
                    <a:pt x="5723362" y="33505"/>
                    <a:pt x="5676576" y="15049"/>
                  </a:cubicBezTo>
                  <a:close/>
                  <a:moveTo>
                    <a:pt x="1821847" y="0"/>
                  </a:moveTo>
                  <a:lnTo>
                    <a:pt x="3449591" y="0"/>
                  </a:lnTo>
                  <a:lnTo>
                    <a:pt x="3354111" y="29819"/>
                  </a:lnTo>
                  <a:cubicBezTo>
                    <a:pt x="3295072" y="49686"/>
                    <a:pt x="3236122" y="70955"/>
                    <a:pt x="3177287" y="93621"/>
                  </a:cubicBezTo>
                  <a:cubicBezTo>
                    <a:pt x="2718951" y="269871"/>
                    <a:pt x="2282682" y="529455"/>
                    <a:pt x="1915374" y="844207"/>
                  </a:cubicBezTo>
                  <a:cubicBezTo>
                    <a:pt x="1541678" y="1164331"/>
                    <a:pt x="1247976" y="1528591"/>
                    <a:pt x="1042545" y="1926532"/>
                  </a:cubicBezTo>
                  <a:cubicBezTo>
                    <a:pt x="832613" y="2333329"/>
                    <a:pt x="726050" y="2757113"/>
                    <a:pt x="726050" y="3186123"/>
                  </a:cubicBezTo>
                  <a:cubicBezTo>
                    <a:pt x="726050" y="3618181"/>
                    <a:pt x="896057" y="3870506"/>
                    <a:pt x="1249864" y="4355701"/>
                  </a:cubicBezTo>
                  <a:cubicBezTo>
                    <a:pt x="1335230" y="4472717"/>
                    <a:pt x="1423500" y="4593798"/>
                    <a:pt x="1513803" y="4726929"/>
                  </a:cubicBezTo>
                  <a:cubicBezTo>
                    <a:pt x="2203848" y="5744068"/>
                    <a:pt x="2944562" y="6178014"/>
                    <a:pt x="3990446" y="6178014"/>
                  </a:cubicBezTo>
                  <a:cubicBezTo>
                    <a:pt x="4676863" y="6178014"/>
                    <a:pt x="5180496" y="5824498"/>
                    <a:pt x="5870541" y="5285296"/>
                  </a:cubicBezTo>
                  <a:cubicBezTo>
                    <a:pt x="5947632" y="5225046"/>
                    <a:pt x="6024723" y="5165521"/>
                    <a:pt x="6099347" y="5108030"/>
                  </a:cubicBezTo>
                  <a:lnTo>
                    <a:pt x="6230407" y="5006078"/>
                  </a:lnTo>
                  <a:lnTo>
                    <a:pt x="6230407" y="5924458"/>
                  </a:lnTo>
                  <a:lnTo>
                    <a:pt x="6056186" y="6058925"/>
                  </a:lnTo>
                  <a:cubicBezTo>
                    <a:pt x="5577260" y="6421454"/>
                    <a:pt x="5092142" y="6735949"/>
                    <a:pt x="4500343" y="6854086"/>
                  </a:cubicBezTo>
                  <a:lnTo>
                    <a:pt x="4476760" y="6858000"/>
                  </a:lnTo>
                  <a:lnTo>
                    <a:pt x="3391617" y="6858000"/>
                  </a:lnTo>
                  <a:lnTo>
                    <a:pt x="3242986" y="6833894"/>
                  </a:lnTo>
                  <a:cubicBezTo>
                    <a:pt x="2233307" y="6634206"/>
                    <a:pt x="1512986" y="6018796"/>
                    <a:pt x="913044" y="5134452"/>
                  </a:cubicBezTo>
                  <a:cubicBezTo>
                    <a:pt x="469951" y="4481428"/>
                    <a:pt x="0" y="4033545"/>
                    <a:pt x="0" y="3186123"/>
                  </a:cubicBezTo>
                  <a:cubicBezTo>
                    <a:pt x="0" y="1915018"/>
                    <a:pt x="732545" y="779286"/>
                    <a:pt x="1779764" y="28818"/>
                  </a:cubicBezTo>
                  <a:close/>
                </a:path>
              </a:pathLst>
            </a:custGeom>
            <a:solidFill>
              <a:schemeClr val="lt1">
                <a:alpha val="29803"/>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1" name="Google Shape;141;p4"/>
            <p:cNvSpPr/>
            <p:nvPr/>
          </p:nvSpPr>
          <p:spPr>
            <a:xfrm>
              <a:off x="5875698" y="0"/>
              <a:ext cx="6477994" cy="6858000"/>
            </a:xfrm>
            <a:custGeom>
              <a:rect b="b" l="l" r="r" t="t"/>
              <a:pathLst>
                <a:path extrusionOk="0" h="6858000" w="6230408">
                  <a:moveTo>
                    <a:pt x="5061392" y="0"/>
                  </a:moveTo>
                  <a:lnTo>
                    <a:pt x="6230408" y="0"/>
                  </a:lnTo>
                  <a:lnTo>
                    <a:pt x="6230408" y="502666"/>
                  </a:lnTo>
                  <a:lnTo>
                    <a:pt x="6204367" y="480166"/>
                  </a:lnTo>
                  <a:cubicBezTo>
                    <a:pt x="6064466" y="372115"/>
                    <a:pt x="5913877" y="280469"/>
                    <a:pt x="5753525" y="205991"/>
                  </a:cubicBezTo>
                  <a:cubicBezTo>
                    <a:pt x="5581848" y="126214"/>
                    <a:pt x="5398775" y="66109"/>
                    <a:pt x="5205685" y="25948"/>
                  </a:cubicBezTo>
                  <a:close/>
                  <a:moveTo>
                    <a:pt x="1821847" y="0"/>
                  </a:moveTo>
                  <a:lnTo>
                    <a:pt x="4114919" y="0"/>
                  </a:lnTo>
                  <a:lnTo>
                    <a:pt x="4086206" y="3507"/>
                  </a:lnTo>
                  <a:cubicBezTo>
                    <a:pt x="3798985" y="45364"/>
                    <a:pt x="3509190" y="121369"/>
                    <a:pt x="3229262" y="229075"/>
                  </a:cubicBezTo>
                  <a:cubicBezTo>
                    <a:pt x="2786315" y="399518"/>
                    <a:pt x="2364564" y="650390"/>
                    <a:pt x="2009741" y="954400"/>
                  </a:cubicBezTo>
                  <a:cubicBezTo>
                    <a:pt x="1655354" y="1257973"/>
                    <a:pt x="1365573" y="1617151"/>
                    <a:pt x="1171466" y="1993025"/>
                  </a:cubicBezTo>
                  <a:cubicBezTo>
                    <a:pt x="972132" y="2379061"/>
                    <a:pt x="871086" y="2780487"/>
                    <a:pt x="871086" y="3186123"/>
                  </a:cubicBezTo>
                  <a:cubicBezTo>
                    <a:pt x="871086" y="3573756"/>
                    <a:pt x="1023091" y="3798642"/>
                    <a:pt x="1367025" y="4270190"/>
                  </a:cubicBezTo>
                  <a:cubicBezTo>
                    <a:pt x="1453117" y="4388222"/>
                    <a:pt x="1542113" y="4510319"/>
                    <a:pt x="1633868" y="4645483"/>
                  </a:cubicBezTo>
                  <a:cubicBezTo>
                    <a:pt x="1958347" y="5123709"/>
                    <a:pt x="2291248" y="5463723"/>
                    <a:pt x="2651877" y="5684689"/>
                  </a:cubicBezTo>
                  <a:cubicBezTo>
                    <a:pt x="3034139" y="5919011"/>
                    <a:pt x="3472005" y="6032833"/>
                    <a:pt x="3990301" y="6032833"/>
                  </a:cubicBezTo>
                  <a:cubicBezTo>
                    <a:pt x="4284438" y="6032833"/>
                    <a:pt x="4557959" y="5962420"/>
                    <a:pt x="4851225" y="5811141"/>
                  </a:cubicBezTo>
                  <a:cubicBezTo>
                    <a:pt x="5152330" y="5655798"/>
                    <a:pt x="5450387" y="5429315"/>
                    <a:pt x="5780965" y="5171038"/>
                  </a:cubicBezTo>
                  <a:cubicBezTo>
                    <a:pt x="5858491" y="5110498"/>
                    <a:pt x="5935727" y="5050828"/>
                    <a:pt x="6010496" y="4993191"/>
                  </a:cubicBezTo>
                  <a:lnTo>
                    <a:pt x="6230408" y="4822117"/>
                  </a:lnTo>
                  <a:lnTo>
                    <a:pt x="6230408" y="5924457"/>
                  </a:lnTo>
                  <a:lnTo>
                    <a:pt x="6056186" y="6058925"/>
                  </a:lnTo>
                  <a:cubicBezTo>
                    <a:pt x="5577260" y="6421454"/>
                    <a:pt x="5092142" y="6735949"/>
                    <a:pt x="4500343" y="6854086"/>
                  </a:cubicBezTo>
                  <a:lnTo>
                    <a:pt x="4476760" y="6858000"/>
                  </a:lnTo>
                  <a:lnTo>
                    <a:pt x="3391617" y="6858000"/>
                  </a:lnTo>
                  <a:lnTo>
                    <a:pt x="3242986" y="6833894"/>
                  </a:lnTo>
                  <a:cubicBezTo>
                    <a:pt x="2233307" y="6634206"/>
                    <a:pt x="1512986" y="6018796"/>
                    <a:pt x="913044" y="5134452"/>
                  </a:cubicBezTo>
                  <a:cubicBezTo>
                    <a:pt x="469951" y="4481428"/>
                    <a:pt x="0" y="4033545"/>
                    <a:pt x="0" y="3186123"/>
                  </a:cubicBezTo>
                  <a:cubicBezTo>
                    <a:pt x="0" y="1915018"/>
                    <a:pt x="732545" y="779286"/>
                    <a:pt x="1779764" y="28818"/>
                  </a:cubicBezTo>
                  <a:close/>
                </a:path>
              </a:pathLst>
            </a:custGeom>
            <a:solidFill>
              <a:schemeClr val="lt1">
                <a:alpha val="29803"/>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2" name="Google Shape;142;p4"/>
            <p:cNvSpPr/>
            <p:nvPr/>
          </p:nvSpPr>
          <p:spPr>
            <a:xfrm>
              <a:off x="5705128" y="0"/>
              <a:ext cx="6648564" cy="6858000"/>
            </a:xfrm>
            <a:custGeom>
              <a:rect b="b" l="l" r="r" t="t"/>
              <a:pathLst>
                <a:path extrusionOk="0" h="6858000" w="6394458">
                  <a:moveTo>
                    <a:pt x="1242460" y="0"/>
                  </a:moveTo>
                  <a:lnTo>
                    <a:pt x="2160732" y="0"/>
                  </a:lnTo>
                  <a:lnTo>
                    <a:pt x="2096124" y="41936"/>
                  </a:lnTo>
                  <a:cubicBezTo>
                    <a:pt x="2053586" y="71988"/>
                    <a:pt x="1997691" y="111913"/>
                    <a:pt x="1942232" y="154451"/>
                  </a:cubicBezTo>
                  <a:lnTo>
                    <a:pt x="1941942" y="154741"/>
                  </a:lnTo>
                  <a:lnTo>
                    <a:pt x="1941652" y="155032"/>
                  </a:lnTo>
                  <a:cubicBezTo>
                    <a:pt x="1920455" y="170711"/>
                    <a:pt x="1899113" y="187262"/>
                    <a:pt x="1878498" y="203377"/>
                  </a:cubicBezTo>
                  <a:lnTo>
                    <a:pt x="1865722" y="213395"/>
                  </a:lnTo>
                  <a:cubicBezTo>
                    <a:pt x="1838863" y="233865"/>
                    <a:pt x="1813311" y="254771"/>
                    <a:pt x="1791679" y="272483"/>
                  </a:cubicBezTo>
                  <a:cubicBezTo>
                    <a:pt x="1684245" y="360463"/>
                    <a:pt x="1590023" y="443216"/>
                    <a:pt x="1503495" y="525389"/>
                  </a:cubicBezTo>
                  <a:cubicBezTo>
                    <a:pt x="1315050" y="703090"/>
                    <a:pt x="1142430" y="895746"/>
                    <a:pt x="990135" y="1098128"/>
                  </a:cubicBezTo>
                  <a:cubicBezTo>
                    <a:pt x="911301" y="1202949"/>
                    <a:pt x="837695" y="1310238"/>
                    <a:pt x="771637" y="1416800"/>
                  </a:cubicBezTo>
                  <a:cubicBezTo>
                    <a:pt x="697595" y="1538898"/>
                    <a:pt x="636764" y="1650106"/>
                    <a:pt x="585660" y="1756960"/>
                  </a:cubicBezTo>
                  <a:lnTo>
                    <a:pt x="585515" y="1757395"/>
                  </a:lnTo>
                  <a:lnTo>
                    <a:pt x="585370" y="1757831"/>
                  </a:lnTo>
                  <a:cubicBezTo>
                    <a:pt x="570271" y="1788174"/>
                    <a:pt x="556334" y="1818952"/>
                    <a:pt x="544574" y="1845230"/>
                  </a:cubicBezTo>
                  <a:lnTo>
                    <a:pt x="524539" y="1889510"/>
                  </a:lnTo>
                  <a:lnTo>
                    <a:pt x="505666" y="1933935"/>
                  </a:lnTo>
                  <a:lnTo>
                    <a:pt x="502762" y="1940904"/>
                  </a:lnTo>
                  <a:cubicBezTo>
                    <a:pt x="491002" y="1969214"/>
                    <a:pt x="479823" y="1996073"/>
                    <a:pt x="469661" y="2023512"/>
                  </a:cubicBezTo>
                  <a:cubicBezTo>
                    <a:pt x="465450" y="2034691"/>
                    <a:pt x="461240" y="2045870"/>
                    <a:pt x="456885" y="2057049"/>
                  </a:cubicBezTo>
                  <a:cubicBezTo>
                    <a:pt x="449190" y="2076794"/>
                    <a:pt x="442076" y="2095522"/>
                    <a:pt x="435688" y="2114395"/>
                  </a:cubicBezTo>
                  <a:lnTo>
                    <a:pt x="435543" y="2114976"/>
                  </a:lnTo>
                  <a:lnTo>
                    <a:pt x="435253" y="2115557"/>
                  </a:lnTo>
                  <a:cubicBezTo>
                    <a:pt x="390392" y="2239687"/>
                    <a:pt x="353226" y="2365123"/>
                    <a:pt x="324770" y="2488382"/>
                  </a:cubicBezTo>
                  <a:cubicBezTo>
                    <a:pt x="265391" y="2742158"/>
                    <a:pt x="235193" y="3002178"/>
                    <a:pt x="235338" y="3261036"/>
                  </a:cubicBezTo>
                  <a:cubicBezTo>
                    <a:pt x="236210" y="3391989"/>
                    <a:pt x="248695" y="3520474"/>
                    <a:pt x="272505" y="3641991"/>
                  </a:cubicBezTo>
                  <a:cubicBezTo>
                    <a:pt x="299073" y="3770621"/>
                    <a:pt x="337110" y="3893154"/>
                    <a:pt x="385891" y="4006104"/>
                  </a:cubicBezTo>
                  <a:lnTo>
                    <a:pt x="386182" y="4006685"/>
                  </a:lnTo>
                  <a:lnTo>
                    <a:pt x="386472" y="4007266"/>
                  </a:lnTo>
                  <a:cubicBezTo>
                    <a:pt x="394747" y="4027591"/>
                    <a:pt x="404039" y="4047626"/>
                    <a:pt x="413911" y="4068823"/>
                  </a:cubicBezTo>
                  <a:cubicBezTo>
                    <a:pt x="417686" y="4077098"/>
                    <a:pt x="421606" y="4085374"/>
                    <a:pt x="425380" y="4093794"/>
                  </a:cubicBezTo>
                  <a:cubicBezTo>
                    <a:pt x="428865" y="4100908"/>
                    <a:pt x="432349" y="4107876"/>
                    <a:pt x="435834" y="4114845"/>
                  </a:cubicBezTo>
                  <a:cubicBezTo>
                    <a:pt x="446867" y="4136913"/>
                    <a:pt x="457320" y="4157819"/>
                    <a:pt x="468644" y="4178435"/>
                  </a:cubicBezTo>
                  <a:lnTo>
                    <a:pt x="468935" y="4179015"/>
                  </a:lnTo>
                  <a:lnTo>
                    <a:pt x="469225" y="4179596"/>
                  </a:lnTo>
                  <a:cubicBezTo>
                    <a:pt x="495213" y="4229103"/>
                    <a:pt x="525120" y="4280352"/>
                    <a:pt x="566496" y="4345828"/>
                  </a:cubicBezTo>
                  <a:cubicBezTo>
                    <a:pt x="598727" y="4397368"/>
                    <a:pt x="633135" y="4447745"/>
                    <a:pt x="674366" y="4507124"/>
                  </a:cubicBezTo>
                  <a:cubicBezTo>
                    <a:pt x="713129" y="4561713"/>
                    <a:pt x="753199" y="4615139"/>
                    <a:pt x="790946" y="4665372"/>
                  </a:cubicBezTo>
                  <a:cubicBezTo>
                    <a:pt x="839001" y="4729106"/>
                    <a:pt x="889379" y="4793421"/>
                    <a:pt x="938015" y="4855559"/>
                  </a:cubicBezTo>
                  <a:cubicBezTo>
                    <a:pt x="969955" y="4896355"/>
                    <a:pt x="1003056" y="4938457"/>
                    <a:pt x="1035286" y="4980269"/>
                  </a:cubicBezTo>
                  <a:cubicBezTo>
                    <a:pt x="1069113" y="5023969"/>
                    <a:pt x="1113684" y="5081606"/>
                    <a:pt x="1158254" y="5140985"/>
                  </a:cubicBezTo>
                  <a:cubicBezTo>
                    <a:pt x="1179451" y="5169005"/>
                    <a:pt x="1200647" y="5198186"/>
                    <a:pt x="1221118" y="5226351"/>
                  </a:cubicBezTo>
                  <a:cubicBezTo>
                    <a:pt x="1240572" y="5253065"/>
                    <a:pt x="1259010" y="5278471"/>
                    <a:pt x="1277448" y="5303007"/>
                  </a:cubicBezTo>
                  <a:lnTo>
                    <a:pt x="1277739" y="5303297"/>
                  </a:lnTo>
                  <a:lnTo>
                    <a:pt x="1278029" y="5303588"/>
                  </a:lnTo>
                  <a:cubicBezTo>
                    <a:pt x="1309824" y="5347287"/>
                    <a:pt x="1343796" y="5391132"/>
                    <a:pt x="1376607" y="5433525"/>
                  </a:cubicBezTo>
                  <a:lnTo>
                    <a:pt x="1395625" y="5458060"/>
                  </a:lnTo>
                  <a:lnTo>
                    <a:pt x="1405207" y="5469965"/>
                  </a:lnTo>
                  <a:cubicBezTo>
                    <a:pt x="1442083" y="5515552"/>
                    <a:pt x="1479976" y="5562736"/>
                    <a:pt x="1518739" y="5607597"/>
                  </a:cubicBezTo>
                  <a:cubicBezTo>
                    <a:pt x="1603960" y="5707481"/>
                    <a:pt x="1691650" y="5802139"/>
                    <a:pt x="1779194" y="5888957"/>
                  </a:cubicBezTo>
                  <a:cubicBezTo>
                    <a:pt x="1965606" y="6072902"/>
                    <a:pt x="2161746" y="6230423"/>
                    <a:pt x="2361805" y="6356876"/>
                  </a:cubicBezTo>
                  <a:cubicBezTo>
                    <a:pt x="2475047" y="6427870"/>
                    <a:pt x="2579867" y="6485217"/>
                    <a:pt x="2682656" y="6532110"/>
                  </a:cubicBezTo>
                  <a:lnTo>
                    <a:pt x="2682946" y="6532255"/>
                  </a:lnTo>
                  <a:lnTo>
                    <a:pt x="2683236" y="6532400"/>
                  </a:lnTo>
                  <a:cubicBezTo>
                    <a:pt x="2787767" y="6581616"/>
                    <a:pt x="2901734" y="6626187"/>
                    <a:pt x="3021944" y="6664805"/>
                  </a:cubicBezTo>
                  <a:cubicBezTo>
                    <a:pt x="3132572" y="6700374"/>
                    <a:pt x="3251620" y="6731298"/>
                    <a:pt x="3375605" y="6756415"/>
                  </a:cubicBezTo>
                  <a:cubicBezTo>
                    <a:pt x="3432661" y="6767738"/>
                    <a:pt x="3493201" y="6777901"/>
                    <a:pt x="3555048" y="6786612"/>
                  </a:cubicBezTo>
                  <a:cubicBezTo>
                    <a:pt x="3613121" y="6794742"/>
                    <a:pt x="3673807" y="6801566"/>
                    <a:pt x="3735218" y="6807083"/>
                  </a:cubicBezTo>
                  <a:cubicBezTo>
                    <a:pt x="3852670" y="6817826"/>
                    <a:pt x="3974622" y="6823052"/>
                    <a:pt x="4108188" y="6823343"/>
                  </a:cubicBezTo>
                  <a:lnTo>
                    <a:pt x="4126917" y="6823343"/>
                  </a:lnTo>
                  <a:cubicBezTo>
                    <a:pt x="4135192" y="6823488"/>
                    <a:pt x="4143322" y="6823488"/>
                    <a:pt x="4151597" y="6823488"/>
                  </a:cubicBezTo>
                  <a:cubicBezTo>
                    <a:pt x="4171487" y="6823488"/>
                    <a:pt x="4186296" y="6823343"/>
                    <a:pt x="4199652" y="6822763"/>
                  </a:cubicBezTo>
                  <a:lnTo>
                    <a:pt x="4200088" y="6822763"/>
                  </a:lnTo>
                  <a:lnTo>
                    <a:pt x="4200523" y="6822763"/>
                  </a:lnTo>
                  <a:lnTo>
                    <a:pt x="4245675" y="6821601"/>
                  </a:lnTo>
                  <a:lnTo>
                    <a:pt x="4291117" y="6819277"/>
                  </a:lnTo>
                  <a:cubicBezTo>
                    <a:pt x="4342801" y="6816955"/>
                    <a:pt x="4397825" y="6812164"/>
                    <a:pt x="4469108" y="6803743"/>
                  </a:cubicBezTo>
                  <a:cubicBezTo>
                    <a:pt x="4700672" y="6775433"/>
                    <a:pt x="4932236" y="6712860"/>
                    <a:pt x="5157267" y="6617766"/>
                  </a:cubicBezTo>
                  <a:cubicBezTo>
                    <a:pt x="5260490" y="6574648"/>
                    <a:pt x="5367344" y="6521656"/>
                    <a:pt x="5484069" y="6455744"/>
                  </a:cubicBezTo>
                  <a:cubicBezTo>
                    <a:pt x="5584535" y="6399414"/>
                    <a:pt x="5688194" y="6334663"/>
                    <a:pt x="5801144" y="6257717"/>
                  </a:cubicBezTo>
                  <a:cubicBezTo>
                    <a:pt x="5894061" y="6194419"/>
                    <a:pt x="5992638" y="6122844"/>
                    <a:pt x="6111106" y="6032542"/>
                  </a:cubicBezTo>
                  <a:cubicBezTo>
                    <a:pt x="6163081" y="5993052"/>
                    <a:pt x="6215491" y="5951676"/>
                    <a:pt x="6264127" y="5913203"/>
                  </a:cubicBezTo>
                  <a:lnTo>
                    <a:pt x="6394458" y="5808939"/>
                  </a:lnTo>
                  <a:lnTo>
                    <a:pt x="6394458" y="6858000"/>
                  </a:lnTo>
                  <a:lnTo>
                    <a:pt x="2234128" y="6858000"/>
                  </a:lnTo>
                  <a:lnTo>
                    <a:pt x="2151583" y="6802146"/>
                  </a:lnTo>
                  <a:cubicBezTo>
                    <a:pt x="1509012" y="6424386"/>
                    <a:pt x="970245" y="5884748"/>
                    <a:pt x="593791" y="5241450"/>
                  </a:cubicBezTo>
                  <a:cubicBezTo>
                    <a:pt x="205286" y="4577683"/>
                    <a:pt x="0" y="3818240"/>
                    <a:pt x="0" y="3044861"/>
                  </a:cubicBezTo>
                  <a:cubicBezTo>
                    <a:pt x="0" y="2457023"/>
                    <a:pt x="115129" y="1886606"/>
                    <a:pt x="342337" y="1349581"/>
                  </a:cubicBezTo>
                  <a:cubicBezTo>
                    <a:pt x="534284" y="895692"/>
                    <a:pt x="798705" y="482372"/>
                    <a:pt x="1129762" y="118183"/>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3" name="Google Shape;143;p4"/>
            <p:cNvSpPr/>
            <p:nvPr/>
          </p:nvSpPr>
          <p:spPr>
            <a:xfrm>
              <a:off x="5934266" y="0"/>
              <a:ext cx="6419426" cy="6858000"/>
            </a:xfrm>
            <a:custGeom>
              <a:rect b="b" l="l" r="r" t="t"/>
              <a:pathLst>
                <a:path extrusionOk="0" h="6858000" w="6419426">
                  <a:moveTo>
                    <a:pt x="6419426" y="6276207"/>
                  </a:moveTo>
                  <a:lnTo>
                    <a:pt x="6419426" y="6858000"/>
                  </a:lnTo>
                  <a:lnTo>
                    <a:pt x="5377226" y="6858000"/>
                  </a:lnTo>
                  <a:lnTo>
                    <a:pt x="5526079" y="6799309"/>
                  </a:lnTo>
                  <a:cubicBezTo>
                    <a:pt x="5828657" y="6671330"/>
                    <a:pt x="6112428" y="6507594"/>
                    <a:pt x="6372097" y="6313400"/>
                  </a:cubicBezTo>
                  <a:close/>
                  <a:moveTo>
                    <a:pt x="0" y="3944218"/>
                  </a:moveTo>
                  <a:lnTo>
                    <a:pt x="31811" y="4082046"/>
                  </a:lnTo>
                  <a:cubicBezTo>
                    <a:pt x="347839" y="5310348"/>
                    <a:pt x="1226077" y="6312987"/>
                    <a:pt x="2375871" y="6799309"/>
                  </a:cubicBezTo>
                  <a:lnTo>
                    <a:pt x="2524724" y="6858000"/>
                  </a:lnTo>
                  <a:lnTo>
                    <a:pt x="0" y="6858000"/>
                  </a:lnTo>
                  <a:close/>
                  <a:moveTo>
                    <a:pt x="0" y="0"/>
                  </a:moveTo>
                  <a:lnTo>
                    <a:pt x="1320019" y="0"/>
                  </a:lnTo>
                  <a:lnTo>
                    <a:pt x="1089625" y="209396"/>
                  </a:lnTo>
                  <a:cubicBezTo>
                    <a:pt x="586180" y="712841"/>
                    <a:pt x="214775" y="1348326"/>
                    <a:pt x="31811" y="2059448"/>
                  </a:cubicBezTo>
                  <a:lnTo>
                    <a:pt x="0" y="2197276"/>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144" name="Google Shape;144;p4"/>
          <p:cNvSpPr txBox="1"/>
          <p:nvPr>
            <p:ph type="title"/>
          </p:nvPr>
        </p:nvSpPr>
        <p:spPr>
          <a:xfrm>
            <a:off x="804672" y="798445"/>
            <a:ext cx="4803636" cy="1311664"/>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2"/>
              </a:buClr>
              <a:buSzPts val="2800"/>
              <a:buFont typeface="Calibri"/>
              <a:buNone/>
            </a:pPr>
            <a:r>
              <a:rPr b="1" lang="en-US" sz="2800">
                <a:solidFill>
                  <a:schemeClr val="dk2"/>
                </a:solidFill>
              </a:rPr>
              <a:t>Y6</a:t>
            </a:r>
            <a:br>
              <a:rPr b="1" lang="en-US" sz="2800"/>
            </a:br>
            <a:r>
              <a:rPr b="1" lang="en-US" sz="2800">
                <a:solidFill>
                  <a:schemeClr val="dk2"/>
                </a:solidFill>
              </a:rPr>
              <a:t>Residential</a:t>
            </a:r>
            <a:br>
              <a:rPr b="1" lang="en-US" sz="2800"/>
            </a:br>
            <a:r>
              <a:rPr b="1" lang="en-US" sz="2800">
                <a:solidFill>
                  <a:schemeClr val="dk2"/>
                </a:solidFill>
              </a:rPr>
              <a:t>Travel Arrangements</a:t>
            </a:r>
            <a:endParaRPr b="1"/>
          </a:p>
        </p:txBody>
      </p:sp>
      <p:grpSp>
        <p:nvGrpSpPr>
          <p:cNvPr id="145" name="Google Shape;145;p4"/>
          <p:cNvGrpSpPr/>
          <p:nvPr/>
        </p:nvGrpSpPr>
        <p:grpSpPr>
          <a:xfrm>
            <a:off x="806600" y="2499200"/>
            <a:ext cx="4936494" cy="3992271"/>
            <a:chOff x="0" y="0"/>
            <a:chExt cx="4706802" cy="3806513"/>
          </a:xfrm>
        </p:grpSpPr>
        <p:sp>
          <p:nvSpPr>
            <p:cNvPr id="146" name="Google Shape;146;p4"/>
            <p:cNvSpPr/>
            <p:nvPr/>
          </p:nvSpPr>
          <p:spPr>
            <a:xfrm>
              <a:off x="0" y="0"/>
              <a:ext cx="4000782" cy="1136649"/>
            </a:xfrm>
            <a:prstGeom prst="roundRect">
              <a:avLst>
                <a:gd fmla="val 10000" name="adj"/>
              </a:avLst>
            </a:prstGeom>
            <a:solidFill>
              <a:srgbClr val="599BD5"/>
            </a:solidFill>
            <a:ln cap="flat" cmpd="sng" w="13325">
              <a:solidFill>
                <a:schemeClr val="lt1"/>
              </a:solidFill>
              <a:prstDash val="solid"/>
              <a:miter lim="800000"/>
              <a:headEnd len="sm" w="sm" type="none"/>
              <a:tailEnd len="sm" w="sm" type="none"/>
            </a:ln>
          </p:spPr>
          <p:txBody>
            <a:bodyPr anchorCtr="0" anchor="ctr" bIns="95875" lIns="95875" spcFirstLastPara="1" rIns="95875" wrap="square" tIns="95875">
              <a:noAutofit/>
            </a:bodyPr>
            <a:lstStyle/>
            <a:p>
              <a:pPr indent="0" lvl="0" marL="0" marR="0" rtl="0" algn="l">
                <a:lnSpc>
                  <a:spcPct val="100000"/>
                </a:lnSpc>
                <a:spcBef>
                  <a:spcPts val="0"/>
                </a:spcBef>
                <a:spcAft>
                  <a:spcPts val="0"/>
                </a:spcAft>
                <a:buClr>
                  <a:srgbClr val="000000"/>
                </a:buClr>
                <a:buSzPts val="1468"/>
                <a:buFont typeface="Arial"/>
                <a:buNone/>
              </a:pPr>
              <a:r>
                <a:t/>
              </a:r>
              <a:endParaRPr b="0" i="0" sz="1468" u="none" cap="none" strike="noStrike">
                <a:solidFill>
                  <a:srgbClr val="000000"/>
                </a:solidFill>
                <a:latin typeface="Arial"/>
                <a:ea typeface="Arial"/>
                <a:cs typeface="Arial"/>
                <a:sym typeface="Arial"/>
              </a:endParaRPr>
            </a:p>
          </p:txBody>
        </p:sp>
        <p:sp>
          <p:nvSpPr>
            <p:cNvPr id="147" name="Google Shape;147;p4"/>
            <p:cNvSpPr txBox="1"/>
            <p:nvPr/>
          </p:nvSpPr>
          <p:spPr>
            <a:xfrm>
              <a:off x="33278" y="33297"/>
              <a:ext cx="3228600" cy="1070100"/>
            </a:xfrm>
            <a:prstGeom prst="rect">
              <a:avLst/>
            </a:prstGeom>
            <a:noFill/>
            <a:ln>
              <a:noFill/>
            </a:ln>
          </p:spPr>
          <p:txBody>
            <a:bodyPr anchorCtr="0" anchor="ctr" bIns="63925" lIns="63925" spcFirstLastPara="1" rIns="63925" wrap="square" tIns="63925">
              <a:noAutofit/>
            </a:bodyPr>
            <a:lstStyle/>
            <a:p>
              <a:pPr indent="0" lvl="0" marL="0" marR="0" rtl="0" algn="l">
                <a:lnSpc>
                  <a:spcPct val="90000"/>
                </a:lnSpc>
                <a:spcBef>
                  <a:spcPts val="0"/>
                </a:spcBef>
                <a:spcAft>
                  <a:spcPts val="0"/>
                </a:spcAft>
                <a:buClr>
                  <a:schemeClr val="lt1"/>
                </a:buClr>
                <a:buSzPts val="1678"/>
                <a:buFont typeface="Calibri"/>
                <a:buNone/>
              </a:pPr>
              <a:r>
                <a:rPr b="0" i="0" lang="en-US" sz="1678" u="none" cap="none" strike="noStrike">
                  <a:solidFill>
                    <a:schemeClr val="lt1"/>
                  </a:solidFill>
                  <a:latin typeface="Calibri"/>
                  <a:ea typeface="Calibri"/>
                  <a:cs typeface="Calibri"/>
                  <a:sym typeface="Calibri"/>
                </a:rPr>
                <a:t>The coach will depart from Llangan Primary School  </a:t>
              </a:r>
              <a:r>
                <a:rPr lang="en-US" sz="1678">
                  <a:solidFill>
                    <a:schemeClr val="lt1"/>
                  </a:solidFill>
                  <a:latin typeface="Calibri"/>
                  <a:ea typeface="Calibri"/>
                  <a:cs typeface="Calibri"/>
                  <a:sym typeface="Calibri"/>
                </a:rPr>
                <a:t>Wednes</a:t>
              </a:r>
              <a:r>
                <a:rPr b="0" i="0" lang="en-US" sz="1678" u="none" cap="none" strike="noStrike">
                  <a:solidFill>
                    <a:schemeClr val="lt1"/>
                  </a:solidFill>
                  <a:latin typeface="Calibri"/>
                  <a:ea typeface="Calibri"/>
                  <a:cs typeface="Calibri"/>
                  <a:sym typeface="Calibri"/>
                </a:rPr>
                <a:t>day </a:t>
              </a:r>
              <a:r>
                <a:rPr lang="en-US" sz="1678">
                  <a:solidFill>
                    <a:schemeClr val="lt1"/>
                  </a:solidFill>
                  <a:latin typeface="Calibri"/>
                  <a:ea typeface="Calibri"/>
                  <a:cs typeface="Calibri"/>
                  <a:sym typeface="Calibri"/>
                </a:rPr>
                <a:t>11</a:t>
              </a:r>
              <a:r>
                <a:rPr b="0" i="0" lang="en-US" sz="1678" u="none" cap="none" strike="noStrike">
                  <a:solidFill>
                    <a:schemeClr val="lt1"/>
                  </a:solidFill>
                  <a:latin typeface="Calibri"/>
                  <a:ea typeface="Calibri"/>
                  <a:cs typeface="Calibri"/>
                  <a:sym typeface="Calibri"/>
                </a:rPr>
                <a:t>th March at 8am </a:t>
              </a:r>
              <a:r>
                <a:rPr b="1" i="0" lang="en-US" sz="1678" u="none" cap="none" strike="noStrike">
                  <a:solidFill>
                    <a:schemeClr val="lt1"/>
                  </a:solidFill>
                  <a:latin typeface="Calibri"/>
                  <a:ea typeface="Calibri"/>
                  <a:cs typeface="Calibri"/>
                  <a:sym typeface="Calibri"/>
                </a:rPr>
                <a:t>PROMPTLY.</a:t>
              </a:r>
              <a:endParaRPr b="0" i="0" sz="1678" u="none" cap="none" strike="noStrike">
                <a:solidFill>
                  <a:schemeClr val="lt1"/>
                </a:solidFill>
                <a:latin typeface="Calibri"/>
                <a:ea typeface="Calibri"/>
                <a:cs typeface="Calibri"/>
                <a:sym typeface="Calibri"/>
              </a:endParaRPr>
            </a:p>
          </p:txBody>
        </p:sp>
        <p:sp>
          <p:nvSpPr>
            <p:cNvPr id="148" name="Google Shape;148;p4"/>
            <p:cNvSpPr/>
            <p:nvPr/>
          </p:nvSpPr>
          <p:spPr>
            <a:xfrm>
              <a:off x="353010" y="1326090"/>
              <a:ext cx="4000782" cy="1136649"/>
            </a:xfrm>
            <a:prstGeom prst="roundRect">
              <a:avLst>
                <a:gd fmla="val 10000" name="adj"/>
              </a:avLst>
            </a:prstGeom>
            <a:solidFill>
              <a:srgbClr val="4CC38C"/>
            </a:solidFill>
            <a:ln cap="flat" cmpd="sng" w="13325">
              <a:solidFill>
                <a:schemeClr val="lt1"/>
              </a:solidFill>
              <a:prstDash val="solid"/>
              <a:miter lim="800000"/>
              <a:headEnd len="sm" w="sm" type="none"/>
              <a:tailEnd len="sm" w="sm" type="none"/>
            </a:ln>
          </p:spPr>
          <p:txBody>
            <a:bodyPr anchorCtr="0" anchor="ctr" bIns="95875" lIns="95875" spcFirstLastPara="1" rIns="95875" wrap="square" tIns="95875">
              <a:noAutofit/>
            </a:bodyPr>
            <a:lstStyle/>
            <a:p>
              <a:pPr indent="0" lvl="0" marL="0" marR="0" rtl="0" algn="l">
                <a:lnSpc>
                  <a:spcPct val="100000"/>
                </a:lnSpc>
                <a:spcBef>
                  <a:spcPts val="0"/>
                </a:spcBef>
                <a:spcAft>
                  <a:spcPts val="0"/>
                </a:spcAft>
                <a:buClr>
                  <a:srgbClr val="000000"/>
                </a:buClr>
                <a:buSzPts val="1468"/>
                <a:buFont typeface="Arial"/>
                <a:buNone/>
              </a:pPr>
              <a:r>
                <a:t/>
              </a:r>
              <a:endParaRPr b="0" i="0" sz="1468" u="none" cap="none" strike="noStrike">
                <a:solidFill>
                  <a:srgbClr val="000000"/>
                </a:solidFill>
                <a:latin typeface="Arial"/>
                <a:ea typeface="Arial"/>
                <a:cs typeface="Arial"/>
                <a:sym typeface="Arial"/>
              </a:endParaRPr>
            </a:p>
          </p:txBody>
        </p:sp>
        <p:sp>
          <p:nvSpPr>
            <p:cNvPr id="149" name="Google Shape;149;p4"/>
            <p:cNvSpPr txBox="1"/>
            <p:nvPr/>
          </p:nvSpPr>
          <p:spPr>
            <a:xfrm>
              <a:off x="386301" y="1359381"/>
              <a:ext cx="2842368" cy="1070067"/>
            </a:xfrm>
            <a:prstGeom prst="rect">
              <a:avLst/>
            </a:prstGeom>
            <a:noFill/>
            <a:ln>
              <a:noFill/>
            </a:ln>
          </p:spPr>
          <p:txBody>
            <a:bodyPr anchorCtr="0" anchor="ctr" bIns="63925" lIns="63925" spcFirstLastPara="1" rIns="63925" wrap="square" tIns="63925">
              <a:noAutofit/>
            </a:bodyPr>
            <a:lstStyle/>
            <a:p>
              <a:pPr indent="0" lvl="0" marL="0" marR="0" rtl="0" algn="l">
                <a:lnSpc>
                  <a:spcPct val="90000"/>
                </a:lnSpc>
                <a:spcBef>
                  <a:spcPts val="0"/>
                </a:spcBef>
                <a:spcAft>
                  <a:spcPts val="0"/>
                </a:spcAft>
                <a:buClr>
                  <a:schemeClr val="lt1"/>
                </a:buClr>
                <a:buSzPts val="1678"/>
                <a:buFont typeface="Calibri"/>
                <a:buNone/>
              </a:pPr>
              <a:r>
                <a:rPr b="1" i="0" lang="en-US" sz="1678" u="none" cap="none" strike="noStrike">
                  <a:solidFill>
                    <a:schemeClr val="lt1"/>
                  </a:solidFill>
                  <a:latin typeface="Calibri"/>
                  <a:ea typeface="Calibri"/>
                  <a:cs typeface="Calibri"/>
                  <a:sym typeface="Calibri"/>
                </a:rPr>
                <a:t>Please be in school at </a:t>
              </a:r>
              <a:r>
                <a:rPr b="1" lang="en-US" sz="1678">
                  <a:solidFill>
                    <a:schemeClr val="lt1"/>
                  </a:solidFill>
                  <a:latin typeface="Calibri"/>
                  <a:ea typeface="Calibri"/>
                  <a:cs typeface="Calibri"/>
                  <a:sym typeface="Calibri"/>
                </a:rPr>
                <a:t>7</a:t>
              </a:r>
              <a:r>
                <a:rPr b="1" i="0" lang="en-US" sz="1678" u="none" cap="none" strike="noStrike">
                  <a:solidFill>
                    <a:schemeClr val="lt1"/>
                  </a:solidFill>
                  <a:latin typeface="Calibri"/>
                  <a:ea typeface="Calibri"/>
                  <a:cs typeface="Calibri"/>
                  <a:sym typeface="Calibri"/>
                </a:rPr>
                <a:t>:</a:t>
              </a:r>
              <a:r>
                <a:rPr b="1" lang="en-US" sz="1678">
                  <a:solidFill>
                    <a:schemeClr val="lt1"/>
                  </a:solidFill>
                  <a:latin typeface="Calibri"/>
                  <a:ea typeface="Calibri"/>
                  <a:cs typeface="Calibri"/>
                  <a:sym typeface="Calibri"/>
                </a:rPr>
                <a:t>50</a:t>
              </a:r>
              <a:r>
                <a:rPr b="1" i="0" lang="en-US" sz="1678" u="none" cap="none" strike="noStrike">
                  <a:solidFill>
                    <a:schemeClr val="lt1"/>
                  </a:solidFill>
                  <a:latin typeface="Calibri"/>
                  <a:ea typeface="Calibri"/>
                  <a:cs typeface="Calibri"/>
                  <a:sym typeface="Calibri"/>
                </a:rPr>
                <a:t>am at the latest.</a:t>
              </a:r>
              <a:endParaRPr b="0" i="0" sz="1468" u="none" cap="none" strike="noStrike">
                <a:solidFill>
                  <a:srgbClr val="000000"/>
                </a:solidFill>
                <a:latin typeface="Arial"/>
                <a:ea typeface="Arial"/>
                <a:cs typeface="Arial"/>
                <a:sym typeface="Arial"/>
              </a:endParaRPr>
            </a:p>
          </p:txBody>
        </p:sp>
        <p:sp>
          <p:nvSpPr>
            <p:cNvPr id="150" name="Google Shape;150;p4"/>
            <p:cNvSpPr/>
            <p:nvPr/>
          </p:nvSpPr>
          <p:spPr>
            <a:xfrm>
              <a:off x="706020" y="2652181"/>
              <a:ext cx="4000782" cy="1136649"/>
            </a:xfrm>
            <a:prstGeom prst="roundRect">
              <a:avLst>
                <a:gd fmla="val 10000" name="adj"/>
              </a:avLst>
            </a:prstGeom>
            <a:solidFill>
              <a:srgbClr val="6FAB46"/>
            </a:solidFill>
            <a:ln cap="flat" cmpd="sng" w="13325">
              <a:solidFill>
                <a:schemeClr val="lt1"/>
              </a:solidFill>
              <a:prstDash val="solid"/>
              <a:miter lim="800000"/>
              <a:headEnd len="sm" w="sm" type="none"/>
              <a:tailEnd len="sm" w="sm" type="none"/>
            </a:ln>
          </p:spPr>
          <p:txBody>
            <a:bodyPr anchorCtr="0" anchor="ctr" bIns="95875" lIns="95875" spcFirstLastPara="1" rIns="95875" wrap="square" tIns="95875">
              <a:noAutofit/>
            </a:bodyPr>
            <a:lstStyle/>
            <a:p>
              <a:pPr indent="0" lvl="0" marL="0" marR="0" rtl="0" algn="l">
                <a:lnSpc>
                  <a:spcPct val="100000"/>
                </a:lnSpc>
                <a:spcBef>
                  <a:spcPts val="0"/>
                </a:spcBef>
                <a:spcAft>
                  <a:spcPts val="0"/>
                </a:spcAft>
                <a:buClr>
                  <a:srgbClr val="000000"/>
                </a:buClr>
                <a:buSzPts val="1468"/>
                <a:buFont typeface="Arial"/>
                <a:buNone/>
              </a:pPr>
              <a:r>
                <a:t/>
              </a:r>
              <a:endParaRPr b="0" i="0" sz="1468" u="none" cap="none" strike="noStrike">
                <a:solidFill>
                  <a:srgbClr val="000000"/>
                </a:solidFill>
                <a:latin typeface="Arial"/>
                <a:ea typeface="Arial"/>
                <a:cs typeface="Arial"/>
                <a:sym typeface="Arial"/>
              </a:endParaRPr>
            </a:p>
          </p:txBody>
        </p:sp>
        <p:sp>
          <p:nvSpPr>
            <p:cNvPr id="151" name="Google Shape;151;p4"/>
            <p:cNvSpPr txBox="1"/>
            <p:nvPr/>
          </p:nvSpPr>
          <p:spPr>
            <a:xfrm>
              <a:off x="739297" y="2736413"/>
              <a:ext cx="3811500" cy="1070100"/>
            </a:xfrm>
            <a:prstGeom prst="rect">
              <a:avLst/>
            </a:prstGeom>
            <a:noFill/>
            <a:ln>
              <a:noFill/>
            </a:ln>
          </p:spPr>
          <p:txBody>
            <a:bodyPr anchorCtr="0" anchor="ctr" bIns="63925" lIns="63925" spcFirstLastPara="1" rIns="63925" wrap="square" tIns="63925">
              <a:noAutofit/>
            </a:bodyPr>
            <a:lstStyle/>
            <a:p>
              <a:pPr indent="0" lvl="0" marL="0" marR="0" rtl="0" algn="l">
                <a:lnSpc>
                  <a:spcPct val="90000"/>
                </a:lnSpc>
                <a:spcBef>
                  <a:spcPts val="0"/>
                </a:spcBef>
                <a:spcAft>
                  <a:spcPts val="0"/>
                </a:spcAft>
                <a:buClr>
                  <a:schemeClr val="lt1"/>
                </a:buClr>
                <a:buSzPts val="1678"/>
                <a:buFont typeface="Calibri"/>
                <a:buNone/>
              </a:pPr>
              <a:r>
                <a:rPr lang="en-US" sz="1478">
                  <a:solidFill>
                    <a:schemeClr val="lt1"/>
                  </a:solidFill>
                  <a:latin typeface="Calibri"/>
                  <a:ea typeface="Calibri"/>
                  <a:cs typeface="Calibri"/>
                  <a:sym typeface="Calibri"/>
                </a:rPr>
                <a:t>We leave Llangrannog at 1pm, with the aim of arriving at </a:t>
              </a:r>
              <a:r>
                <a:rPr b="0" i="0" lang="en-US" sz="1478" u="none" cap="none" strike="noStrike">
                  <a:solidFill>
                    <a:schemeClr val="lt1"/>
                  </a:solidFill>
                  <a:latin typeface="Calibri"/>
                  <a:ea typeface="Calibri"/>
                  <a:cs typeface="Calibri"/>
                  <a:sym typeface="Calibri"/>
                </a:rPr>
                <a:t>Llangan </a:t>
              </a:r>
              <a:r>
                <a:rPr lang="en-US" sz="1268">
                  <a:solidFill>
                    <a:schemeClr val="lt1"/>
                  </a:solidFill>
                </a:rPr>
                <a:t>P</a:t>
              </a:r>
              <a:r>
                <a:rPr b="0" i="0" lang="en-US" sz="1478" u="none" cap="none" strike="noStrike">
                  <a:solidFill>
                    <a:schemeClr val="lt1"/>
                  </a:solidFill>
                  <a:latin typeface="Calibri"/>
                  <a:ea typeface="Calibri"/>
                  <a:cs typeface="Calibri"/>
                  <a:sym typeface="Calibri"/>
                </a:rPr>
                <a:t>rimary School at </a:t>
              </a:r>
              <a:r>
                <a:rPr b="1" i="0" lang="en-US" sz="1478" u="none" cap="none" strike="noStrike">
                  <a:solidFill>
                    <a:schemeClr val="lt1"/>
                  </a:solidFill>
                  <a:latin typeface="Calibri"/>
                  <a:ea typeface="Calibri"/>
                  <a:cs typeface="Calibri"/>
                  <a:sym typeface="Calibri"/>
                </a:rPr>
                <a:t>roughly</a:t>
              </a:r>
              <a:r>
                <a:rPr b="0" i="0" lang="en-US" sz="1478" u="none" cap="none" strike="noStrike">
                  <a:solidFill>
                    <a:schemeClr val="lt1"/>
                  </a:solidFill>
                  <a:latin typeface="Calibri"/>
                  <a:ea typeface="Calibri"/>
                  <a:cs typeface="Calibri"/>
                  <a:sym typeface="Calibri"/>
                </a:rPr>
                <a:t> 4pm on </a:t>
              </a:r>
              <a:r>
                <a:rPr lang="en-US" sz="1478">
                  <a:solidFill>
                    <a:schemeClr val="lt1"/>
                  </a:solidFill>
                  <a:latin typeface="Calibri"/>
                  <a:ea typeface="Calibri"/>
                  <a:cs typeface="Calibri"/>
                  <a:sym typeface="Calibri"/>
                </a:rPr>
                <a:t>Fri</a:t>
              </a:r>
              <a:r>
                <a:rPr b="0" i="0" lang="en-US" sz="1478" u="none" cap="none" strike="noStrike">
                  <a:solidFill>
                    <a:schemeClr val="lt1"/>
                  </a:solidFill>
                  <a:latin typeface="Calibri"/>
                  <a:ea typeface="Calibri"/>
                  <a:cs typeface="Calibri"/>
                  <a:sym typeface="Calibri"/>
                </a:rPr>
                <a:t>day </a:t>
              </a:r>
              <a:r>
                <a:rPr lang="en-US" sz="1478">
                  <a:solidFill>
                    <a:schemeClr val="lt1"/>
                  </a:solidFill>
                  <a:latin typeface="Calibri"/>
                  <a:ea typeface="Calibri"/>
                  <a:cs typeface="Calibri"/>
                  <a:sym typeface="Calibri"/>
                </a:rPr>
                <a:t>13th March</a:t>
              </a:r>
              <a:r>
                <a:rPr b="0" i="0" lang="en-US" sz="1478" u="none" cap="none" strike="noStrike">
                  <a:solidFill>
                    <a:schemeClr val="lt1"/>
                  </a:solidFill>
                  <a:latin typeface="Calibri"/>
                  <a:ea typeface="Calibri"/>
                  <a:cs typeface="Calibri"/>
                  <a:sym typeface="Calibri"/>
                </a:rPr>
                <a:t>.  We will keep you updated </a:t>
              </a:r>
              <a:r>
                <a:rPr lang="en-US" sz="1478">
                  <a:solidFill>
                    <a:schemeClr val="lt1"/>
                  </a:solidFill>
                  <a:latin typeface="Calibri"/>
                  <a:ea typeface="Calibri"/>
                  <a:cs typeface="Calibri"/>
                  <a:sym typeface="Calibri"/>
                </a:rPr>
                <a:t>via the usual channels if this changes.</a:t>
              </a:r>
              <a:endParaRPr b="0" i="0" sz="1478" u="none" cap="none" strike="noStrike">
                <a:solidFill>
                  <a:schemeClr val="lt1"/>
                </a:solidFill>
                <a:latin typeface="Calibri"/>
                <a:ea typeface="Calibri"/>
                <a:cs typeface="Calibri"/>
                <a:sym typeface="Calibri"/>
              </a:endParaRPr>
            </a:p>
          </p:txBody>
        </p:sp>
        <p:sp>
          <p:nvSpPr>
            <p:cNvPr id="152" name="Google Shape;152;p4"/>
            <p:cNvSpPr/>
            <p:nvPr/>
          </p:nvSpPr>
          <p:spPr>
            <a:xfrm>
              <a:off x="3261960" y="861958"/>
              <a:ext cx="738821" cy="738821"/>
            </a:xfrm>
            <a:prstGeom prst="downArrow">
              <a:avLst>
                <a:gd fmla="val 55000" name="adj1"/>
                <a:gd fmla="val 45000" name="adj2"/>
              </a:avLst>
            </a:prstGeom>
            <a:solidFill>
              <a:srgbClr val="CFDEEF">
                <a:alpha val="89803"/>
              </a:srgbClr>
            </a:solidFill>
            <a:ln cap="flat" cmpd="sng" w="13325">
              <a:solidFill>
                <a:srgbClr val="CFDEEF">
                  <a:alpha val="89803"/>
                </a:srgbClr>
              </a:solidFill>
              <a:prstDash val="solid"/>
              <a:miter lim="800000"/>
              <a:headEnd len="sm" w="sm" type="none"/>
              <a:tailEnd len="sm" w="sm" type="none"/>
            </a:ln>
          </p:spPr>
          <p:txBody>
            <a:bodyPr anchorCtr="0" anchor="ctr" bIns="95875" lIns="95875" spcFirstLastPara="1" rIns="95875" wrap="square" tIns="95875">
              <a:noAutofit/>
            </a:bodyPr>
            <a:lstStyle/>
            <a:p>
              <a:pPr indent="0" lvl="0" marL="0" marR="0" rtl="0" algn="l">
                <a:lnSpc>
                  <a:spcPct val="100000"/>
                </a:lnSpc>
                <a:spcBef>
                  <a:spcPts val="0"/>
                </a:spcBef>
                <a:spcAft>
                  <a:spcPts val="0"/>
                </a:spcAft>
                <a:buClr>
                  <a:srgbClr val="000000"/>
                </a:buClr>
                <a:buSzPts val="1468"/>
                <a:buFont typeface="Arial"/>
                <a:buNone/>
              </a:pPr>
              <a:r>
                <a:t/>
              </a:r>
              <a:endParaRPr b="0" i="0" sz="1468" u="none" cap="none" strike="noStrike">
                <a:solidFill>
                  <a:srgbClr val="000000"/>
                </a:solidFill>
                <a:latin typeface="Arial"/>
                <a:ea typeface="Arial"/>
                <a:cs typeface="Arial"/>
                <a:sym typeface="Arial"/>
              </a:endParaRPr>
            </a:p>
          </p:txBody>
        </p:sp>
        <p:sp>
          <p:nvSpPr>
            <p:cNvPr id="153" name="Google Shape;153;p4"/>
            <p:cNvSpPr txBox="1"/>
            <p:nvPr/>
          </p:nvSpPr>
          <p:spPr>
            <a:xfrm>
              <a:off x="3428195" y="861958"/>
              <a:ext cx="406351" cy="555963"/>
            </a:xfrm>
            <a:prstGeom prst="rect">
              <a:avLst/>
            </a:prstGeom>
            <a:noFill/>
            <a:ln>
              <a:noFill/>
            </a:ln>
          </p:spPr>
          <p:txBody>
            <a:bodyPr anchorCtr="0" anchor="ctr" bIns="43950" lIns="43950" spcFirstLastPara="1" rIns="43950" wrap="square" tIns="43950">
              <a:noAutofit/>
            </a:bodyPr>
            <a:lstStyle/>
            <a:p>
              <a:pPr indent="0" lvl="0" marL="0" marR="0" rtl="0" algn="ctr">
                <a:lnSpc>
                  <a:spcPct val="90000"/>
                </a:lnSpc>
                <a:spcBef>
                  <a:spcPts val="0"/>
                </a:spcBef>
                <a:spcAft>
                  <a:spcPts val="0"/>
                </a:spcAft>
                <a:buClr>
                  <a:schemeClr val="dk1"/>
                </a:buClr>
                <a:buSzPts val="3461"/>
                <a:buFont typeface="Calibri"/>
                <a:buNone/>
              </a:pPr>
              <a:r>
                <a:t/>
              </a:r>
              <a:endParaRPr b="0" i="0" sz="3460" u="none" cap="none" strike="noStrike">
                <a:solidFill>
                  <a:schemeClr val="dk1"/>
                </a:solidFill>
                <a:latin typeface="Calibri"/>
                <a:ea typeface="Calibri"/>
                <a:cs typeface="Calibri"/>
                <a:sym typeface="Calibri"/>
              </a:endParaRPr>
            </a:p>
          </p:txBody>
        </p:sp>
        <p:sp>
          <p:nvSpPr>
            <p:cNvPr id="154" name="Google Shape;154;p4"/>
            <p:cNvSpPr/>
            <p:nvPr/>
          </p:nvSpPr>
          <p:spPr>
            <a:xfrm>
              <a:off x="3614970" y="2180471"/>
              <a:ext cx="738821" cy="738821"/>
            </a:xfrm>
            <a:prstGeom prst="downArrow">
              <a:avLst>
                <a:gd fmla="val 55000" name="adj1"/>
                <a:gd fmla="val 45000" name="adj2"/>
              </a:avLst>
            </a:prstGeom>
            <a:solidFill>
              <a:srgbClr val="D3E1CC">
                <a:alpha val="89803"/>
              </a:srgbClr>
            </a:solidFill>
            <a:ln cap="flat" cmpd="sng" w="13325">
              <a:solidFill>
                <a:srgbClr val="CFDEEF">
                  <a:alpha val="89803"/>
                </a:srgbClr>
              </a:solidFill>
              <a:prstDash val="solid"/>
              <a:miter lim="800000"/>
              <a:headEnd len="sm" w="sm" type="none"/>
              <a:tailEnd len="sm" w="sm" type="none"/>
            </a:ln>
          </p:spPr>
          <p:txBody>
            <a:bodyPr anchorCtr="0" anchor="ctr" bIns="95875" lIns="95875" spcFirstLastPara="1" rIns="95875" wrap="square" tIns="95875">
              <a:noAutofit/>
            </a:bodyPr>
            <a:lstStyle/>
            <a:p>
              <a:pPr indent="0" lvl="0" marL="0" marR="0" rtl="0" algn="l">
                <a:lnSpc>
                  <a:spcPct val="100000"/>
                </a:lnSpc>
                <a:spcBef>
                  <a:spcPts val="0"/>
                </a:spcBef>
                <a:spcAft>
                  <a:spcPts val="0"/>
                </a:spcAft>
                <a:buClr>
                  <a:srgbClr val="000000"/>
                </a:buClr>
                <a:buSzPts val="1468"/>
                <a:buFont typeface="Arial"/>
                <a:buNone/>
              </a:pPr>
              <a:r>
                <a:t/>
              </a:r>
              <a:endParaRPr b="0" i="0" sz="1468" u="none" cap="none" strike="noStrike">
                <a:solidFill>
                  <a:srgbClr val="000000"/>
                </a:solidFill>
                <a:latin typeface="Arial"/>
                <a:ea typeface="Arial"/>
                <a:cs typeface="Arial"/>
                <a:sym typeface="Arial"/>
              </a:endParaRPr>
            </a:p>
          </p:txBody>
        </p:sp>
        <p:sp>
          <p:nvSpPr>
            <p:cNvPr id="155" name="Google Shape;155;p4"/>
            <p:cNvSpPr txBox="1"/>
            <p:nvPr/>
          </p:nvSpPr>
          <p:spPr>
            <a:xfrm>
              <a:off x="3781205" y="2180471"/>
              <a:ext cx="406351" cy="555963"/>
            </a:xfrm>
            <a:prstGeom prst="rect">
              <a:avLst/>
            </a:prstGeom>
            <a:noFill/>
            <a:ln>
              <a:noFill/>
            </a:ln>
          </p:spPr>
          <p:txBody>
            <a:bodyPr anchorCtr="0" anchor="ctr" bIns="43950" lIns="43950" spcFirstLastPara="1" rIns="43950" wrap="square" tIns="43950">
              <a:noAutofit/>
            </a:bodyPr>
            <a:lstStyle/>
            <a:p>
              <a:pPr indent="0" lvl="0" marL="0" marR="0" rtl="0" algn="ctr">
                <a:lnSpc>
                  <a:spcPct val="90000"/>
                </a:lnSpc>
                <a:spcBef>
                  <a:spcPts val="0"/>
                </a:spcBef>
                <a:spcAft>
                  <a:spcPts val="0"/>
                </a:spcAft>
                <a:buClr>
                  <a:schemeClr val="dk1"/>
                </a:buClr>
                <a:buSzPts val="3461"/>
                <a:buFont typeface="Calibri"/>
                <a:buNone/>
              </a:pPr>
              <a:r>
                <a:t/>
              </a:r>
              <a:endParaRPr b="0" i="0" sz="3460" u="none" cap="none" strike="noStrike">
                <a:solidFill>
                  <a:schemeClr val="dk1"/>
                </a:solidFill>
                <a:latin typeface="Calibri"/>
                <a:ea typeface="Calibri"/>
                <a:cs typeface="Calibri"/>
                <a:sym typeface="Calibri"/>
              </a:endParaRPr>
            </a:p>
          </p:txBody>
        </p:sp>
      </p:grpSp>
      <p:pic>
        <p:nvPicPr>
          <p:cNvPr id="156" name="Google Shape;156;p4" title="IMG_1565.jpeg"/>
          <p:cNvPicPr preferRelativeResize="0"/>
          <p:nvPr/>
        </p:nvPicPr>
        <p:blipFill>
          <a:blip r:embed="rId4">
            <a:alphaModFix/>
          </a:blip>
          <a:stretch>
            <a:fillRect/>
          </a:stretch>
        </p:blipFill>
        <p:spPr>
          <a:xfrm>
            <a:off x="5833976" y="294713"/>
            <a:ext cx="5244575" cy="3933423"/>
          </a:xfrm>
          <a:prstGeom prst="rect">
            <a:avLst/>
          </a:prstGeom>
          <a:noFill/>
          <a:ln>
            <a:noFill/>
          </a:ln>
        </p:spPr>
      </p:pic>
      <p:pic>
        <p:nvPicPr>
          <p:cNvPr id="157" name="Google Shape;157;p4" title="IMG_1595.jpeg"/>
          <p:cNvPicPr preferRelativeResize="0"/>
          <p:nvPr/>
        </p:nvPicPr>
        <p:blipFill>
          <a:blip r:embed="rId5">
            <a:alphaModFix/>
          </a:blip>
          <a:stretch>
            <a:fillRect/>
          </a:stretch>
        </p:blipFill>
        <p:spPr>
          <a:xfrm>
            <a:off x="6538075" y="3514000"/>
            <a:ext cx="4231926" cy="317394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1" name="Shape 161"/>
        <p:cNvGrpSpPr/>
        <p:nvPr/>
      </p:nvGrpSpPr>
      <p:grpSpPr>
        <a:xfrm>
          <a:off x="0" y="0"/>
          <a:ext cx="0" cy="0"/>
          <a:chOff x="0" y="0"/>
          <a:chExt cx="0" cy="0"/>
        </a:xfrm>
      </p:grpSpPr>
      <p:sp>
        <p:nvSpPr>
          <p:cNvPr id="162" name="Google Shape;162;g3ccf1ff0eea_0_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3" name="Google Shape;163;g3ccf1ff0eea_0_6"/>
          <p:cNvSpPr/>
          <p:nvPr/>
        </p:nvSpPr>
        <p:spPr>
          <a:xfrm flipH="1" rot="5400000">
            <a:off x="-1417458" y="1417619"/>
            <a:ext cx="6875700" cy="4040700"/>
          </a:xfrm>
          <a:prstGeom prst="rect">
            <a:avLst/>
          </a:prstGeom>
          <a:gradFill>
            <a:gsLst>
              <a:gs pos="0">
                <a:srgbClr val="000000"/>
              </a:gs>
              <a:gs pos="100000">
                <a:srgbClr val="2F5496"/>
              </a:gs>
            </a:gsLst>
            <a:lin ang="18599929"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4" name="Google Shape;164;g3ccf1ff0eea_0_6"/>
          <p:cNvSpPr/>
          <p:nvPr/>
        </p:nvSpPr>
        <p:spPr>
          <a:xfrm rot="-5400000">
            <a:off x="-158549" y="2660421"/>
            <a:ext cx="4355700" cy="4038600"/>
          </a:xfrm>
          <a:prstGeom prst="rect">
            <a:avLst/>
          </a:prstGeom>
          <a:gradFill>
            <a:gsLst>
              <a:gs pos="0">
                <a:srgbClr val="4472C4">
                  <a:alpha val="49803"/>
                </a:srgbClr>
              </a:gs>
              <a:gs pos="100000">
                <a:srgbClr val="1F3864">
                  <a:alpha val="0"/>
                </a:srgbClr>
              </a:gs>
            </a:gsLst>
            <a:lin ang="113999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5" name="Google Shape;165;g3ccf1ff0eea_0_6"/>
          <p:cNvSpPr/>
          <p:nvPr/>
        </p:nvSpPr>
        <p:spPr>
          <a:xfrm flipH="1" rot="-5400000">
            <a:off x="-1180946" y="1638150"/>
            <a:ext cx="6857700" cy="3581400"/>
          </a:xfrm>
          <a:prstGeom prst="rect">
            <a:avLst/>
          </a:prstGeom>
          <a:gradFill>
            <a:gsLst>
              <a:gs pos="0">
                <a:srgbClr val="000000">
                  <a:alpha val="58823"/>
                </a:srgbClr>
              </a:gs>
              <a:gs pos="69000">
                <a:srgbClr val="4472C4">
                  <a:alpha val="0"/>
                </a:srgbClr>
              </a:gs>
              <a:gs pos="100000">
                <a:srgbClr val="4472C4">
                  <a:alpha val="0"/>
                </a:srgbClr>
              </a:gs>
            </a:gsLst>
            <a:lin ang="13199916"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6" name="Google Shape;166;g3ccf1ff0eea_0_6"/>
          <p:cNvSpPr txBox="1"/>
          <p:nvPr>
            <p:ph type="title"/>
          </p:nvPr>
        </p:nvSpPr>
        <p:spPr>
          <a:xfrm>
            <a:off x="457192" y="103556"/>
            <a:ext cx="3314700" cy="30720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FFFFFF"/>
              </a:buClr>
              <a:buSzPts val="4000"/>
              <a:buFont typeface="Calibri"/>
              <a:buNone/>
            </a:pPr>
            <a:r>
              <a:rPr lang="en-US" sz="4000">
                <a:solidFill>
                  <a:srgbClr val="FFFFFF"/>
                </a:solidFill>
              </a:rPr>
              <a:t>Sleeping Arrangements</a:t>
            </a:r>
            <a:endParaRPr sz="4000">
              <a:solidFill>
                <a:srgbClr val="FFFFFF"/>
              </a:solidFill>
              <a:latin typeface="Calibri"/>
              <a:ea typeface="Calibri"/>
              <a:cs typeface="Calibri"/>
              <a:sym typeface="Calibri"/>
            </a:endParaRPr>
          </a:p>
        </p:txBody>
      </p:sp>
      <p:sp>
        <p:nvSpPr>
          <p:cNvPr id="167" name="Google Shape;167;g3ccf1ff0eea_0_6"/>
          <p:cNvSpPr txBox="1"/>
          <p:nvPr/>
        </p:nvSpPr>
        <p:spPr>
          <a:xfrm>
            <a:off x="4202825" y="103550"/>
            <a:ext cx="7699500" cy="40452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1200"/>
              </a:spcBef>
              <a:spcAft>
                <a:spcPts val="0"/>
              </a:spcAft>
              <a:buClr>
                <a:srgbClr val="000000"/>
              </a:buClr>
              <a:buSzPts val="1600"/>
              <a:buFont typeface="Arial"/>
              <a:buNone/>
            </a:pPr>
            <a:r>
              <a:rPr b="1" lang="en-US" sz="1600">
                <a:solidFill>
                  <a:schemeClr val="dk1"/>
                </a:solidFill>
              </a:rPr>
              <a:t>Rooms and sleeping</a:t>
            </a:r>
            <a:endParaRPr b="1" sz="1600">
              <a:solidFill>
                <a:schemeClr val="dk1"/>
              </a:solidFill>
            </a:endParaRPr>
          </a:p>
          <a:p>
            <a:pPr indent="-330200" lvl="0" marL="457200" marR="0" rtl="0" algn="l">
              <a:lnSpc>
                <a:spcPct val="100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Separate secure rooms for Llangan boys and girls</a:t>
            </a:r>
            <a:r>
              <a:rPr lang="en-US" sz="1600">
                <a:solidFill>
                  <a:schemeClr val="dk1"/>
                </a:solidFill>
              </a:rPr>
              <a:t>. Only our staff and the children have access to the sleeping </a:t>
            </a:r>
            <a:r>
              <a:rPr lang="en-US" sz="1600">
                <a:solidFill>
                  <a:schemeClr val="dk1"/>
                </a:solidFill>
              </a:rPr>
              <a:t>accommodation</a:t>
            </a:r>
            <a:r>
              <a:rPr lang="en-US" sz="1600">
                <a:solidFill>
                  <a:schemeClr val="dk1"/>
                </a:solidFill>
              </a:rPr>
              <a:t>.</a:t>
            </a:r>
            <a:endParaRPr b="0" i="0" sz="1600" u="none" cap="none" strike="noStrike">
              <a:solidFill>
                <a:schemeClr val="dk1"/>
              </a:solidFill>
              <a:latin typeface="Arial"/>
              <a:ea typeface="Arial"/>
              <a:cs typeface="Arial"/>
              <a:sym typeface="Arial"/>
            </a:endParaRPr>
          </a:p>
          <a:p>
            <a:pPr indent="-330200" lvl="0" marL="457200" marR="0" rtl="0" algn="l">
              <a:lnSpc>
                <a:spcPct val="100000"/>
              </a:lnSpc>
              <a:spcBef>
                <a:spcPts val="0"/>
              </a:spcBef>
              <a:spcAft>
                <a:spcPts val="0"/>
              </a:spcAft>
              <a:buClr>
                <a:schemeClr val="dk1"/>
              </a:buClr>
              <a:buSzPts val="1600"/>
              <a:buChar char="●"/>
            </a:pPr>
            <a:r>
              <a:rPr lang="en-US" sz="1600">
                <a:solidFill>
                  <a:schemeClr val="dk1"/>
                </a:solidFill>
              </a:rPr>
              <a:t>Each room has an en-suite bathroom.</a:t>
            </a:r>
            <a:endParaRPr sz="1600">
              <a:solidFill>
                <a:schemeClr val="dk1"/>
              </a:solidFill>
            </a:endParaRPr>
          </a:p>
          <a:p>
            <a:pPr indent="-330200" lvl="0" marL="457200" marR="0" rtl="0" algn="l">
              <a:lnSpc>
                <a:spcPct val="100000"/>
              </a:lnSpc>
              <a:spcBef>
                <a:spcPts val="0"/>
              </a:spcBef>
              <a:spcAft>
                <a:spcPts val="0"/>
              </a:spcAft>
              <a:buClr>
                <a:schemeClr val="dk1"/>
              </a:buClr>
              <a:buSzPts val="1600"/>
              <a:buChar char="●"/>
            </a:pPr>
            <a:r>
              <a:rPr lang="en-US" sz="1600">
                <a:solidFill>
                  <a:schemeClr val="dk1"/>
                </a:solidFill>
              </a:rPr>
              <a:t>Rooms have an occupancy of 4, 6 or 8.</a:t>
            </a:r>
            <a:endParaRPr sz="1600">
              <a:solidFill>
                <a:schemeClr val="dk1"/>
              </a:solidFill>
            </a:endParaRPr>
          </a:p>
          <a:p>
            <a:pPr indent="-330200" lvl="0" marL="457200" marR="0" rtl="0" algn="l">
              <a:lnSpc>
                <a:spcPct val="100000"/>
              </a:lnSpc>
              <a:spcBef>
                <a:spcPts val="0"/>
              </a:spcBef>
              <a:spcAft>
                <a:spcPts val="0"/>
              </a:spcAft>
              <a:buClr>
                <a:schemeClr val="dk1"/>
              </a:buClr>
              <a:buSzPts val="1600"/>
              <a:buChar char="●"/>
            </a:pPr>
            <a:r>
              <a:rPr lang="en-US" sz="1600">
                <a:solidFill>
                  <a:schemeClr val="dk1"/>
                </a:solidFill>
              </a:rPr>
              <a:t>There will be 2 rooms for the boys, 1 room for the girls. </a:t>
            </a:r>
            <a:endParaRPr sz="1600">
              <a:solidFill>
                <a:schemeClr val="dk1"/>
              </a:solidFill>
            </a:endParaRPr>
          </a:p>
          <a:p>
            <a:pPr indent="-330200" lvl="0" marL="457200" marR="0" rtl="0" algn="l">
              <a:lnSpc>
                <a:spcPct val="100000"/>
              </a:lnSpc>
              <a:spcBef>
                <a:spcPts val="0"/>
              </a:spcBef>
              <a:spcAft>
                <a:spcPts val="0"/>
              </a:spcAft>
              <a:buClr>
                <a:schemeClr val="dk1"/>
              </a:buClr>
              <a:buSzPts val="1600"/>
              <a:buChar char="●"/>
            </a:pPr>
            <a:r>
              <a:rPr lang="en-US" sz="1600">
                <a:solidFill>
                  <a:schemeClr val="dk1"/>
                </a:solidFill>
              </a:rPr>
              <a:t>We will ensure children are in a room with their friends and are happy with who they are sharing with. </a:t>
            </a:r>
            <a:endParaRPr sz="1600">
              <a:solidFill>
                <a:schemeClr val="dk1"/>
              </a:solidFill>
            </a:endParaRPr>
          </a:p>
          <a:p>
            <a:pPr indent="-330200" lvl="0" marL="457200" marR="0" rtl="0" algn="l">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Staff rooms are nearby, and children can access support overnight.</a:t>
            </a:r>
            <a:endParaRPr b="0" i="0" sz="1600" u="none" cap="none" strike="noStrike">
              <a:solidFill>
                <a:schemeClr val="dk1"/>
              </a:solidFill>
              <a:latin typeface="Arial"/>
              <a:ea typeface="Arial"/>
              <a:cs typeface="Arial"/>
              <a:sym typeface="Arial"/>
            </a:endParaRPr>
          </a:p>
          <a:p>
            <a:pPr indent="-330200" lvl="0" marL="457200" marR="0" rtl="0" algn="l">
              <a:lnSpc>
                <a:spcPct val="115000"/>
              </a:lnSpc>
              <a:spcBef>
                <a:spcPts val="0"/>
              </a:spcBef>
              <a:spcAft>
                <a:spcPts val="0"/>
              </a:spcAft>
              <a:buClr>
                <a:schemeClr val="dk1"/>
              </a:buClr>
              <a:buSzPts val="1600"/>
              <a:buChar char="●"/>
            </a:pPr>
            <a:r>
              <a:rPr lang="en-US" sz="1600">
                <a:solidFill>
                  <a:schemeClr val="dk1"/>
                </a:solidFill>
              </a:rPr>
              <a:t>Mattresses and pillows are provided, sleeping bags are needed.</a:t>
            </a:r>
            <a:endParaRPr sz="1600">
              <a:solidFill>
                <a:schemeClr val="dk1"/>
              </a:solidFill>
            </a:endParaRPr>
          </a:p>
          <a:p>
            <a:pPr indent="-330200" lvl="0" marL="457200" marR="0" rtl="0" algn="l">
              <a:lnSpc>
                <a:spcPct val="115000"/>
              </a:lnSpc>
              <a:spcBef>
                <a:spcPts val="0"/>
              </a:spcBef>
              <a:spcAft>
                <a:spcPts val="0"/>
              </a:spcAft>
              <a:buClr>
                <a:schemeClr val="dk1"/>
              </a:buClr>
              <a:buSzPts val="1600"/>
              <a:buChar char="●"/>
            </a:pPr>
            <a:r>
              <a:rPr lang="en-US" sz="1600">
                <a:solidFill>
                  <a:schemeClr val="dk1"/>
                </a:solidFill>
              </a:rPr>
              <a:t>We have a nightly ‘Team Llangan meeting’ where we wind down together and reflect on the day before bed. </a:t>
            </a:r>
            <a:endParaRPr sz="1600">
              <a:solidFill>
                <a:schemeClr val="dk1"/>
              </a:solidFill>
            </a:endParaRPr>
          </a:p>
          <a:p>
            <a:pPr indent="-330200" lvl="0" marL="457200" marR="0" rtl="0" algn="l">
              <a:lnSpc>
                <a:spcPct val="115000"/>
              </a:lnSpc>
              <a:spcBef>
                <a:spcPts val="0"/>
              </a:spcBef>
              <a:spcAft>
                <a:spcPts val="0"/>
              </a:spcAft>
              <a:buClr>
                <a:schemeClr val="dk1"/>
              </a:buClr>
              <a:buSzPts val="1600"/>
              <a:buChar char="●"/>
            </a:pPr>
            <a:r>
              <a:rPr lang="en-US" sz="1600">
                <a:solidFill>
                  <a:schemeClr val="dk1"/>
                </a:solidFill>
              </a:rPr>
              <a:t>Llangan staff are very experienced with helping children on residential trips and are on hand 24 hours to ensure everyone is settled and has </a:t>
            </a:r>
            <a:r>
              <a:rPr lang="en-US" sz="1600">
                <a:solidFill>
                  <a:schemeClr val="dk1"/>
                </a:solidFill>
              </a:rPr>
              <a:t>enough</a:t>
            </a:r>
            <a:r>
              <a:rPr lang="en-US" sz="1600">
                <a:solidFill>
                  <a:schemeClr val="dk1"/>
                </a:solidFill>
              </a:rPr>
              <a:t> sleep.</a:t>
            </a:r>
            <a:endParaRPr b="0" i="0" sz="2500" u="none" cap="none" strike="noStrike">
              <a:solidFill>
                <a:schemeClr val="dk1"/>
              </a:solidFill>
              <a:latin typeface="Calibri"/>
              <a:ea typeface="Calibri"/>
              <a:cs typeface="Calibri"/>
              <a:sym typeface="Calibri"/>
            </a:endParaRPr>
          </a:p>
        </p:txBody>
      </p:sp>
      <p:pic>
        <p:nvPicPr>
          <p:cNvPr id="168" name="Google Shape;168;g3ccf1ff0eea_0_6" title="IMG_1302.jpeg"/>
          <p:cNvPicPr preferRelativeResize="0"/>
          <p:nvPr/>
        </p:nvPicPr>
        <p:blipFill>
          <a:blip r:embed="rId3">
            <a:alphaModFix/>
          </a:blip>
          <a:stretch>
            <a:fillRect/>
          </a:stretch>
        </p:blipFill>
        <p:spPr>
          <a:xfrm>
            <a:off x="513850" y="2603064"/>
            <a:ext cx="3314698" cy="2486024"/>
          </a:xfrm>
          <a:prstGeom prst="rect">
            <a:avLst/>
          </a:prstGeom>
          <a:gradFill>
            <a:gsLst>
              <a:gs pos="0">
                <a:srgbClr val="000000">
                  <a:alpha val="58823"/>
                </a:srgbClr>
              </a:gs>
              <a:gs pos="69000">
                <a:srgbClr val="4472C4">
                  <a:alpha val="0"/>
                </a:srgbClr>
              </a:gs>
              <a:gs pos="100000">
                <a:srgbClr val="4472C4">
                  <a:alpha val="0"/>
                </a:srgbClr>
              </a:gs>
            </a:gsLst>
            <a:lin ang="13199916" scaled="0"/>
          </a:gradFill>
          <a:ln>
            <a:noFill/>
          </a:ln>
        </p:spPr>
      </p:pic>
      <p:pic>
        <p:nvPicPr>
          <p:cNvPr id="169" name="Google Shape;169;g3ccf1ff0eea_0_6" title="IMG_1388.jpeg"/>
          <p:cNvPicPr preferRelativeResize="0"/>
          <p:nvPr/>
        </p:nvPicPr>
        <p:blipFill rotWithShape="1">
          <a:blip r:embed="rId4">
            <a:alphaModFix/>
          </a:blip>
          <a:srcRect b="6448" l="5578" r="6571" t="19015"/>
          <a:stretch/>
        </p:blipFill>
        <p:spPr>
          <a:xfrm>
            <a:off x="6484800" y="4011070"/>
            <a:ext cx="4040699" cy="257135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3" name="Shape 173"/>
        <p:cNvGrpSpPr/>
        <p:nvPr/>
      </p:nvGrpSpPr>
      <p:grpSpPr>
        <a:xfrm>
          <a:off x="0" y="0"/>
          <a:ext cx="0" cy="0"/>
          <a:chOff x="0" y="0"/>
          <a:chExt cx="0" cy="0"/>
        </a:xfrm>
      </p:grpSpPr>
      <p:sp>
        <p:nvSpPr>
          <p:cNvPr id="174" name="Google Shape;174;p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75" name="Google Shape;175;p5"/>
          <p:cNvSpPr/>
          <p:nvPr/>
        </p:nvSpPr>
        <p:spPr>
          <a:xfrm flipH="1" rot="5400000">
            <a:off x="-1417539" y="1417538"/>
            <a:ext cx="6875818" cy="4040744"/>
          </a:xfrm>
          <a:prstGeom prst="rect">
            <a:avLst/>
          </a:prstGeom>
          <a:gradFill>
            <a:gsLst>
              <a:gs pos="0">
                <a:srgbClr val="000000"/>
              </a:gs>
              <a:gs pos="100000">
                <a:srgbClr val="2F5496"/>
              </a:gs>
            </a:gsLst>
            <a:lin ang="186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76" name="Google Shape;176;p5"/>
          <p:cNvSpPr/>
          <p:nvPr/>
        </p:nvSpPr>
        <p:spPr>
          <a:xfrm rot="-5400000">
            <a:off x="-158495" y="2660473"/>
            <a:ext cx="4355594" cy="4038603"/>
          </a:xfrm>
          <a:prstGeom prst="rect">
            <a:avLst/>
          </a:prstGeom>
          <a:gradFill>
            <a:gsLst>
              <a:gs pos="0">
                <a:srgbClr val="4472C4">
                  <a:alpha val="49803"/>
                </a:srgbClr>
              </a:gs>
              <a:gs pos="100000">
                <a:srgbClr val="1F3864">
                  <a:alpha val="0"/>
                </a:srgbClr>
              </a:gs>
            </a:gsLst>
            <a:lin ang="11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77" name="Google Shape;177;p5"/>
          <p:cNvSpPr/>
          <p:nvPr/>
        </p:nvSpPr>
        <p:spPr>
          <a:xfrm flipH="1" rot="-5400000">
            <a:off x="-1180882" y="1638085"/>
            <a:ext cx="6857572" cy="3581401"/>
          </a:xfrm>
          <a:prstGeom prst="rect">
            <a:avLst/>
          </a:prstGeom>
          <a:gradFill>
            <a:gsLst>
              <a:gs pos="0">
                <a:srgbClr val="000000">
                  <a:alpha val="58823"/>
                </a:srgbClr>
              </a:gs>
              <a:gs pos="69000">
                <a:srgbClr val="4472C4">
                  <a:alpha val="0"/>
                </a:srgbClr>
              </a:gs>
              <a:gs pos="100000">
                <a:srgbClr val="4472C4">
                  <a:alpha val="0"/>
                </a:srgbClr>
              </a:gs>
            </a:gsLst>
            <a:lin ang="132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78" name="Google Shape;178;p5"/>
          <p:cNvSpPr txBox="1"/>
          <p:nvPr>
            <p:ph type="title"/>
          </p:nvPr>
        </p:nvSpPr>
        <p:spPr>
          <a:xfrm>
            <a:off x="457192" y="103556"/>
            <a:ext cx="3314700" cy="30720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FFFFFF"/>
              </a:buClr>
              <a:buSzPts val="4000"/>
              <a:buFont typeface="Calibri"/>
              <a:buNone/>
            </a:pPr>
            <a:r>
              <a:rPr lang="en-US" sz="4000">
                <a:solidFill>
                  <a:srgbClr val="FFFFFF"/>
                </a:solidFill>
              </a:rPr>
              <a:t>Food and Mealtimes</a:t>
            </a:r>
            <a:endParaRPr sz="4000">
              <a:solidFill>
                <a:srgbClr val="FFFFFF"/>
              </a:solidFill>
              <a:latin typeface="Calibri"/>
              <a:ea typeface="Calibri"/>
              <a:cs typeface="Calibri"/>
              <a:sym typeface="Calibri"/>
            </a:endParaRPr>
          </a:p>
        </p:txBody>
      </p:sp>
      <p:sp>
        <p:nvSpPr>
          <p:cNvPr id="179" name="Google Shape;179;p5"/>
          <p:cNvSpPr txBox="1"/>
          <p:nvPr/>
        </p:nvSpPr>
        <p:spPr>
          <a:xfrm>
            <a:off x="4599538" y="287093"/>
            <a:ext cx="7103400" cy="55710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120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Meals &amp; Dietary Requirements</a:t>
            </a:r>
            <a:endParaRPr b="1" i="0" sz="1600" u="none" cap="none" strike="noStrike">
              <a:solidFill>
                <a:schemeClr val="dk1"/>
              </a:solidFill>
              <a:latin typeface="Arial"/>
              <a:ea typeface="Arial"/>
              <a:cs typeface="Arial"/>
              <a:sym typeface="Arial"/>
            </a:endParaRPr>
          </a:p>
          <a:p>
            <a:pPr indent="-330200" lvl="0" marL="457200" marR="0" rtl="0" algn="l">
              <a:lnSpc>
                <a:spcPct val="115000"/>
              </a:lnSpc>
              <a:spcBef>
                <a:spcPts val="120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Four daily meals: breakfast, dinner, tea, and supper, with healthy options for all. Salad bar available at every meal.</a:t>
            </a:r>
            <a:endParaRPr b="0" i="0" sz="1600" u="none" cap="none" strike="noStrike">
              <a:solidFill>
                <a:schemeClr val="dk1"/>
              </a:solidFill>
              <a:latin typeface="Arial"/>
              <a:ea typeface="Arial"/>
              <a:cs typeface="Arial"/>
              <a:sym typeface="Arial"/>
            </a:endParaRPr>
          </a:p>
          <a:p>
            <a:pPr indent="-330200" lvl="0" marL="457200" marR="0" rtl="0" algn="l">
              <a:lnSpc>
                <a:spcPct val="115000"/>
              </a:lnSpc>
              <a:spcBef>
                <a:spcPts val="1200"/>
              </a:spcBef>
              <a:spcAft>
                <a:spcPts val="0"/>
              </a:spcAft>
              <a:buClr>
                <a:schemeClr val="dk1"/>
              </a:buClr>
              <a:buSzPts val="1600"/>
              <a:buChar char="●"/>
            </a:pPr>
            <a:r>
              <a:rPr lang="en-US" sz="1600">
                <a:solidFill>
                  <a:schemeClr val="dk1"/>
                </a:solidFill>
              </a:rPr>
              <a:t>Canteen style with several options and choices available at each meal. Really is something for everyone.</a:t>
            </a:r>
            <a:endParaRPr sz="1600">
              <a:solidFill>
                <a:schemeClr val="dk1"/>
              </a:solidFill>
            </a:endParaRPr>
          </a:p>
          <a:p>
            <a:pPr indent="-330200" lvl="0" marL="457200" marR="0" rtl="0" algn="l">
              <a:lnSpc>
                <a:spcPct val="115000"/>
              </a:lnSpc>
              <a:spcBef>
                <a:spcPts val="1200"/>
              </a:spcBef>
              <a:spcAft>
                <a:spcPts val="0"/>
              </a:spcAft>
              <a:buClr>
                <a:schemeClr val="dk1"/>
              </a:buClr>
              <a:buSzPts val="1600"/>
              <a:buChar char="●"/>
            </a:pPr>
            <a:r>
              <a:rPr lang="en-US" sz="1600">
                <a:solidFill>
                  <a:schemeClr val="dk1"/>
                </a:solidFill>
              </a:rPr>
              <a:t>Catering staff are amazing at Llangrannog, they will make toast/sandwiches/chips etc. for anyone that is struggling with food </a:t>
            </a:r>
            <a:r>
              <a:rPr lang="en-US" sz="1600">
                <a:solidFill>
                  <a:schemeClr val="dk1"/>
                </a:solidFill>
              </a:rPr>
              <a:t>choices</a:t>
            </a:r>
            <a:r>
              <a:rPr lang="en-US" sz="1600">
                <a:solidFill>
                  <a:schemeClr val="dk1"/>
                </a:solidFill>
              </a:rPr>
              <a:t>. </a:t>
            </a:r>
            <a:endParaRPr sz="1600">
              <a:solidFill>
                <a:schemeClr val="dk1"/>
              </a:solidFill>
            </a:endParaRPr>
          </a:p>
          <a:p>
            <a:pPr indent="-330200" lvl="0" marL="457200" marR="0" rtl="0" algn="l">
              <a:lnSpc>
                <a:spcPct val="115000"/>
              </a:lnSpc>
              <a:spcBef>
                <a:spcPts val="1000"/>
              </a:spcBef>
              <a:spcAft>
                <a:spcPts val="0"/>
              </a:spcAft>
              <a:buClr>
                <a:schemeClr val="dk1"/>
              </a:buClr>
              <a:buSzPts val="1600"/>
              <a:buChar char="●"/>
            </a:pPr>
            <a:r>
              <a:rPr i="0" lang="en-US" sz="1600" u="none" cap="none" strike="noStrike">
                <a:solidFill>
                  <a:schemeClr val="dk1"/>
                </a:solidFill>
              </a:rPr>
              <a:t>Food Hygiene Rating: 5 (Food Standards Agency).</a:t>
            </a:r>
            <a:endParaRPr i="0" sz="1600" u="none" cap="none" strike="noStrike">
              <a:solidFill>
                <a:schemeClr val="dk1"/>
              </a:solidFill>
            </a:endParaRPr>
          </a:p>
          <a:p>
            <a:pPr indent="-330200" lvl="0" marL="457200" marR="0" rtl="0" algn="l">
              <a:lnSpc>
                <a:spcPct val="115000"/>
              </a:lnSpc>
              <a:spcBef>
                <a:spcPts val="1000"/>
              </a:spcBef>
              <a:spcAft>
                <a:spcPts val="0"/>
              </a:spcAft>
              <a:buClr>
                <a:schemeClr val="dk1"/>
              </a:buClr>
              <a:buSzPts val="1600"/>
              <a:buFont typeface="Arial"/>
              <a:buChar char="●"/>
            </a:pPr>
            <a:r>
              <a:rPr i="0" lang="en-US" sz="1600" u="none" cap="none" strike="noStrike">
                <a:solidFill>
                  <a:schemeClr val="dk1"/>
                </a:solidFill>
              </a:rPr>
              <a:t>Special dietary needs (</a:t>
            </a:r>
            <a:r>
              <a:rPr b="0" i="0" lang="en-US" sz="1600" u="none" cap="none" strike="noStrike">
                <a:solidFill>
                  <a:schemeClr val="dk1"/>
                </a:solidFill>
                <a:latin typeface="Arial"/>
                <a:ea typeface="Arial"/>
                <a:cs typeface="Arial"/>
                <a:sym typeface="Arial"/>
              </a:rPr>
              <a:t>e.g., allergies, gluten-free, diabetic) are catered for</a:t>
            </a:r>
            <a:r>
              <a:rPr lang="en-US" sz="1600">
                <a:solidFill>
                  <a:schemeClr val="dk1"/>
                </a:solidFill>
              </a:rPr>
              <a:t> - </a:t>
            </a:r>
            <a:r>
              <a:rPr b="0" i="0" lang="en-US" sz="1600" u="none" cap="none" strike="noStrike">
                <a:solidFill>
                  <a:schemeClr val="dk1"/>
                </a:solidFill>
                <a:latin typeface="Arial"/>
                <a:ea typeface="Arial"/>
                <a:cs typeface="Arial"/>
                <a:sym typeface="Arial"/>
              </a:rPr>
              <a:t>please inform us at least a week in advance and ensure this is noted on </a:t>
            </a:r>
            <a:r>
              <a:rPr lang="en-US" sz="1600">
                <a:solidFill>
                  <a:schemeClr val="dk1"/>
                </a:solidFill>
              </a:rPr>
              <a:t>your Llangrannog forms</a:t>
            </a:r>
            <a:r>
              <a:rPr b="0" i="0" lang="en-US" sz="1600" u="none" cap="none" strike="noStrike">
                <a:solidFill>
                  <a:schemeClr val="dk1"/>
                </a:solidFill>
                <a:latin typeface="Arial"/>
                <a:ea typeface="Arial"/>
                <a:cs typeface="Arial"/>
                <a:sym typeface="Arial"/>
              </a:rPr>
              <a:t>.</a:t>
            </a:r>
            <a:endParaRPr b="0" i="0" sz="1600" u="none" cap="none" strike="noStrike">
              <a:solidFill>
                <a:schemeClr val="dk1"/>
              </a:solidFill>
              <a:latin typeface="Arial"/>
              <a:ea typeface="Arial"/>
              <a:cs typeface="Arial"/>
              <a:sym typeface="Arial"/>
            </a:endParaRPr>
          </a:p>
          <a:p>
            <a:pPr indent="-330200" lvl="0" marL="457200" marR="0" rtl="0" algn="l">
              <a:lnSpc>
                <a:spcPct val="115000"/>
              </a:lnSpc>
              <a:spcBef>
                <a:spcPts val="100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Vegetarian </a:t>
            </a:r>
            <a:r>
              <a:rPr lang="en-US" sz="1600">
                <a:solidFill>
                  <a:schemeClr val="dk1"/>
                </a:solidFill>
              </a:rPr>
              <a:t>options </a:t>
            </a:r>
            <a:r>
              <a:rPr b="0" i="0" lang="en-US" sz="1600" u="none" cap="none" strike="noStrike">
                <a:solidFill>
                  <a:schemeClr val="dk1"/>
                </a:solidFill>
                <a:latin typeface="Arial"/>
                <a:ea typeface="Arial"/>
                <a:cs typeface="Arial"/>
                <a:sym typeface="Arial"/>
              </a:rPr>
              <a:t>are always available.</a:t>
            </a:r>
            <a:endParaRPr b="0" i="0" sz="1600" u="none" cap="none" strike="noStrike">
              <a:solidFill>
                <a:schemeClr val="dk1"/>
              </a:solidFill>
              <a:latin typeface="Arial"/>
              <a:ea typeface="Arial"/>
              <a:cs typeface="Arial"/>
              <a:sym typeface="Arial"/>
            </a:endParaRPr>
          </a:p>
          <a:p>
            <a:pPr indent="-330200" lvl="0" marL="457200" marR="0" rtl="0" algn="l">
              <a:lnSpc>
                <a:spcPct val="115000"/>
              </a:lnSpc>
              <a:spcBef>
                <a:spcPts val="1000"/>
              </a:spcBef>
              <a:spcAft>
                <a:spcPts val="0"/>
              </a:spcAft>
              <a:buClr>
                <a:schemeClr val="dk1"/>
              </a:buClr>
              <a:buSzPts val="1600"/>
              <a:buFont typeface="Arial"/>
              <a:buChar char="●"/>
            </a:pPr>
            <a:r>
              <a:rPr lang="en-US" sz="1600">
                <a:solidFill>
                  <a:schemeClr val="dk1"/>
                </a:solidFill>
              </a:rPr>
              <a:t>Squash and water are freely available throughout our stay. </a:t>
            </a:r>
            <a:endParaRPr b="0" i="0" sz="1600" u="none" cap="none" strike="noStrike">
              <a:solidFill>
                <a:schemeClr val="dk1"/>
              </a:solidFill>
              <a:latin typeface="Arial"/>
              <a:ea typeface="Arial"/>
              <a:cs typeface="Arial"/>
              <a:sym typeface="Arial"/>
            </a:endParaRPr>
          </a:p>
          <a:p>
            <a:pPr indent="0" lvl="0" marL="0" marR="0" rtl="0" algn="l">
              <a:lnSpc>
                <a:spcPct val="100000"/>
              </a:lnSpc>
              <a:spcBef>
                <a:spcPts val="1200"/>
              </a:spcBef>
              <a:spcAft>
                <a:spcPts val="0"/>
              </a:spcAft>
              <a:buClr>
                <a:srgbClr val="000000"/>
              </a:buClr>
              <a:buSzPts val="2500"/>
              <a:buFont typeface="Arial"/>
              <a:buNone/>
            </a:pPr>
            <a:r>
              <a:t/>
            </a:r>
            <a:endParaRPr b="0" i="0" sz="2500" u="none" cap="none" strike="noStrike">
              <a:solidFill>
                <a:schemeClr val="dk1"/>
              </a:solidFill>
              <a:latin typeface="Calibri"/>
              <a:ea typeface="Calibri"/>
              <a:cs typeface="Calibri"/>
              <a:sym typeface="Calibri"/>
            </a:endParaRPr>
          </a:p>
        </p:txBody>
      </p:sp>
      <p:pic>
        <p:nvPicPr>
          <p:cNvPr id="180" name="Google Shape;180;p5" title="IMG_1394.jpeg"/>
          <p:cNvPicPr preferRelativeResize="0"/>
          <p:nvPr/>
        </p:nvPicPr>
        <p:blipFill>
          <a:blip r:embed="rId3">
            <a:alphaModFix/>
          </a:blip>
          <a:stretch>
            <a:fillRect/>
          </a:stretch>
        </p:blipFill>
        <p:spPr>
          <a:xfrm>
            <a:off x="181888" y="2195925"/>
            <a:ext cx="3676974" cy="2757727"/>
          </a:xfrm>
          <a:prstGeom prst="rect">
            <a:avLst/>
          </a:prstGeom>
          <a:gradFill>
            <a:gsLst>
              <a:gs pos="0">
                <a:srgbClr val="000000">
                  <a:alpha val="58823"/>
                </a:srgbClr>
              </a:gs>
              <a:gs pos="69000">
                <a:srgbClr val="4472C4">
                  <a:alpha val="0"/>
                </a:srgbClr>
              </a:gs>
              <a:gs pos="100000">
                <a:srgbClr val="4472C4">
                  <a:alpha val="0"/>
                </a:srgbClr>
              </a:gs>
            </a:gsLst>
            <a:lin ang="13199916" scaled="0"/>
          </a:grad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4" name="Shape 184"/>
        <p:cNvGrpSpPr/>
        <p:nvPr/>
      </p:nvGrpSpPr>
      <p:grpSpPr>
        <a:xfrm>
          <a:off x="0" y="0"/>
          <a:ext cx="0" cy="0"/>
          <a:chOff x="0" y="0"/>
          <a:chExt cx="0" cy="0"/>
        </a:xfrm>
      </p:grpSpPr>
      <p:sp>
        <p:nvSpPr>
          <p:cNvPr id="185" name="Google Shape;185;g3ccf1ff0eea_0_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86" name="Google Shape;186;g3ccf1ff0eea_0_15"/>
          <p:cNvSpPr/>
          <p:nvPr/>
        </p:nvSpPr>
        <p:spPr>
          <a:xfrm flipH="1" rot="5400000">
            <a:off x="-1417458" y="1417619"/>
            <a:ext cx="6875700" cy="4040700"/>
          </a:xfrm>
          <a:prstGeom prst="rect">
            <a:avLst/>
          </a:prstGeom>
          <a:gradFill>
            <a:gsLst>
              <a:gs pos="0">
                <a:srgbClr val="000000"/>
              </a:gs>
              <a:gs pos="100000">
                <a:srgbClr val="2F5496"/>
              </a:gs>
            </a:gsLst>
            <a:lin ang="18599929"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87" name="Google Shape;187;g3ccf1ff0eea_0_15"/>
          <p:cNvSpPr/>
          <p:nvPr/>
        </p:nvSpPr>
        <p:spPr>
          <a:xfrm rot="-5400000">
            <a:off x="-158549" y="2660421"/>
            <a:ext cx="4355700" cy="4038600"/>
          </a:xfrm>
          <a:prstGeom prst="rect">
            <a:avLst/>
          </a:prstGeom>
          <a:gradFill>
            <a:gsLst>
              <a:gs pos="0">
                <a:srgbClr val="4472C4">
                  <a:alpha val="49803"/>
                </a:srgbClr>
              </a:gs>
              <a:gs pos="100000">
                <a:srgbClr val="1F3864">
                  <a:alpha val="0"/>
                </a:srgbClr>
              </a:gs>
            </a:gsLst>
            <a:lin ang="113999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88" name="Google Shape;188;g3ccf1ff0eea_0_15"/>
          <p:cNvSpPr/>
          <p:nvPr/>
        </p:nvSpPr>
        <p:spPr>
          <a:xfrm flipH="1" rot="-5400000">
            <a:off x="-1180946" y="1638150"/>
            <a:ext cx="6857700" cy="3581400"/>
          </a:xfrm>
          <a:prstGeom prst="rect">
            <a:avLst/>
          </a:prstGeom>
          <a:gradFill>
            <a:gsLst>
              <a:gs pos="0">
                <a:srgbClr val="000000">
                  <a:alpha val="58823"/>
                </a:srgbClr>
              </a:gs>
              <a:gs pos="69000">
                <a:srgbClr val="4472C4">
                  <a:alpha val="0"/>
                </a:srgbClr>
              </a:gs>
              <a:gs pos="100000">
                <a:srgbClr val="4472C4">
                  <a:alpha val="0"/>
                </a:srgbClr>
              </a:gs>
            </a:gsLst>
            <a:lin ang="13199916"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89" name="Google Shape;189;g3ccf1ff0eea_0_15"/>
          <p:cNvSpPr txBox="1"/>
          <p:nvPr>
            <p:ph type="title"/>
          </p:nvPr>
        </p:nvSpPr>
        <p:spPr>
          <a:xfrm>
            <a:off x="457192" y="103556"/>
            <a:ext cx="3314700" cy="30720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FFFFFF"/>
              </a:buClr>
              <a:buSzPts val="4000"/>
              <a:buFont typeface="Calibri"/>
              <a:buNone/>
            </a:pPr>
            <a:r>
              <a:rPr lang="en-US" sz="4000">
                <a:solidFill>
                  <a:srgbClr val="FFFFFF"/>
                </a:solidFill>
              </a:rPr>
              <a:t>Safety and Security</a:t>
            </a:r>
            <a:endParaRPr sz="4000">
              <a:solidFill>
                <a:srgbClr val="FFFFFF"/>
              </a:solidFill>
              <a:latin typeface="Calibri"/>
              <a:ea typeface="Calibri"/>
              <a:cs typeface="Calibri"/>
              <a:sym typeface="Calibri"/>
            </a:endParaRPr>
          </a:p>
        </p:txBody>
      </p:sp>
      <p:sp>
        <p:nvSpPr>
          <p:cNvPr id="190" name="Google Shape;190;g3ccf1ff0eea_0_15"/>
          <p:cNvSpPr txBox="1"/>
          <p:nvPr/>
        </p:nvSpPr>
        <p:spPr>
          <a:xfrm>
            <a:off x="4599550" y="559149"/>
            <a:ext cx="7103400" cy="5484900"/>
          </a:xfrm>
          <a:prstGeom prst="rect">
            <a:avLst/>
          </a:prstGeom>
          <a:noFill/>
          <a:ln>
            <a:noFill/>
          </a:ln>
        </p:spPr>
        <p:txBody>
          <a:bodyPr anchorCtr="0" anchor="t" bIns="45700" lIns="91425" spcFirstLastPara="1" rIns="91425" wrap="square" tIns="45700">
            <a:spAutoFit/>
          </a:bodyPr>
          <a:lstStyle/>
          <a:p>
            <a:pPr indent="-330200" lvl="0" marL="457200" rtl="0" algn="l">
              <a:lnSpc>
                <a:spcPct val="115000"/>
              </a:lnSpc>
              <a:spcBef>
                <a:spcPts val="1000"/>
              </a:spcBef>
              <a:spcAft>
                <a:spcPts val="0"/>
              </a:spcAft>
              <a:buClr>
                <a:schemeClr val="dk1"/>
              </a:buClr>
              <a:buSzPts val="1600"/>
              <a:buChar char="●"/>
            </a:pPr>
            <a:r>
              <a:rPr b="1" i="1" lang="en-US" sz="1600">
                <a:solidFill>
                  <a:schemeClr val="dk1"/>
                </a:solidFill>
              </a:rPr>
              <a:t>Accompanying staff: Mrs Antoniou, Mrs Jones, Mrs Heavyside</a:t>
            </a:r>
            <a:endParaRPr b="1" i="1" sz="1600">
              <a:solidFill>
                <a:schemeClr val="dk1"/>
              </a:solidFill>
            </a:endParaRPr>
          </a:p>
          <a:p>
            <a:pPr indent="-330200" lvl="0" marL="457200" rtl="0" algn="l">
              <a:lnSpc>
                <a:spcPct val="115000"/>
              </a:lnSpc>
              <a:spcBef>
                <a:spcPts val="1000"/>
              </a:spcBef>
              <a:spcAft>
                <a:spcPts val="0"/>
              </a:spcAft>
              <a:buClr>
                <a:schemeClr val="dk1"/>
              </a:buClr>
              <a:buSzPts val="1600"/>
              <a:buChar char="●"/>
            </a:pPr>
            <a:r>
              <a:rPr lang="en-US" sz="1600">
                <a:solidFill>
                  <a:schemeClr val="dk1"/>
                </a:solidFill>
              </a:rPr>
              <a:t>Llangan children children are with Llangan staff at all times.</a:t>
            </a:r>
            <a:endParaRPr sz="1600">
              <a:solidFill>
                <a:schemeClr val="dk1"/>
              </a:solidFill>
            </a:endParaRPr>
          </a:p>
          <a:p>
            <a:pPr indent="-330200" lvl="0" marL="457200" rtl="0" algn="l">
              <a:lnSpc>
                <a:spcPct val="115000"/>
              </a:lnSpc>
              <a:spcBef>
                <a:spcPts val="1000"/>
              </a:spcBef>
              <a:spcAft>
                <a:spcPts val="0"/>
              </a:spcAft>
              <a:buClr>
                <a:schemeClr val="dk1"/>
              </a:buClr>
              <a:buSzPts val="1600"/>
              <a:buChar char="●"/>
            </a:pPr>
            <a:r>
              <a:rPr lang="en-US" sz="1600">
                <a:solidFill>
                  <a:schemeClr val="dk1"/>
                </a:solidFill>
              </a:rPr>
              <a:t>Llangrannog is a secure, monitored site, ensuring children’s safety at all times.</a:t>
            </a:r>
            <a:endParaRPr sz="1600">
              <a:solidFill>
                <a:schemeClr val="dk1"/>
              </a:solidFill>
            </a:endParaRPr>
          </a:p>
          <a:p>
            <a:pPr indent="-330200" lvl="0" marL="457200" rtl="0" algn="l">
              <a:lnSpc>
                <a:spcPct val="115000"/>
              </a:lnSpc>
              <a:spcBef>
                <a:spcPts val="1000"/>
              </a:spcBef>
              <a:spcAft>
                <a:spcPts val="0"/>
              </a:spcAft>
              <a:buClr>
                <a:schemeClr val="dk1"/>
              </a:buClr>
              <a:buSzPts val="1600"/>
              <a:buChar char="●"/>
            </a:pPr>
            <a:r>
              <a:rPr lang="en-US" sz="1600">
                <a:solidFill>
                  <a:schemeClr val="dk1"/>
                </a:solidFill>
              </a:rPr>
              <a:t>24 hour security on site. </a:t>
            </a:r>
            <a:endParaRPr sz="1600">
              <a:solidFill>
                <a:schemeClr val="dk1"/>
              </a:solidFill>
            </a:endParaRPr>
          </a:p>
          <a:p>
            <a:pPr indent="-330200" lvl="0" marL="457200" rtl="0" algn="l">
              <a:lnSpc>
                <a:spcPct val="115000"/>
              </a:lnSpc>
              <a:spcBef>
                <a:spcPts val="1000"/>
              </a:spcBef>
              <a:spcAft>
                <a:spcPts val="0"/>
              </a:spcAft>
              <a:buClr>
                <a:schemeClr val="dk1"/>
              </a:buClr>
              <a:buSzPts val="1600"/>
              <a:buChar char="●"/>
            </a:pPr>
            <a:r>
              <a:rPr lang="en-US" sz="1600">
                <a:solidFill>
                  <a:schemeClr val="dk1"/>
                </a:solidFill>
              </a:rPr>
              <a:t>All risk assessments are in place and have been approved by the Local Authority.</a:t>
            </a:r>
            <a:endParaRPr sz="1600">
              <a:solidFill>
                <a:schemeClr val="dk1"/>
              </a:solidFill>
            </a:endParaRPr>
          </a:p>
          <a:p>
            <a:pPr indent="-330200" lvl="0" marL="457200" rtl="0" algn="l">
              <a:lnSpc>
                <a:spcPct val="115000"/>
              </a:lnSpc>
              <a:spcBef>
                <a:spcPts val="1000"/>
              </a:spcBef>
              <a:spcAft>
                <a:spcPts val="0"/>
              </a:spcAft>
              <a:buClr>
                <a:schemeClr val="dk1"/>
              </a:buClr>
              <a:buSzPts val="1600"/>
              <a:buChar char="●"/>
            </a:pPr>
            <a:r>
              <a:rPr lang="en-US" sz="1600">
                <a:solidFill>
                  <a:schemeClr val="dk1"/>
                </a:solidFill>
              </a:rPr>
              <a:t>All Llangrannog staff are DBS checked and have appropriate health and safety training and certification.</a:t>
            </a:r>
            <a:endParaRPr sz="1600">
              <a:solidFill>
                <a:schemeClr val="dk1"/>
              </a:solidFill>
            </a:endParaRPr>
          </a:p>
          <a:p>
            <a:pPr indent="-330200" lvl="0" marL="457200" rtl="0" algn="l">
              <a:lnSpc>
                <a:spcPct val="115000"/>
              </a:lnSpc>
              <a:spcBef>
                <a:spcPts val="1000"/>
              </a:spcBef>
              <a:spcAft>
                <a:spcPts val="0"/>
              </a:spcAft>
              <a:buClr>
                <a:schemeClr val="dk1"/>
              </a:buClr>
              <a:buSzPts val="1600"/>
              <a:buChar char="●"/>
            </a:pPr>
            <a:r>
              <a:rPr lang="en-US" sz="1600">
                <a:solidFill>
                  <a:schemeClr val="dk1"/>
                </a:solidFill>
              </a:rPr>
              <a:t>All appropriate safety equipment and specialist equipment is provided.</a:t>
            </a:r>
            <a:endParaRPr sz="1600">
              <a:solidFill>
                <a:schemeClr val="dk1"/>
              </a:solidFill>
            </a:endParaRPr>
          </a:p>
          <a:p>
            <a:pPr indent="-330200" lvl="0" marL="457200" rtl="0" algn="l">
              <a:lnSpc>
                <a:spcPct val="115000"/>
              </a:lnSpc>
              <a:spcBef>
                <a:spcPts val="1000"/>
              </a:spcBef>
              <a:spcAft>
                <a:spcPts val="0"/>
              </a:spcAft>
              <a:buClr>
                <a:schemeClr val="dk1"/>
              </a:buClr>
              <a:buSzPts val="1600"/>
              <a:buChar char="●"/>
            </a:pPr>
            <a:r>
              <a:rPr lang="en-US" sz="1600">
                <a:solidFill>
                  <a:schemeClr val="dk1"/>
                </a:solidFill>
              </a:rPr>
              <a:t>In case of emergency:</a:t>
            </a:r>
            <a:endParaRPr sz="1600">
              <a:solidFill>
                <a:schemeClr val="dk1"/>
              </a:solidFill>
            </a:endParaRPr>
          </a:p>
          <a:p>
            <a:pPr indent="-330200" lvl="1" marL="914400" rtl="0" algn="l">
              <a:lnSpc>
                <a:spcPct val="115000"/>
              </a:lnSpc>
              <a:spcBef>
                <a:spcPts val="0"/>
              </a:spcBef>
              <a:spcAft>
                <a:spcPts val="0"/>
              </a:spcAft>
              <a:buClr>
                <a:schemeClr val="dk1"/>
              </a:buClr>
              <a:buSzPts val="1600"/>
              <a:buChar char="○"/>
            </a:pPr>
            <a:r>
              <a:rPr lang="en-US" sz="1600">
                <a:solidFill>
                  <a:schemeClr val="dk1"/>
                </a:solidFill>
              </a:rPr>
              <a:t>we will make contact. Staff have access to all emergency numbers and will call you if there are any concerns at all.</a:t>
            </a:r>
            <a:endParaRPr sz="1600">
              <a:solidFill>
                <a:schemeClr val="dk1"/>
              </a:solidFill>
            </a:endParaRPr>
          </a:p>
          <a:p>
            <a:pPr indent="-330200" lvl="1" marL="914400" rtl="0" algn="l">
              <a:lnSpc>
                <a:spcPct val="115000"/>
              </a:lnSpc>
              <a:spcBef>
                <a:spcPts val="0"/>
              </a:spcBef>
              <a:spcAft>
                <a:spcPts val="0"/>
              </a:spcAft>
              <a:buClr>
                <a:schemeClr val="dk1"/>
              </a:buClr>
              <a:buSzPts val="1600"/>
              <a:buChar char="○"/>
            </a:pPr>
            <a:r>
              <a:rPr lang="en-US" sz="1600">
                <a:solidFill>
                  <a:schemeClr val="dk1"/>
                </a:solidFill>
              </a:rPr>
              <a:t>basic first aid (including calpol/antihistamine etc.) will be administered on site.</a:t>
            </a:r>
            <a:endParaRPr sz="1600">
              <a:solidFill>
                <a:schemeClr val="dk1"/>
              </a:solidFill>
            </a:endParaRPr>
          </a:p>
          <a:p>
            <a:pPr indent="-330200" lvl="1" marL="914400" rtl="0" algn="l">
              <a:lnSpc>
                <a:spcPct val="115000"/>
              </a:lnSpc>
              <a:spcBef>
                <a:spcPts val="0"/>
              </a:spcBef>
              <a:spcAft>
                <a:spcPts val="0"/>
              </a:spcAft>
              <a:buClr>
                <a:schemeClr val="dk1"/>
              </a:buClr>
              <a:buSzPts val="1600"/>
              <a:buChar char="○"/>
            </a:pPr>
            <a:r>
              <a:rPr lang="en-US" sz="1600">
                <a:solidFill>
                  <a:schemeClr val="dk1"/>
                </a:solidFill>
              </a:rPr>
              <a:t>pupils will be taken to A&amp;E locally if necessary</a:t>
            </a:r>
            <a:endParaRPr sz="2500">
              <a:solidFill>
                <a:schemeClr val="dk1"/>
              </a:solidFill>
              <a:latin typeface="Calibri"/>
              <a:ea typeface="Calibri"/>
              <a:cs typeface="Calibri"/>
              <a:sym typeface="Calibri"/>
            </a:endParaRPr>
          </a:p>
        </p:txBody>
      </p:sp>
      <p:pic>
        <p:nvPicPr>
          <p:cNvPr id="191" name="Google Shape;191;g3ccf1ff0eea_0_15" title="IMG_1312.JPG"/>
          <p:cNvPicPr preferRelativeResize="0"/>
          <p:nvPr/>
        </p:nvPicPr>
        <p:blipFill>
          <a:blip r:embed="rId3">
            <a:alphaModFix/>
          </a:blip>
          <a:stretch>
            <a:fillRect/>
          </a:stretch>
        </p:blipFill>
        <p:spPr>
          <a:xfrm>
            <a:off x="195075" y="2670476"/>
            <a:ext cx="4404475" cy="330334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5" name="Shape 195"/>
        <p:cNvGrpSpPr/>
        <p:nvPr/>
      </p:nvGrpSpPr>
      <p:grpSpPr>
        <a:xfrm>
          <a:off x="0" y="0"/>
          <a:ext cx="0" cy="0"/>
          <a:chOff x="0" y="0"/>
          <a:chExt cx="0" cy="0"/>
        </a:xfrm>
      </p:grpSpPr>
      <p:sp>
        <p:nvSpPr>
          <p:cNvPr id="196" name="Google Shape;196;p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97" name="Google Shape;197;p6"/>
          <p:cNvSpPr/>
          <p:nvPr/>
        </p:nvSpPr>
        <p:spPr>
          <a:xfrm flipH="1" rot="5400000">
            <a:off x="-1417539" y="1417538"/>
            <a:ext cx="6875818" cy="4040744"/>
          </a:xfrm>
          <a:prstGeom prst="rect">
            <a:avLst/>
          </a:prstGeom>
          <a:gradFill>
            <a:gsLst>
              <a:gs pos="0">
                <a:srgbClr val="000000"/>
              </a:gs>
              <a:gs pos="100000">
                <a:srgbClr val="2F5496"/>
              </a:gs>
            </a:gsLst>
            <a:lin ang="186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98" name="Google Shape;198;p6"/>
          <p:cNvSpPr/>
          <p:nvPr/>
        </p:nvSpPr>
        <p:spPr>
          <a:xfrm rot="-5400000">
            <a:off x="-158495" y="2660473"/>
            <a:ext cx="4355594" cy="4038603"/>
          </a:xfrm>
          <a:prstGeom prst="rect">
            <a:avLst/>
          </a:prstGeom>
          <a:gradFill>
            <a:gsLst>
              <a:gs pos="0">
                <a:srgbClr val="4472C4">
                  <a:alpha val="49803"/>
                </a:srgbClr>
              </a:gs>
              <a:gs pos="100000">
                <a:srgbClr val="1F3864">
                  <a:alpha val="0"/>
                </a:srgbClr>
              </a:gs>
            </a:gsLst>
            <a:lin ang="11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99" name="Google Shape;199;p6"/>
          <p:cNvSpPr/>
          <p:nvPr/>
        </p:nvSpPr>
        <p:spPr>
          <a:xfrm flipH="1" rot="-5400000">
            <a:off x="-1180882" y="1638085"/>
            <a:ext cx="6857572" cy="3581401"/>
          </a:xfrm>
          <a:prstGeom prst="rect">
            <a:avLst/>
          </a:prstGeom>
          <a:gradFill>
            <a:gsLst>
              <a:gs pos="0">
                <a:srgbClr val="000000">
                  <a:alpha val="58823"/>
                </a:srgbClr>
              </a:gs>
              <a:gs pos="69000">
                <a:srgbClr val="4472C4">
                  <a:alpha val="0"/>
                </a:srgbClr>
              </a:gs>
              <a:gs pos="100000">
                <a:srgbClr val="4472C4">
                  <a:alpha val="0"/>
                </a:srgbClr>
              </a:gs>
            </a:gsLst>
            <a:lin ang="132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00" name="Google Shape;200;p6"/>
          <p:cNvSpPr/>
          <p:nvPr/>
        </p:nvSpPr>
        <p:spPr>
          <a:xfrm rot="6097846">
            <a:off x="-747355" y="1201312"/>
            <a:ext cx="4808302" cy="4088666"/>
          </a:xfrm>
          <a:custGeom>
            <a:rect b="b" l="l" r="r" t="t"/>
            <a:pathLst>
              <a:path extrusionOk="0" h="4088666" w="4808302">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0">
                <a:srgbClr val="8DA9DB">
                  <a:alpha val="0"/>
                </a:srgbClr>
              </a:gs>
              <a:gs pos="39000">
                <a:srgbClr val="8DA9DB">
                  <a:alpha val="0"/>
                </a:srgbClr>
              </a:gs>
              <a:gs pos="100000">
                <a:srgbClr val="2F5496">
                  <a:alpha val="25882"/>
                </a:srgbClr>
              </a:gs>
            </a:gsLst>
            <a:lin ang="186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01" name="Google Shape;201;p6"/>
          <p:cNvSpPr txBox="1"/>
          <p:nvPr>
            <p:ph type="title"/>
          </p:nvPr>
        </p:nvSpPr>
        <p:spPr>
          <a:xfrm>
            <a:off x="226125" y="343523"/>
            <a:ext cx="3314744" cy="307190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FFFFFF"/>
              </a:buClr>
              <a:buSzPts val="4000"/>
              <a:buFont typeface="Calibri"/>
              <a:buNone/>
            </a:pPr>
            <a:r>
              <a:rPr lang="en-US" sz="4000">
                <a:solidFill>
                  <a:srgbClr val="FFFFFF"/>
                </a:solidFill>
              </a:rPr>
              <a:t>Activities &amp; Itinerary*</a:t>
            </a:r>
            <a:endParaRPr sz="4000">
              <a:solidFill>
                <a:srgbClr val="FFFFFF"/>
              </a:solidFill>
            </a:endParaRPr>
          </a:p>
          <a:p>
            <a:pPr indent="0" lvl="0" marL="0" rtl="0" algn="ctr">
              <a:lnSpc>
                <a:spcPct val="90000"/>
              </a:lnSpc>
              <a:spcBef>
                <a:spcPts val="0"/>
              </a:spcBef>
              <a:spcAft>
                <a:spcPts val="0"/>
              </a:spcAft>
              <a:buClr>
                <a:srgbClr val="FFFFFF"/>
              </a:buClr>
              <a:buSzPts val="4000"/>
              <a:buFont typeface="Calibri"/>
              <a:buNone/>
            </a:pPr>
            <a:r>
              <a:t/>
            </a:r>
            <a:endParaRPr sz="4000">
              <a:solidFill>
                <a:srgbClr val="FFFFFF"/>
              </a:solidFill>
            </a:endParaRPr>
          </a:p>
          <a:p>
            <a:pPr indent="0" lvl="0" marL="0" rtl="0" algn="ctr">
              <a:lnSpc>
                <a:spcPct val="90000"/>
              </a:lnSpc>
              <a:spcBef>
                <a:spcPts val="0"/>
              </a:spcBef>
              <a:spcAft>
                <a:spcPts val="0"/>
              </a:spcAft>
              <a:buClr>
                <a:srgbClr val="FFFFFF"/>
              </a:buClr>
              <a:buSzPts val="4000"/>
              <a:buFont typeface="Calibri"/>
              <a:buNone/>
            </a:pPr>
            <a:r>
              <a:rPr lang="en-US" sz="1200">
                <a:solidFill>
                  <a:srgbClr val="FFFFFF"/>
                </a:solidFill>
              </a:rPr>
              <a:t>*subject to change</a:t>
            </a:r>
            <a:endParaRPr sz="1200">
              <a:solidFill>
                <a:srgbClr val="FFFFFF"/>
              </a:solidFill>
            </a:endParaRPr>
          </a:p>
        </p:txBody>
      </p:sp>
      <p:sp>
        <p:nvSpPr>
          <p:cNvPr id="202" name="Google Shape;202;p6"/>
          <p:cNvSpPr txBox="1"/>
          <p:nvPr/>
        </p:nvSpPr>
        <p:spPr>
          <a:xfrm>
            <a:off x="4483792" y="272931"/>
            <a:ext cx="7156500" cy="5910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1" lang="en-US"/>
              <a:t>WEDS</a:t>
            </a:r>
            <a:endParaRPr b="1"/>
          </a:p>
          <a:p>
            <a:pPr indent="-317500" lvl="0" marL="457200" marR="0" rtl="0" algn="l">
              <a:lnSpc>
                <a:spcPct val="100000"/>
              </a:lnSpc>
              <a:spcBef>
                <a:spcPts val="0"/>
              </a:spcBef>
              <a:spcAft>
                <a:spcPts val="0"/>
              </a:spcAft>
              <a:buSzPts val="1400"/>
              <a:buChar char="●"/>
            </a:pPr>
            <a:r>
              <a:rPr lang="en-US"/>
              <a:t>arrive Llangrannog 11:30am approx. and lunch</a:t>
            </a:r>
            <a:endParaRPr/>
          </a:p>
          <a:p>
            <a:pPr indent="-317500" lvl="0" marL="457200" marR="0" rtl="0" algn="l">
              <a:lnSpc>
                <a:spcPct val="100000"/>
              </a:lnSpc>
              <a:spcBef>
                <a:spcPts val="0"/>
              </a:spcBef>
              <a:spcAft>
                <a:spcPts val="0"/>
              </a:spcAft>
              <a:buSzPts val="1400"/>
              <a:buChar char="●"/>
            </a:pPr>
            <a:r>
              <a:rPr lang="en-US"/>
              <a:t>safety briefings/fire drills completed</a:t>
            </a:r>
            <a:endParaRPr/>
          </a:p>
          <a:p>
            <a:pPr indent="-317500" lvl="0" marL="457200" marR="0" rtl="0" algn="l">
              <a:lnSpc>
                <a:spcPct val="100000"/>
              </a:lnSpc>
              <a:spcBef>
                <a:spcPts val="0"/>
              </a:spcBef>
              <a:spcAft>
                <a:spcPts val="0"/>
              </a:spcAft>
              <a:buSzPts val="1400"/>
              <a:buChar char="●"/>
            </a:pPr>
            <a:r>
              <a:rPr lang="en-US"/>
              <a:t>team building, skiing, </a:t>
            </a:r>
            <a:r>
              <a:rPr lang="en-US"/>
              <a:t>tobogganing</a:t>
            </a:r>
            <a:r>
              <a:rPr lang="en-US"/>
              <a:t>, go karts</a:t>
            </a:r>
            <a:endParaRPr/>
          </a:p>
          <a:p>
            <a:pPr indent="-317500" lvl="0" marL="457200" marR="0" rtl="0" algn="l">
              <a:lnSpc>
                <a:spcPct val="100000"/>
              </a:lnSpc>
              <a:spcBef>
                <a:spcPts val="0"/>
              </a:spcBef>
              <a:spcAft>
                <a:spcPts val="0"/>
              </a:spcAft>
              <a:buSzPts val="1400"/>
              <a:buChar char="●"/>
            </a:pPr>
            <a:r>
              <a:rPr lang="en-US"/>
              <a:t>dinner</a:t>
            </a:r>
            <a:endParaRPr/>
          </a:p>
          <a:p>
            <a:pPr indent="-317500" lvl="0" marL="457200" marR="0" rtl="0" algn="l">
              <a:lnSpc>
                <a:spcPct val="100000"/>
              </a:lnSpc>
              <a:spcBef>
                <a:spcPts val="0"/>
              </a:spcBef>
              <a:spcAft>
                <a:spcPts val="0"/>
              </a:spcAft>
              <a:buSzPts val="1400"/>
              <a:buChar char="●"/>
            </a:pPr>
            <a:r>
              <a:rPr lang="en-US"/>
              <a:t>twmpath, quiz</a:t>
            </a:r>
            <a:endParaRPr/>
          </a:p>
          <a:p>
            <a:pPr indent="-317500" lvl="0" marL="457200" marR="0" rtl="0" algn="l">
              <a:lnSpc>
                <a:spcPct val="100000"/>
              </a:lnSpc>
              <a:spcBef>
                <a:spcPts val="0"/>
              </a:spcBef>
              <a:spcAft>
                <a:spcPts val="0"/>
              </a:spcAft>
              <a:buSzPts val="1400"/>
              <a:buChar char="●"/>
            </a:pPr>
            <a:r>
              <a:rPr lang="en-US"/>
              <a:t>bed</a:t>
            </a:r>
            <a:endParaRPr/>
          </a:p>
          <a:p>
            <a:pPr indent="0" lvl="0" marL="0" marR="0" rtl="0" algn="l">
              <a:lnSpc>
                <a:spcPct val="100000"/>
              </a:lnSpc>
              <a:spcBef>
                <a:spcPts val="0"/>
              </a:spcBef>
              <a:spcAft>
                <a:spcPts val="0"/>
              </a:spcAft>
              <a:buNone/>
            </a:pPr>
            <a:r>
              <a:t/>
            </a:r>
            <a:endParaRPr/>
          </a:p>
          <a:p>
            <a:pPr indent="0" lvl="0" marL="0" marR="0" rtl="0" algn="l">
              <a:lnSpc>
                <a:spcPct val="100000"/>
              </a:lnSpc>
              <a:spcBef>
                <a:spcPts val="0"/>
              </a:spcBef>
              <a:spcAft>
                <a:spcPts val="0"/>
              </a:spcAft>
              <a:buNone/>
            </a:pPr>
            <a:r>
              <a:t/>
            </a:r>
            <a:endParaRPr/>
          </a:p>
          <a:p>
            <a:pPr indent="0" lvl="0" marL="0" marR="0" rtl="0" algn="l">
              <a:lnSpc>
                <a:spcPct val="100000"/>
              </a:lnSpc>
              <a:spcBef>
                <a:spcPts val="0"/>
              </a:spcBef>
              <a:spcAft>
                <a:spcPts val="0"/>
              </a:spcAft>
              <a:buNone/>
            </a:pPr>
            <a:r>
              <a:rPr b="1" lang="en-US"/>
              <a:t>THURS</a:t>
            </a:r>
            <a:endParaRPr/>
          </a:p>
          <a:p>
            <a:pPr indent="-317500" lvl="0" marL="457200" marR="0" rtl="0" algn="l">
              <a:lnSpc>
                <a:spcPct val="100000"/>
              </a:lnSpc>
              <a:spcBef>
                <a:spcPts val="0"/>
              </a:spcBef>
              <a:spcAft>
                <a:spcPts val="0"/>
              </a:spcAft>
              <a:buSzPts val="1400"/>
              <a:buChar char="●"/>
            </a:pPr>
            <a:r>
              <a:rPr lang="en-US"/>
              <a:t>breakfast</a:t>
            </a:r>
            <a:endParaRPr/>
          </a:p>
          <a:p>
            <a:pPr indent="-317500" lvl="0" marL="457200" marR="0" rtl="0" algn="l">
              <a:lnSpc>
                <a:spcPct val="100000"/>
              </a:lnSpc>
              <a:spcBef>
                <a:spcPts val="0"/>
              </a:spcBef>
              <a:spcAft>
                <a:spcPts val="0"/>
              </a:spcAft>
              <a:buSzPts val="1400"/>
              <a:buChar char="●"/>
            </a:pPr>
            <a:r>
              <a:rPr lang="en-US"/>
              <a:t>walk to the beach (if weather bad - indoor sports)</a:t>
            </a:r>
            <a:endParaRPr/>
          </a:p>
          <a:p>
            <a:pPr indent="-317500" lvl="0" marL="457200" marR="0" rtl="0" algn="l">
              <a:lnSpc>
                <a:spcPct val="100000"/>
              </a:lnSpc>
              <a:spcBef>
                <a:spcPts val="0"/>
              </a:spcBef>
              <a:spcAft>
                <a:spcPts val="0"/>
              </a:spcAft>
              <a:buSzPts val="1400"/>
              <a:buChar char="●"/>
            </a:pPr>
            <a:r>
              <a:rPr lang="en-US"/>
              <a:t>low ropes</a:t>
            </a:r>
            <a:endParaRPr/>
          </a:p>
          <a:p>
            <a:pPr indent="-317500" lvl="0" marL="457200" marR="0" rtl="0" algn="l">
              <a:lnSpc>
                <a:spcPct val="100000"/>
              </a:lnSpc>
              <a:spcBef>
                <a:spcPts val="0"/>
              </a:spcBef>
              <a:spcAft>
                <a:spcPts val="0"/>
              </a:spcAft>
              <a:buSzPts val="1400"/>
              <a:buChar char="●"/>
            </a:pPr>
            <a:r>
              <a:rPr lang="en-US"/>
              <a:t>lunch</a:t>
            </a:r>
            <a:endParaRPr/>
          </a:p>
          <a:p>
            <a:pPr indent="-317500" lvl="0" marL="457200" marR="0" rtl="0" algn="l">
              <a:lnSpc>
                <a:spcPct val="100000"/>
              </a:lnSpc>
              <a:spcBef>
                <a:spcPts val="0"/>
              </a:spcBef>
              <a:spcAft>
                <a:spcPts val="0"/>
              </a:spcAft>
              <a:buSzPts val="1400"/>
              <a:buChar char="●"/>
            </a:pPr>
            <a:r>
              <a:rPr lang="en-US"/>
              <a:t>bushcraft, high ropes, swimming, zip lines</a:t>
            </a:r>
            <a:endParaRPr/>
          </a:p>
          <a:p>
            <a:pPr indent="-317500" lvl="0" marL="457200" marR="0" rtl="0" algn="l">
              <a:lnSpc>
                <a:spcPct val="100000"/>
              </a:lnSpc>
              <a:spcBef>
                <a:spcPts val="0"/>
              </a:spcBef>
              <a:spcAft>
                <a:spcPts val="0"/>
              </a:spcAft>
              <a:buSzPts val="1400"/>
              <a:buChar char="●"/>
            </a:pPr>
            <a:r>
              <a:rPr lang="en-US"/>
              <a:t>dinner</a:t>
            </a:r>
            <a:endParaRPr/>
          </a:p>
          <a:p>
            <a:pPr indent="-317500" lvl="0" marL="457200" marR="0" rtl="0" algn="l">
              <a:lnSpc>
                <a:spcPct val="100000"/>
              </a:lnSpc>
              <a:spcBef>
                <a:spcPts val="0"/>
              </a:spcBef>
              <a:spcAft>
                <a:spcPts val="0"/>
              </a:spcAft>
              <a:buSzPts val="1400"/>
              <a:buChar char="●"/>
            </a:pPr>
            <a:r>
              <a:rPr lang="en-US"/>
              <a:t>visit shop</a:t>
            </a:r>
            <a:endParaRPr/>
          </a:p>
          <a:p>
            <a:pPr indent="-317500" lvl="0" marL="457200" marR="0" rtl="0" algn="l">
              <a:lnSpc>
                <a:spcPct val="100000"/>
              </a:lnSpc>
              <a:spcBef>
                <a:spcPts val="0"/>
              </a:spcBef>
              <a:spcAft>
                <a:spcPts val="0"/>
              </a:spcAft>
              <a:buSzPts val="1400"/>
              <a:buChar char="●"/>
            </a:pPr>
            <a:r>
              <a:rPr lang="en-US"/>
              <a:t>disco</a:t>
            </a:r>
            <a:endParaRPr/>
          </a:p>
          <a:p>
            <a:pPr indent="-317500" lvl="0" marL="457200" marR="0" rtl="0" algn="l">
              <a:lnSpc>
                <a:spcPct val="100000"/>
              </a:lnSpc>
              <a:spcBef>
                <a:spcPts val="0"/>
              </a:spcBef>
              <a:spcAft>
                <a:spcPts val="0"/>
              </a:spcAft>
              <a:buSzPts val="1400"/>
              <a:buChar char="●"/>
            </a:pPr>
            <a:r>
              <a:rPr lang="en-US"/>
              <a:t>bed</a:t>
            </a:r>
            <a:endParaRPr/>
          </a:p>
          <a:p>
            <a:pPr indent="0" lvl="0" marL="0" marR="0" rtl="0" algn="l">
              <a:lnSpc>
                <a:spcPct val="100000"/>
              </a:lnSpc>
              <a:spcBef>
                <a:spcPts val="0"/>
              </a:spcBef>
              <a:spcAft>
                <a:spcPts val="0"/>
              </a:spcAft>
              <a:buNone/>
            </a:pPr>
            <a:r>
              <a:t/>
            </a:r>
            <a:endParaRPr/>
          </a:p>
          <a:p>
            <a:pPr indent="0" lvl="0" marL="0" marR="0" rtl="0" algn="l">
              <a:lnSpc>
                <a:spcPct val="100000"/>
              </a:lnSpc>
              <a:spcBef>
                <a:spcPts val="0"/>
              </a:spcBef>
              <a:spcAft>
                <a:spcPts val="0"/>
              </a:spcAft>
              <a:buNone/>
            </a:pPr>
            <a:r>
              <a:t/>
            </a:r>
            <a:endParaRPr/>
          </a:p>
          <a:p>
            <a:pPr indent="0" lvl="0" marL="0" marR="0" rtl="0" algn="l">
              <a:lnSpc>
                <a:spcPct val="100000"/>
              </a:lnSpc>
              <a:spcBef>
                <a:spcPts val="0"/>
              </a:spcBef>
              <a:spcAft>
                <a:spcPts val="0"/>
              </a:spcAft>
              <a:buNone/>
            </a:pPr>
            <a:r>
              <a:rPr b="1" lang="en-US"/>
              <a:t>FRIDAY</a:t>
            </a:r>
            <a:endParaRPr/>
          </a:p>
          <a:p>
            <a:pPr indent="-317500" lvl="0" marL="457200" marR="0" rtl="0" algn="l">
              <a:lnSpc>
                <a:spcPct val="100000"/>
              </a:lnSpc>
              <a:spcBef>
                <a:spcPts val="0"/>
              </a:spcBef>
              <a:spcAft>
                <a:spcPts val="0"/>
              </a:spcAft>
              <a:buSzPts val="1400"/>
              <a:buChar char="●"/>
            </a:pPr>
            <a:r>
              <a:rPr lang="en-US"/>
              <a:t>breakfast</a:t>
            </a:r>
            <a:endParaRPr/>
          </a:p>
          <a:p>
            <a:pPr indent="-317500" lvl="0" marL="457200" marR="0" rtl="0" algn="l">
              <a:lnSpc>
                <a:spcPct val="100000"/>
              </a:lnSpc>
              <a:spcBef>
                <a:spcPts val="0"/>
              </a:spcBef>
              <a:spcAft>
                <a:spcPts val="0"/>
              </a:spcAft>
              <a:buSzPts val="1400"/>
              <a:buChar char="●"/>
            </a:pPr>
            <a:r>
              <a:rPr lang="en-US"/>
              <a:t>jumping bag, climbing wall, archery, </a:t>
            </a:r>
            <a:r>
              <a:rPr lang="en-US"/>
              <a:t>horse riding</a:t>
            </a:r>
            <a:r>
              <a:rPr lang="en-US"/>
              <a:t>, trampolining</a:t>
            </a:r>
            <a:endParaRPr/>
          </a:p>
          <a:p>
            <a:pPr indent="-317500" lvl="0" marL="457200" marR="0" rtl="0" algn="l">
              <a:lnSpc>
                <a:spcPct val="100000"/>
              </a:lnSpc>
              <a:spcBef>
                <a:spcPts val="0"/>
              </a:spcBef>
              <a:spcAft>
                <a:spcPts val="0"/>
              </a:spcAft>
              <a:buSzPts val="1400"/>
              <a:buChar char="●"/>
            </a:pPr>
            <a:r>
              <a:rPr lang="en-US"/>
              <a:t>lunch</a:t>
            </a:r>
            <a:endParaRPr/>
          </a:p>
          <a:p>
            <a:pPr indent="-317500" lvl="0" marL="457200" marR="0" rtl="0" algn="l">
              <a:lnSpc>
                <a:spcPct val="100000"/>
              </a:lnSpc>
              <a:spcBef>
                <a:spcPts val="0"/>
              </a:spcBef>
              <a:spcAft>
                <a:spcPts val="0"/>
              </a:spcAft>
              <a:buSzPts val="1400"/>
              <a:buChar char="●"/>
            </a:pPr>
            <a:r>
              <a:rPr lang="en-US"/>
              <a:t>depart Llangrannog 1pm</a:t>
            </a:r>
            <a:endParaRPr/>
          </a:p>
          <a:p>
            <a:pPr indent="-317500" lvl="0" marL="457200" marR="0" rtl="0" algn="l">
              <a:lnSpc>
                <a:spcPct val="100000"/>
              </a:lnSpc>
              <a:spcBef>
                <a:spcPts val="0"/>
              </a:spcBef>
              <a:spcAft>
                <a:spcPts val="0"/>
              </a:spcAft>
              <a:buSzPts val="1400"/>
              <a:buChar char="●"/>
            </a:pPr>
            <a:r>
              <a:rPr lang="en-US"/>
              <a:t>arrive Llangan 4pm approx.</a:t>
            </a:r>
            <a:endParaRPr/>
          </a:p>
        </p:txBody>
      </p:sp>
      <p:pic>
        <p:nvPicPr>
          <p:cNvPr id="203" name="Google Shape;203;p6" title="51360466-3792-4eff-a490-1d2ee9257f09.JPG"/>
          <p:cNvPicPr preferRelativeResize="0"/>
          <p:nvPr/>
        </p:nvPicPr>
        <p:blipFill>
          <a:blip r:embed="rId3">
            <a:alphaModFix/>
          </a:blip>
          <a:stretch>
            <a:fillRect/>
          </a:stretch>
        </p:blipFill>
        <p:spPr>
          <a:xfrm>
            <a:off x="226125" y="2686550"/>
            <a:ext cx="3990101" cy="2244426"/>
          </a:xfrm>
          <a:prstGeom prst="rect">
            <a:avLst/>
          </a:prstGeom>
          <a:noFill/>
          <a:ln>
            <a:noFill/>
          </a:ln>
        </p:spPr>
      </p:pic>
      <p:pic>
        <p:nvPicPr>
          <p:cNvPr id="204" name="Google Shape;204;p6" title="IMG_1404.jpeg"/>
          <p:cNvPicPr preferRelativeResize="0"/>
          <p:nvPr/>
        </p:nvPicPr>
        <p:blipFill>
          <a:blip r:embed="rId4">
            <a:alphaModFix/>
          </a:blip>
          <a:stretch>
            <a:fillRect/>
          </a:stretch>
        </p:blipFill>
        <p:spPr>
          <a:xfrm>
            <a:off x="9086050" y="586276"/>
            <a:ext cx="2554250" cy="1915699"/>
          </a:xfrm>
          <a:prstGeom prst="rect">
            <a:avLst/>
          </a:prstGeom>
          <a:noFill/>
          <a:ln>
            <a:noFill/>
          </a:ln>
        </p:spPr>
      </p:pic>
      <p:pic>
        <p:nvPicPr>
          <p:cNvPr id="205" name="Google Shape;205;p6" title="IMG_1432.JPG"/>
          <p:cNvPicPr preferRelativeResize="0"/>
          <p:nvPr/>
        </p:nvPicPr>
        <p:blipFill>
          <a:blip r:embed="rId5">
            <a:alphaModFix/>
          </a:blip>
          <a:stretch>
            <a:fillRect/>
          </a:stretch>
        </p:blipFill>
        <p:spPr>
          <a:xfrm>
            <a:off x="9295750" y="2419208"/>
            <a:ext cx="2692224" cy="2019168"/>
          </a:xfrm>
          <a:prstGeom prst="rect">
            <a:avLst/>
          </a:prstGeom>
          <a:noFill/>
          <a:ln>
            <a:noFill/>
          </a:ln>
        </p:spPr>
      </p:pic>
      <p:pic>
        <p:nvPicPr>
          <p:cNvPr id="206" name="Google Shape;206;p6" title="IMG_1528.JPG"/>
          <p:cNvPicPr preferRelativeResize="0"/>
          <p:nvPr/>
        </p:nvPicPr>
        <p:blipFill>
          <a:blip r:embed="rId6">
            <a:alphaModFix/>
          </a:blip>
          <a:stretch>
            <a:fillRect/>
          </a:stretch>
        </p:blipFill>
        <p:spPr>
          <a:xfrm>
            <a:off x="10126100" y="4182825"/>
            <a:ext cx="1793848" cy="239179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1" name="Shape 211"/>
        <p:cNvGrpSpPr/>
        <p:nvPr/>
      </p:nvGrpSpPr>
      <p:grpSpPr>
        <a:xfrm>
          <a:off x="0" y="0"/>
          <a:ext cx="0" cy="0"/>
          <a:chOff x="0" y="0"/>
          <a:chExt cx="0" cy="0"/>
        </a:xfrm>
      </p:grpSpPr>
      <p:sp>
        <p:nvSpPr>
          <p:cNvPr id="212" name="Google Shape;212;p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3" name="Google Shape;213;p8"/>
          <p:cNvSpPr/>
          <p:nvPr/>
        </p:nvSpPr>
        <p:spPr>
          <a:xfrm rot="10800000">
            <a:off x="-2" y="-22693"/>
            <a:ext cx="12191999" cy="4374129"/>
          </a:xfrm>
          <a:prstGeom prst="rect">
            <a:avLst/>
          </a:prstGeom>
          <a:gradFill>
            <a:gsLst>
              <a:gs pos="0">
                <a:srgbClr val="2F5496"/>
              </a:gs>
              <a:gs pos="100000">
                <a:srgbClr val="000000"/>
              </a:gs>
            </a:gsLst>
            <a:lin ang="150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4" name="Google Shape;214;p8"/>
          <p:cNvSpPr/>
          <p:nvPr/>
        </p:nvSpPr>
        <p:spPr>
          <a:xfrm rot="5400000">
            <a:off x="3908719" y="-3931841"/>
            <a:ext cx="4374557" cy="12192000"/>
          </a:xfrm>
          <a:prstGeom prst="rect">
            <a:avLst/>
          </a:prstGeom>
          <a:gradFill>
            <a:gsLst>
              <a:gs pos="0">
                <a:srgbClr val="4472C4">
                  <a:alpha val="0"/>
                </a:srgbClr>
              </a:gs>
              <a:gs pos="40000">
                <a:srgbClr val="4472C4">
                  <a:alpha val="0"/>
                </a:srgbClr>
              </a:gs>
              <a:gs pos="100000">
                <a:srgbClr val="2F5496">
                  <a:alpha val="51764"/>
                </a:srgbClr>
              </a:gs>
            </a:gsLst>
            <a:lin ang="2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5" name="Google Shape;215;p8"/>
          <p:cNvSpPr/>
          <p:nvPr/>
        </p:nvSpPr>
        <p:spPr>
          <a:xfrm rot="5400000">
            <a:off x="4136696" y="-3703868"/>
            <a:ext cx="4374128" cy="11736479"/>
          </a:xfrm>
          <a:prstGeom prst="rect">
            <a:avLst/>
          </a:prstGeom>
          <a:gradFill>
            <a:gsLst>
              <a:gs pos="0">
                <a:srgbClr val="4472C4">
                  <a:alpha val="0"/>
                </a:srgbClr>
              </a:gs>
              <a:gs pos="17000">
                <a:srgbClr val="4472C4">
                  <a:alpha val="0"/>
                </a:srgbClr>
              </a:gs>
              <a:gs pos="100000">
                <a:srgbClr val="000000">
                  <a:alpha val="36862"/>
                </a:srgbClr>
              </a:gs>
            </a:gsLst>
            <a:lin ang="78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6" name="Google Shape;216;p8"/>
          <p:cNvSpPr/>
          <p:nvPr/>
        </p:nvSpPr>
        <p:spPr>
          <a:xfrm>
            <a:off x="-5" y="-22690"/>
            <a:ext cx="8542485" cy="4374126"/>
          </a:xfrm>
          <a:prstGeom prst="rect">
            <a:avLst/>
          </a:prstGeom>
          <a:gradFill>
            <a:gsLst>
              <a:gs pos="0">
                <a:srgbClr val="1F3864">
                  <a:alpha val="0"/>
                </a:srgbClr>
              </a:gs>
              <a:gs pos="100000">
                <a:srgbClr val="000000">
                  <a:alpha val="24705"/>
                </a:srgbClr>
              </a:gs>
            </a:gsLst>
            <a:lin ang="186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7" name="Google Shape;217;p8"/>
          <p:cNvSpPr/>
          <p:nvPr/>
        </p:nvSpPr>
        <p:spPr>
          <a:xfrm rot="-9091028">
            <a:off x="5945431" y="-1032053"/>
            <a:ext cx="4990147" cy="4439131"/>
          </a:xfrm>
          <a:custGeom>
            <a:rect b="b" l="l" r="r" t="t"/>
            <a:pathLst>
              <a:path extrusionOk="0" h="4439131" w="4990147">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rgbClr val="4472C4">
                  <a:alpha val="21960"/>
                </a:srgbClr>
              </a:gs>
              <a:gs pos="87000">
                <a:srgbClr val="8DA9DB">
                  <a:alpha val="1960"/>
                </a:srgbClr>
              </a:gs>
              <a:gs pos="100000">
                <a:srgbClr val="8DA9DB">
                  <a:alpha val="1960"/>
                </a:srgbClr>
              </a:gs>
            </a:gsLst>
            <a:lin ang="8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8" name="Google Shape;218;p8"/>
          <p:cNvSpPr txBox="1"/>
          <p:nvPr>
            <p:ph type="title"/>
          </p:nvPr>
        </p:nvSpPr>
        <p:spPr>
          <a:xfrm>
            <a:off x="1314824" y="735106"/>
            <a:ext cx="10053763" cy="292847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FFFF"/>
              </a:buClr>
              <a:buSzPts val="4800"/>
              <a:buFont typeface="Calibri"/>
              <a:buNone/>
            </a:pPr>
            <a:r>
              <a:rPr lang="en-US" sz="4800">
                <a:solidFill>
                  <a:srgbClr val="FFFFFF"/>
                </a:solidFill>
                <a:latin typeface="Calibri"/>
                <a:ea typeface="Calibri"/>
                <a:cs typeface="Calibri"/>
                <a:sym typeface="Calibri"/>
              </a:rPr>
              <a:t>Packing</a:t>
            </a:r>
            <a:endParaRPr/>
          </a:p>
        </p:txBody>
      </p:sp>
      <p:sp>
        <p:nvSpPr>
          <p:cNvPr id="219" name="Google Shape;219;p8"/>
          <p:cNvSpPr txBox="1"/>
          <p:nvPr/>
        </p:nvSpPr>
        <p:spPr>
          <a:xfrm>
            <a:off x="4550485" y="478712"/>
            <a:ext cx="6863379"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20" name="Google Shape;220;p8"/>
          <p:cNvSpPr txBox="1"/>
          <p:nvPr/>
        </p:nvSpPr>
        <p:spPr>
          <a:xfrm>
            <a:off x="4589317" y="1922318"/>
            <a:ext cx="6217227" cy="308263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descr="School Trip Essential Packing List - Voyager School Travel" id="221" name="Google Shape;221;p8"/>
          <p:cNvPicPr preferRelativeResize="0"/>
          <p:nvPr/>
        </p:nvPicPr>
        <p:blipFill rotWithShape="1">
          <a:blip r:embed="rId3">
            <a:alphaModFix/>
          </a:blip>
          <a:srcRect b="0" l="0" r="0" t="0"/>
          <a:stretch/>
        </p:blipFill>
        <p:spPr>
          <a:xfrm>
            <a:off x="660400" y="551893"/>
            <a:ext cx="3685115" cy="2325213"/>
          </a:xfrm>
          <a:prstGeom prst="rect">
            <a:avLst/>
          </a:prstGeom>
          <a:noFill/>
          <a:ln>
            <a:noFill/>
          </a:ln>
        </p:spPr>
      </p:pic>
      <p:sp>
        <p:nvSpPr>
          <p:cNvPr id="222" name="Google Shape;222;p8"/>
          <p:cNvSpPr txBox="1"/>
          <p:nvPr/>
        </p:nvSpPr>
        <p:spPr>
          <a:xfrm>
            <a:off x="596527" y="4777575"/>
            <a:ext cx="4232100" cy="1416000"/>
          </a:xfrm>
          <a:prstGeom prst="rect">
            <a:avLst/>
          </a:prstGeom>
          <a:noFill/>
          <a:ln>
            <a:noFill/>
          </a:ln>
        </p:spPr>
        <p:txBody>
          <a:bodyPr anchorCtr="0" anchor="t" bIns="45700" lIns="91425" spcFirstLastPara="1" rIns="91425" wrap="square" tIns="45700">
            <a:spAutoFit/>
          </a:bodyPr>
          <a:lstStyle/>
          <a:p>
            <a:pPr indent="-279400" lvl="0" marL="285750" marR="0" rtl="0" algn="l">
              <a:lnSpc>
                <a:spcPct val="100000"/>
              </a:lnSpc>
              <a:spcBef>
                <a:spcPts val="0"/>
              </a:spcBef>
              <a:spcAft>
                <a:spcPts val="0"/>
              </a:spcAft>
              <a:buClr>
                <a:schemeClr val="dk1"/>
              </a:buClr>
              <a:buSzPts val="1700"/>
              <a:buFont typeface="Calibri"/>
              <a:buChar char="•"/>
            </a:pPr>
            <a:r>
              <a:rPr b="1" i="0" lang="en-US" sz="1700" u="none" cap="none" strike="noStrike">
                <a:solidFill>
                  <a:schemeClr val="dk1"/>
                </a:solidFill>
                <a:latin typeface="Calibri"/>
                <a:ea typeface="Calibri"/>
                <a:cs typeface="Calibri"/>
                <a:sym typeface="Calibri"/>
              </a:rPr>
              <a:t>Pack with your child</a:t>
            </a:r>
            <a:endParaRPr b="1" i="0" sz="1700" u="none" cap="none" strike="noStrike">
              <a:solidFill>
                <a:schemeClr val="dk1"/>
              </a:solidFill>
              <a:latin typeface="Calibri"/>
              <a:ea typeface="Calibri"/>
              <a:cs typeface="Calibri"/>
              <a:sym typeface="Calibri"/>
            </a:endParaRPr>
          </a:p>
          <a:p>
            <a:pPr indent="-279400" lvl="0" marL="285750" marR="0" rtl="0" algn="l">
              <a:lnSpc>
                <a:spcPct val="100000"/>
              </a:lnSpc>
              <a:spcBef>
                <a:spcPts val="0"/>
              </a:spcBef>
              <a:spcAft>
                <a:spcPts val="0"/>
              </a:spcAft>
              <a:buClr>
                <a:schemeClr val="dk1"/>
              </a:buClr>
              <a:buSzPts val="1700"/>
              <a:buFont typeface="Calibri"/>
              <a:buChar char="•"/>
            </a:pPr>
            <a:r>
              <a:rPr b="1" i="0" lang="en-US" sz="1700" u="none" cap="none" strike="noStrike">
                <a:solidFill>
                  <a:schemeClr val="dk1"/>
                </a:solidFill>
                <a:latin typeface="Calibri"/>
                <a:ea typeface="Calibri"/>
                <a:cs typeface="Calibri"/>
                <a:sym typeface="Calibri"/>
              </a:rPr>
              <a:t>Must be able to carry bag</a:t>
            </a:r>
            <a:r>
              <a:rPr b="1" lang="en-US" sz="1700">
                <a:solidFill>
                  <a:schemeClr val="dk1"/>
                </a:solidFill>
                <a:latin typeface="Calibri"/>
                <a:ea typeface="Calibri"/>
                <a:cs typeface="Calibri"/>
                <a:sym typeface="Calibri"/>
              </a:rPr>
              <a:t>/suitcase</a:t>
            </a:r>
            <a:endParaRPr b="1" sz="1700">
              <a:latin typeface="Calibri"/>
              <a:ea typeface="Calibri"/>
              <a:cs typeface="Calibri"/>
              <a:sym typeface="Calibri"/>
            </a:endParaRPr>
          </a:p>
          <a:p>
            <a:pPr indent="-279400" lvl="0" marL="285750" marR="0" rtl="0" algn="l">
              <a:lnSpc>
                <a:spcPct val="100000"/>
              </a:lnSpc>
              <a:spcBef>
                <a:spcPts val="0"/>
              </a:spcBef>
              <a:spcAft>
                <a:spcPts val="0"/>
              </a:spcAft>
              <a:buSzPts val="1700"/>
              <a:buFont typeface="Calibri"/>
              <a:buChar char="•"/>
            </a:pPr>
            <a:r>
              <a:rPr b="1" lang="en-US" sz="1700">
                <a:latin typeface="Calibri"/>
                <a:ea typeface="Calibri"/>
                <a:cs typeface="Calibri"/>
                <a:sym typeface="Calibri"/>
              </a:rPr>
              <a:t>OLD clothes please! Nothing expensive.</a:t>
            </a:r>
            <a:endParaRPr b="1" sz="1700">
              <a:latin typeface="Calibri"/>
              <a:ea typeface="Calibri"/>
              <a:cs typeface="Calibri"/>
              <a:sym typeface="Calibri"/>
            </a:endParaRPr>
          </a:p>
          <a:p>
            <a:pPr indent="-279400" lvl="0" marL="285750" marR="0" rtl="0" algn="l">
              <a:lnSpc>
                <a:spcPct val="100000"/>
              </a:lnSpc>
              <a:spcBef>
                <a:spcPts val="0"/>
              </a:spcBef>
              <a:spcAft>
                <a:spcPts val="0"/>
              </a:spcAft>
              <a:buClr>
                <a:schemeClr val="dk1"/>
              </a:buClr>
              <a:buSzPts val="1700"/>
              <a:buFont typeface="Calibri"/>
              <a:buChar char="•"/>
            </a:pPr>
            <a:r>
              <a:rPr b="1" i="0" lang="en-US" sz="1700" u="none" cap="none" strike="noStrike">
                <a:solidFill>
                  <a:schemeClr val="dk1"/>
                </a:solidFill>
                <a:latin typeface="Calibri"/>
                <a:ea typeface="Calibri"/>
                <a:cs typeface="Calibri"/>
                <a:sym typeface="Calibri"/>
              </a:rPr>
              <a:t>NAME  on everything.</a:t>
            </a:r>
            <a:endParaRPr b="1" i="0" sz="17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23" name="Google Shape;223;p8"/>
          <p:cNvSpPr txBox="1"/>
          <p:nvPr/>
        </p:nvSpPr>
        <p:spPr>
          <a:xfrm>
            <a:off x="4828625" y="118175"/>
            <a:ext cx="7119000" cy="6234000"/>
          </a:xfrm>
          <a:prstGeom prst="rect">
            <a:avLst/>
          </a:prstGeom>
          <a:solidFill>
            <a:schemeClr val="lt1"/>
          </a:solidFill>
          <a:ln>
            <a:noFill/>
          </a:ln>
        </p:spPr>
        <p:txBody>
          <a:bodyPr anchorCtr="0" anchor="t" bIns="45700" lIns="91425" spcFirstLastPara="1" rIns="91425" wrap="square" tIns="45700">
            <a:spAutoFit/>
          </a:bodyPr>
          <a:lstStyle/>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Sleeping bag - stuff bag</a:t>
            </a:r>
            <a:endParaRPr sz="1300"/>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2x towels</a:t>
            </a:r>
            <a:endParaRPr sz="1300"/>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Approx. 5 sets of clothes (</a:t>
            </a:r>
            <a:r>
              <a:rPr b="1" i="0" lang="en-US" sz="1900" u="none" cap="none" strike="noStrike">
                <a:solidFill>
                  <a:schemeClr val="dk1"/>
                </a:solidFill>
              </a:rPr>
              <a:t>not</a:t>
            </a:r>
            <a:r>
              <a:rPr b="0" i="0" lang="en-US" sz="1900" u="none" cap="none" strike="noStrike">
                <a:solidFill>
                  <a:schemeClr val="dk1"/>
                </a:solidFill>
                <a:latin typeface="Arial"/>
                <a:ea typeface="Arial"/>
                <a:cs typeface="Arial"/>
                <a:sym typeface="Arial"/>
              </a:rPr>
              <a:t> best!)</a:t>
            </a:r>
            <a:endParaRPr sz="1300"/>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Warm jumper/hoodie</a:t>
            </a:r>
            <a:endParaRPr b="0" i="0" sz="1900" u="none" cap="none" strike="noStrike">
              <a:solidFill>
                <a:schemeClr val="dk1"/>
              </a:solidFill>
              <a:latin typeface="Arial"/>
              <a:ea typeface="Arial"/>
              <a:cs typeface="Arial"/>
              <a:sym typeface="Arial"/>
            </a:endParaRPr>
          </a:p>
          <a:p>
            <a:pPr indent="-279400" lvl="0" marL="285750" marR="0" rtl="0" algn="l">
              <a:lnSpc>
                <a:spcPct val="100000"/>
              </a:lnSpc>
              <a:spcBef>
                <a:spcPts val="0"/>
              </a:spcBef>
              <a:spcAft>
                <a:spcPts val="0"/>
              </a:spcAft>
              <a:buClr>
                <a:schemeClr val="dk1"/>
              </a:buClr>
              <a:buSzPts val="1900"/>
              <a:buChar char="•"/>
            </a:pPr>
            <a:r>
              <a:rPr lang="en-US" sz="1900">
                <a:solidFill>
                  <a:schemeClr val="dk1"/>
                </a:solidFill>
              </a:rPr>
              <a:t>Pyjamas</a:t>
            </a:r>
            <a:endParaRPr sz="1900">
              <a:solidFill>
                <a:schemeClr val="dk1"/>
              </a:solidFill>
            </a:endParaRPr>
          </a:p>
          <a:p>
            <a:pPr indent="-279400" lvl="0" marL="285750" marR="0" rtl="0" algn="l">
              <a:lnSpc>
                <a:spcPct val="100000"/>
              </a:lnSpc>
              <a:spcBef>
                <a:spcPts val="0"/>
              </a:spcBef>
              <a:spcAft>
                <a:spcPts val="0"/>
              </a:spcAft>
              <a:buClr>
                <a:schemeClr val="dk1"/>
              </a:buClr>
              <a:buSzPts val="1900"/>
              <a:buChar char="•"/>
            </a:pPr>
            <a:r>
              <a:rPr lang="en-US" sz="1900">
                <a:solidFill>
                  <a:schemeClr val="dk1"/>
                </a:solidFill>
              </a:rPr>
              <a:t>Sleep mask (optional - rooms are lit by a safety light at night)</a:t>
            </a:r>
            <a:endParaRPr sz="1900">
              <a:solidFill>
                <a:schemeClr val="dk1"/>
              </a:solidFill>
            </a:endParaRPr>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Waterproof</a:t>
            </a:r>
            <a:r>
              <a:rPr lang="en-US" sz="1900">
                <a:solidFill>
                  <a:schemeClr val="dk1"/>
                </a:solidFill>
              </a:rPr>
              <a:t>,warm </a:t>
            </a:r>
            <a:r>
              <a:rPr b="0" i="0" lang="en-US" sz="1900" u="none" cap="none" strike="noStrike">
                <a:solidFill>
                  <a:schemeClr val="dk1"/>
                </a:solidFill>
                <a:latin typeface="Arial"/>
                <a:ea typeface="Arial"/>
                <a:cs typeface="Arial"/>
                <a:sym typeface="Arial"/>
              </a:rPr>
              <a:t>coat</a:t>
            </a:r>
            <a:endParaRPr sz="1300"/>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Swimming</a:t>
            </a:r>
            <a:r>
              <a:rPr lang="en-US" sz="1900">
                <a:solidFill>
                  <a:schemeClr val="dk1"/>
                </a:solidFill>
              </a:rPr>
              <a:t> - </a:t>
            </a:r>
            <a:r>
              <a:rPr b="0" i="0" lang="en-US" sz="1900" u="none" cap="none" strike="noStrike">
                <a:solidFill>
                  <a:schemeClr val="dk1"/>
                </a:solidFill>
                <a:latin typeface="Arial"/>
                <a:ea typeface="Arial"/>
                <a:cs typeface="Arial"/>
                <a:sym typeface="Arial"/>
              </a:rPr>
              <a:t>costume/trunks/shorts/t-shirt</a:t>
            </a:r>
            <a:endParaRPr sz="1300"/>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2 x plastic bags for wet things</a:t>
            </a:r>
            <a:endParaRPr sz="1300"/>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Trainers for walking (</a:t>
            </a:r>
            <a:r>
              <a:rPr b="1" lang="en-US" sz="1900">
                <a:solidFill>
                  <a:schemeClr val="dk1"/>
                </a:solidFill>
              </a:rPr>
              <a:t>not </a:t>
            </a:r>
            <a:r>
              <a:rPr lang="en-US" sz="1900">
                <a:solidFill>
                  <a:schemeClr val="dk1"/>
                </a:solidFill>
              </a:rPr>
              <a:t>best!)</a:t>
            </a:r>
            <a:endParaRPr sz="1300"/>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Old pair of trainers or wellies for horse riding</a:t>
            </a:r>
            <a:endParaRPr sz="1300"/>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Gloves, hat and scarf if weather is due to be cold</a:t>
            </a:r>
            <a:endParaRPr sz="1300"/>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Toiletries – toothbrush, toothpaste, shower gel, shampoo, hairbrush and </a:t>
            </a:r>
            <a:r>
              <a:rPr lang="en-US" sz="1900" u="none" cap="none" strike="noStrike">
                <a:solidFill>
                  <a:schemeClr val="dk1"/>
                </a:solidFill>
              </a:rPr>
              <a:t>suncream</a:t>
            </a:r>
            <a:endParaRPr b="0" sz="1900" u="none" cap="none" strike="noStrike">
              <a:solidFill>
                <a:schemeClr val="dk1"/>
              </a:solidFill>
              <a:latin typeface="Arial"/>
              <a:ea typeface="Arial"/>
              <a:cs typeface="Arial"/>
              <a:sym typeface="Arial"/>
            </a:endParaRPr>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Rucksack for coach journeys</a:t>
            </a:r>
            <a:endParaRPr sz="1300"/>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Refillable water bottle</a:t>
            </a:r>
            <a:endParaRPr sz="1300"/>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Book/small games/notebook etc.</a:t>
            </a:r>
            <a:endParaRPr sz="1300"/>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Teddy (optional)</a:t>
            </a:r>
            <a:endParaRPr sz="1300"/>
          </a:p>
          <a:p>
            <a:pPr indent="-279400" lvl="0" marL="285750" marR="0" rtl="0" algn="l">
              <a:lnSpc>
                <a:spcPct val="100000"/>
              </a:lnSpc>
              <a:spcBef>
                <a:spcPts val="0"/>
              </a:spcBef>
              <a:spcAft>
                <a:spcPts val="0"/>
              </a:spcAft>
              <a:buClr>
                <a:srgbClr val="000000"/>
              </a:buClr>
              <a:buSzPts val="1900"/>
              <a:buFont typeface="Arial"/>
              <a:buChar char="•"/>
            </a:pPr>
            <a:r>
              <a:rPr b="0" i="0" lang="en-US" sz="1900" u="none" cap="none" strike="noStrike">
                <a:solidFill>
                  <a:schemeClr val="dk1"/>
                </a:solidFill>
                <a:latin typeface="Arial"/>
                <a:ea typeface="Arial"/>
                <a:cs typeface="Arial"/>
                <a:sym typeface="Arial"/>
              </a:rPr>
              <a:t>Wallet/purse - £10</a:t>
            </a:r>
            <a:endParaRPr b="0" i="0" sz="1900" u="none" cap="none" strike="noStrike">
              <a:solidFill>
                <a:schemeClr val="dk1"/>
              </a:solidFill>
              <a:latin typeface="Arial"/>
              <a:ea typeface="Arial"/>
              <a:cs typeface="Arial"/>
              <a:sym typeface="Arial"/>
            </a:endParaRPr>
          </a:p>
          <a:p>
            <a:pPr indent="-279400" lvl="0" marL="285750" marR="0" rtl="0" algn="l">
              <a:lnSpc>
                <a:spcPct val="100000"/>
              </a:lnSpc>
              <a:spcBef>
                <a:spcPts val="0"/>
              </a:spcBef>
              <a:spcAft>
                <a:spcPts val="0"/>
              </a:spcAft>
              <a:buClr>
                <a:schemeClr val="dk1"/>
              </a:buClr>
              <a:buSzPts val="1900"/>
              <a:buChar char="•"/>
            </a:pPr>
            <a:r>
              <a:rPr lang="en-US" sz="1900">
                <a:solidFill>
                  <a:schemeClr val="dk1"/>
                </a:solidFill>
              </a:rPr>
              <a:t>Limited amount of snacks! Please do not send the children with huge amounts of sugary things!</a:t>
            </a:r>
            <a:endParaRPr sz="1900">
              <a:solidFill>
                <a:schemeClr val="dk1"/>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18"/>
                                        </p:tgtEl>
                                        <p:attrNameLst>
                                          <p:attrName>style.visibility</p:attrName>
                                        </p:attrNameLst>
                                      </p:cBhvr>
                                      <p:to>
                                        <p:strVal val="visible"/>
                                      </p:to>
                                    </p:set>
                                    <p:animEffect filter="fade" transition="in">
                                      <p:cBhvr>
                                        <p:cTn dur="700"/>
                                        <p:tgtEl>
                                          <p:spTgt spid="21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g33f1bfbc1ee_0_4"/>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800"/>
              <a:buNone/>
            </a:pPr>
            <a:r>
              <a:rPr lang="en-US"/>
              <a:t>What Not To Bring</a:t>
            </a:r>
            <a:endParaRPr/>
          </a:p>
        </p:txBody>
      </p:sp>
      <p:sp>
        <p:nvSpPr>
          <p:cNvPr id="230" name="Google Shape;230;g33f1bfbc1ee_0_4"/>
          <p:cNvSpPr txBox="1"/>
          <p:nvPr>
            <p:ph idx="1" type="body"/>
          </p:nvPr>
        </p:nvSpPr>
        <p:spPr>
          <a:xfrm>
            <a:off x="498775" y="1439625"/>
            <a:ext cx="11369400" cy="47373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SzPts val="1946"/>
              <a:buNone/>
            </a:pPr>
            <a:r>
              <a:rPr lang="en-US"/>
              <a:t>Please don’t allow your child to bring:</a:t>
            </a:r>
            <a:endParaRPr/>
          </a:p>
          <a:p>
            <a:pPr indent="-352167" lvl="0" marL="457200" rtl="0" algn="l">
              <a:lnSpc>
                <a:spcPct val="90000"/>
              </a:lnSpc>
              <a:spcBef>
                <a:spcPts val="1000"/>
              </a:spcBef>
              <a:spcAft>
                <a:spcPts val="0"/>
              </a:spcAft>
              <a:buSzPts val="1946"/>
              <a:buChar char="•"/>
            </a:pPr>
            <a:r>
              <a:rPr lang="en-US"/>
              <a:t>any electrical equipment</a:t>
            </a:r>
            <a:endParaRPr/>
          </a:p>
          <a:p>
            <a:pPr indent="-352167" lvl="0" marL="457200" rtl="0" algn="l">
              <a:lnSpc>
                <a:spcPct val="90000"/>
              </a:lnSpc>
              <a:spcBef>
                <a:spcPts val="0"/>
              </a:spcBef>
              <a:spcAft>
                <a:spcPts val="0"/>
              </a:spcAft>
              <a:buSzPts val="1946"/>
              <a:buChar char="•"/>
            </a:pPr>
            <a:r>
              <a:rPr lang="en-US"/>
              <a:t>no phones</a:t>
            </a:r>
            <a:endParaRPr/>
          </a:p>
          <a:p>
            <a:pPr indent="-352167" lvl="0" marL="457200" rtl="0" algn="l">
              <a:lnSpc>
                <a:spcPct val="90000"/>
              </a:lnSpc>
              <a:spcBef>
                <a:spcPts val="0"/>
              </a:spcBef>
              <a:spcAft>
                <a:spcPts val="0"/>
              </a:spcAft>
              <a:buSzPts val="1946"/>
              <a:buChar char="•"/>
            </a:pPr>
            <a:r>
              <a:rPr lang="en-US"/>
              <a:t>no digital cameras</a:t>
            </a:r>
            <a:endParaRPr/>
          </a:p>
          <a:p>
            <a:pPr indent="-352167" lvl="0" marL="457200" rtl="0" algn="l">
              <a:lnSpc>
                <a:spcPct val="90000"/>
              </a:lnSpc>
              <a:spcBef>
                <a:spcPts val="0"/>
              </a:spcBef>
              <a:spcAft>
                <a:spcPts val="0"/>
              </a:spcAft>
              <a:buSzPts val="1946"/>
              <a:buChar char="•"/>
            </a:pPr>
            <a:r>
              <a:rPr lang="en-US"/>
              <a:t>no tablets/computers</a:t>
            </a:r>
            <a:endParaRPr/>
          </a:p>
          <a:p>
            <a:pPr indent="-352167" lvl="0" marL="457200" rtl="0" algn="l">
              <a:lnSpc>
                <a:spcPct val="90000"/>
              </a:lnSpc>
              <a:spcBef>
                <a:spcPts val="0"/>
              </a:spcBef>
              <a:spcAft>
                <a:spcPts val="0"/>
              </a:spcAft>
              <a:buSzPts val="1946"/>
              <a:buChar char="•"/>
            </a:pPr>
            <a:r>
              <a:rPr lang="en-US"/>
              <a:t>no hair dryers</a:t>
            </a:r>
            <a:endParaRPr/>
          </a:p>
          <a:p>
            <a:pPr indent="-352167" lvl="0" marL="457200" rtl="0" algn="l">
              <a:lnSpc>
                <a:spcPct val="90000"/>
              </a:lnSpc>
              <a:spcBef>
                <a:spcPts val="0"/>
              </a:spcBef>
              <a:spcAft>
                <a:spcPts val="0"/>
              </a:spcAft>
              <a:buSzPts val="1946"/>
              <a:buChar char="•"/>
            </a:pPr>
            <a:r>
              <a:rPr lang="en-US"/>
              <a:t>chewing gum</a:t>
            </a:r>
            <a:endParaRPr/>
          </a:p>
          <a:p>
            <a:pPr indent="-352167" lvl="0" marL="457200" rtl="0" algn="l">
              <a:lnSpc>
                <a:spcPct val="90000"/>
              </a:lnSpc>
              <a:spcBef>
                <a:spcPts val="0"/>
              </a:spcBef>
              <a:spcAft>
                <a:spcPts val="0"/>
              </a:spcAft>
              <a:buSzPts val="1946"/>
              <a:buChar char="•"/>
            </a:pPr>
            <a:r>
              <a:rPr lang="en-US"/>
              <a:t>energy drinks</a:t>
            </a:r>
            <a:endParaRPr/>
          </a:p>
          <a:p>
            <a:pPr indent="0" lvl="0" marL="0" rtl="0" algn="l">
              <a:lnSpc>
                <a:spcPct val="90000"/>
              </a:lnSpc>
              <a:spcBef>
                <a:spcPts val="1000"/>
              </a:spcBef>
              <a:spcAft>
                <a:spcPts val="0"/>
              </a:spcAft>
              <a:buSzPts val="1946"/>
              <a:buNone/>
            </a:pPr>
            <a:r>
              <a:t/>
            </a:r>
            <a:endParaRPr/>
          </a:p>
          <a:p>
            <a:pPr indent="0" lvl="0" marL="0" rtl="0" algn="l">
              <a:lnSpc>
                <a:spcPct val="90000"/>
              </a:lnSpc>
              <a:spcBef>
                <a:spcPts val="1000"/>
              </a:spcBef>
              <a:spcAft>
                <a:spcPts val="0"/>
              </a:spcAft>
              <a:buSzPts val="1946"/>
              <a:buNone/>
            </a:pPr>
            <a:r>
              <a:rPr lang="en-US"/>
              <a:t>THEY CAN BRING A DISPOSABLE CAMERA- WE WILL TAKE LOTS OF PHOTOS AND ENSURE THESE ARE UPLOADED TO INSTAGRAM. </a:t>
            </a:r>
            <a:endParaRPr/>
          </a:p>
        </p:txBody>
      </p:sp>
      <p:pic>
        <p:nvPicPr>
          <p:cNvPr descr="School Trip Essential Packing List - Voyager School Travel" id="231" name="Google Shape;231;g33f1bfbc1ee_0_4"/>
          <p:cNvPicPr preferRelativeResize="0"/>
          <p:nvPr/>
        </p:nvPicPr>
        <p:blipFill rotWithShape="1">
          <a:blip r:embed="rId3">
            <a:alphaModFix/>
          </a:blip>
          <a:srcRect b="0" l="0" r="0" t="0"/>
          <a:stretch/>
        </p:blipFill>
        <p:spPr>
          <a:xfrm>
            <a:off x="6096000" y="2481054"/>
            <a:ext cx="3685115" cy="232521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6" name="Shape 236"/>
        <p:cNvGrpSpPr/>
        <p:nvPr/>
      </p:nvGrpSpPr>
      <p:grpSpPr>
        <a:xfrm>
          <a:off x="0" y="0"/>
          <a:ext cx="0" cy="0"/>
          <a:chOff x="0" y="0"/>
          <a:chExt cx="0" cy="0"/>
        </a:xfrm>
      </p:grpSpPr>
      <p:sp>
        <p:nvSpPr>
          <p:cNvPr id="237" name="Google Shape;237;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38" name="Google Shape;238;p10"/>
          <p:cNvSpPr/>
          <p:nvPr/>
        </p:nvSpPr>
        <p:spPr>
          <a:xfrm flipH="1" rot="5400000">
            <a:off x="-1417539" y="1417538"/>
            <a:ext cx="6875818" cy="4040744"/>
          </a:xfrm>
          <a:prstGeom prst="rect">
            <a:avLst/>
          </a:prstGeom>
          <a:gradFill>
            <a:gsLst>
              <a:gs pos="0">
                <a:srgbClr val="000000"/>
              </a:gs>
              <a:gs pos="100000">
                <a:srgbClr val="2F5496"/>
              </a:gs>
            </a:gsLst>
            <a:lin ang="186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39" name="Google Shape;239;p10"/>
          <p:cNvSpPr/>
          <p:nvPr/>
        </p:nvSpPr>
        <p:spPr>
          <a:xfrm rot="-5400000">
            <a:off x="-158495" y="2660473"/>
            <a:ext cx="4355594" cy="4038603"/>
          </a:xfrm>
          <a:prstGeom prst="rect">
            <a:avLst/>
          </a:prstGeom>
          <a:gradFill>
            <a:gsLst>
              <a:gs pos="0">
                <a:srgbClr val="4472C4">
                  <a:alpha val="49803"/>
                </a:srgbClr>
              </a:gs>
              <a:gs pos="100000">
                <a:srgbClr val="1F3864">
                  <a:alpha val="0"/>
                </a:srgbClr>
              </a:gs>
            </a:gsLst>
            <a:lin ang="11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40" name="Google Shape;240;p10"/>
          <p:cNvSpPr/>
          <p:nvPr/>
        </p:nvSpPr>
        <p:spPr>
          <a:xfrm flipH="1" rot="-5400000">
            <a:off x="-1180882" y="1638085"/>
            <a:ext cx="6857572" cy="3581401"/>
          </a:xfrm>
          <a:prstGeom prst="rect">
            <a:avLst/>
          </a:prstGeom>
          <a:gradFill>
            <a:gsLst>
              <a:gs pos="0">
                <a:srgbClr val="000000">
                  <a:alpha val="58823"/>
                </a:srgbClr>
              </a:gs>
              <a:gs pos="69000">
                <a:srgbClr val="4472C4">
                  <a:alpha val="0"/>
                </a:srgbClr>
              </a:gs>
              <a:gs pos="100000">
                <a:srgbClr val="4472C4">
                  <a:alpha val="0"/>
                </a:srgbClr>
              </a:gs>
            </a:gsLst>
            <a:lin ang="132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41" name="Google Shape;241;p10"/>
          <p:cNvSpPr txBox="1"/>
          <p:nvPr>
            <p:ph type="title"/>
          </p:nvPr>
        </p:nvSpPr>
        <p:spPr>
          <a:xfrm>
            <a:off x="579953" y="155656"/>
            <a:ext cx="2880900" cy="30720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FFFFFF"/>
              </a:buClr>
              <a:buSzPts val="4000"/>
              <a:buFont typeface="Calibri"/>
              <a:buNone/>
            </a:pPr>
            <a:r>
              <a:rPr lang="en-US" sz="4000">
                <a:solidFill>
                  <a:srgbClr val="FFFFFF"/>
                </a:solidFill>
              </a:rPr>
              <a:t>Contact</a:t>
            </a:r>
            <a:endParaRPr sz="4000">
              <a:solidFill>
                <a:srgbClr val="FFFFFF"/>
              </a:solidFill>
              <a:latin typeface="Calibri"/>
              <a:ea typeface="Calibri"/>
              <a:cs typeface="Calibri"/>
              <a:sym typeface="Calibri"/>
            </a:endParaRPr>
          </a:p>
        </p:txBody>
      </p:sp>
      <p:sp>
        <p:nvSpPr>
          <p:cNvPr id="242" name="Google Shape;242;p10"/>
          <p:cNvSpPr txBox="1"/>
          <p:nvPr/>
        </p:nvSpPr>
        <p:spPr>
          <a:xfrm>
            <a:off x="4266590" y="478712"/>
            <a:ext cx="7345500" cy="5895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0" i="0" lang="en-US" sz="3200" u="none" cap="none" strike="noStrike">
                <a:solidFill>
                  <a:schemeClr val="dk1"/>
                </a:solidFill>
                <a:latin typeface="Calibri"/>
                <a:ea typeface="Calibri"/>
                <a:cs typeface="Calibri"/>
                <a:sym typeface="Calibri"/>
              </a:rPr>
              <a:t>Llangrannog:</a:t>
            </a:r>
            <a:endParaRPr/>
          </a:p>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chemeClr val="dk1"/>
                </a:solidFill>
                <a:latin typeface="Calibri"/>
                <a:ea typeface="Calibri"/>
                <a:cs typeface="Calibri"/>
                <a:sym typeface="Calibri"/>
              </a:rPr>
              <a:t>01239 652140</a:t>
            </a:r>
            <a:endParaRPr/>
          </a:p>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chemeClr val="dk1"/>
                </a:solidFill>
                <a:latin typeface="Calibri"/>
                <a:ea typeface="Calibri"/>
                <a:cs typeface="Calibri"/>
                <a:sym typeface="Calibri"/>
              </a:rPr>
              <a:t>llangrannog@urdd.org</a:t>
            </a:r>
            <a:endParaRPr b="0" i="0"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700"/>
              <a:buFont typeface="Arial"/>
              <a:buNone/>
            </a:pPr>
            <a:r>
              <a:t/>
            </a:r>
            <a:endParaRPr b="0" i="0" sz="2700" u="none" cap="none" strike="noStrike">
              <a:solidFill>
                <a:schemeClr val="dk1"/>
              </a:solidFill>
              <a:latin typeface="Roboto"/>
              <a:ea typeface="Roboto"/>
              <a:cs typeface="Roboto"/>
              <a:sym typeface="Roboto"/>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Email:</a:t>
            </a:r>
            <a:endParaRPr sz="2800"/>
          </a:p>
          <a:p>
            <a:pPr indent="0" lvl="0" marL="0" marR="0" rtl="0" algn="l">
              <a:lnSpc>
                <a:spcPct val="100000"/>
              </a:lnSpc>
              <a:spcBef>
                <a:spcPts val="0"/>
              </a:spcBef>
              <a:spcAft>
                <a:spcPts val="0"/>
              </a:spcAft>
              <a:buClr>
                <a:srgbClr val="000000"/>
              </a:buClr>
              <a:buSzPts val="2800"/>
              <a:buFont typeface="Arial"/>
              <a:buNone/>
            </a:pPr>
            <a:r>
              <a:rPr lang="en-US" sz="2000" u="sng">
                <a:solidFill>
                  <a:schemeClr val="hlink"/>
                </a:solidFill>
                <a:latin typeface="Roboto"/>
                <a:ea typeface="Roboto"/>
                <a:cs typeface="Roboto"/>
                <a:sym typeface="Roboto"/>
                <a:hlinkClick r:id="rId3"/>
              </a:rPr>
              <a:t>office@llanganschool.org.uk</a:t>
            </a:r>
            <a:endParaRPr sz="2000">
              <a:solidFill>
                <a:schemeClr val="dk1"/>
              </a:solidFill>
              <a:latin typeface="Roboto"/>
              <a:ea typeface="Roboto"/>
              <a:cs typeface="Roboto"/>
              <a:sym typeface="Roboto"/>
            </a:endParaRPr>
          </a:p>
          <a:p>
            <a:pPr indent="0" lvl="0" marL="0" marR="0" rtl="0" algn="l">
              <a:lnSpc>
                <a:spcPct val="100000"/>
              </a:lnSpc>
              <a:spcBef>
                <a:spcPts val="0"/>
              </a:spcBef>
              <a:spcAft>
                <a:spcPts val="0"/>
              </a:spcAft>
              <a:buClr>
                <a:srgbClr val="000000"/>
              </a:buClr>
              <a:buSzPts val="2800"/>
              <a:buFont typeface="Arial"/>
              <a:buNone/>
            </a:pPr>
            <a:r>
              <a:t/>
            </a:r>
            <a:endParaRPr sz="2000">
              <a:solidFill>
                <a:schemeClr val="dk1"/>
              </a:solidFill>
              <a:latin typeface="Roboto"/>
              <a:ea typeface="Roboto"/>
              <a:cs typeface="Roboto"/>
              <a:sym typeface="Roboto"/>
            </a:endParaRPr>
          </a:p>
          <a:p>
            <a:pPr indent="0" lvl="0" marL="0" marR="0" rtl="0" algn="l">
              <a:lnSpc>
                <a:spcPct val="100000"/>
              </a:lnSpc>
              <a:spcBef>
                <a:spcPts val="0"/>
              </a:spcBef>
              <a:spcAft>
                <a:spcPts val="0"/>
              </a:spcAft>
              <a:buClr>
                <a:srgbClr val="000000"/>
              </a:buClr>
              <a:buSzPts val="2000"/>
              <a:buFont typeface="Arial"/>
              <a:buNone/>
            </a:pPr>
            <a:r>
              <a:rPr lang="en-US" sz="2000">
                <a:solidFill>
                  <a:schemeClr val="dk1"/>
                </a:solidFill>
                <a:latin typeface="Roboto"/>
                <a:ea typeface="Roboto"/>
                <a:cs typeface="Roboto"/>
                <a:sym typeface="Roboto"/>
              </a:rPr>
              <a:t>We will have access to this inbox during our stay.</a:t>
            </a:r>
            <a:endParaRPr sz="2000">
              <a:solidFill>
                <a:schemeClr val="dk1"/>
              </a:solidFill>
              <a:latin typeface="Roboto"/>
              <a:ea typeface="Roboto"/>
              <a:cs typeface="Roboto"/>
              <a:sym typeface="Roboto"/>
            </a:endParaRPr>
          </a:p>
          <a:p>
            <a:pPr indent="0" lvl="0" marL="0" marR="0" rtl="0" algn="l">
              <a:lnSpc>
                <a:spcPct val="100000"/>
              </a:lnSpc>
              <a:spcBef>
                <a:spcPts val="0"/>
              </a:spcBef>
              <a:spcAft>
                <a:spcPts val="0"/>
              </a:spcAft>
              <a:buClr>
                <a:srgbClr val="000000"/>
              </a:buClr>
              <a:buSzPts val="2700"/>
              <a:buFont typeface="Arial"/>
              <a:buNone/>
            </a:pPr>
            <a:r>
              <a:t/>
            </a:r>
            <a:endParaRPr b="0" i="0" sz="2700" u="none" cap="none" strike="noStrike">
              <a:solidFill>
                <a:schemeClr val="dk1"/>
              </a:solidFill>
              <a:latin typeface="Roboto"/>
              <a:ea typeface="Roboto"/>
              <a:cs typeface="Roboto"/>
              <a:sym typeface="Roboto"/>
            </a:endParaRPr>
          </a:p>
          <a:p>
            <a:pPr indent="0" lvl="0" marL="0" marR="0" rtl="0" algn="l">
              <a:lnSpc>
                <a:spcPct val="100000"/>
              </a:lnSpc>
              <a:spcBef>
                <a:spcPts val="0"/>
              </a:spcBef>
              <a:spcAft>
                <a:spcPts val="0"/>
              </a:spcAft>
              <a:buClr>
                <a:srgbClr val="000000"/>
              </a:buClr>
              <a:buSzPts val="2700"/>
              <a:buFont typeface="Arial"/>
              <a:buNone/>
            </a:pPr>
            <a:r>
              <a:rPr b="0" i="0" lang="en-US" sz="2700" u="none" cap="none" strike="noStrike">
                <a:solidFill>
                  <a:schemeClr val="dk1"/>
                </a:solidFill>
                <a:latin typeface="Roboto"/>
                <a:ea typeface="Roboto"/>
                <a:cs typeface="Roboto"/>
                <a:sym typeface="Roboto"/>
              </a:rPr>
              <a:t>Instagram</a:t>
            </a:r>
            <a:r>
              <a:rPr lang="en-US" sz="2700">
                <a:solidFill>
                  <a:schemeClr val="dk1"/>
                </a:solidFill>
                <a:latin typeface="Roboto"/>
                <a:ea typeface="Roboto"/>
                <a:cs typeface="Roboto"/>
                <a:sym typeface="Roboto"/>
              </a:rPr>
              <a:t> - although Wifi and signal can be a bit patchy. </a:t>
            </a:r>
            <a:endParaRPr b="0" i="0" sz="2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700"/>
              <a:buFont typeface="Arial"/>
              <a:buNone/>
            </a:pPr>
            <a:r>
              <a:t/>
            </a:r>
            <a:endParaRPr b="0" i="0" sz="2700" u="none" cap="none" strike="noStrike">
              <a:solidFill>
                <a:schemeClr val="dk1"/>
              </a:solidFill>
              <a:latin typeface="Roboto"/>
              <a:ea typeface="Roboto"/>
              <a:cs typeface="Roboto"/>
              <a:sym typeface="Roboto"/>
            </a:endParaRPr>
          </a:p>
          <a:p>
            <a:pPr indent="0" lvl="0" marL="0" marR="0" rtl="0" algn="l">
              <a:lnSpc>
                <a:spcPct val="100000"/>
              </a:lnSpc>
              <a:spcBef>
                <a:spcPts val="0"/>
              </a:spcBef>
              <a:spcAft>
                <a:spcPts val="0"/>
              </a:spcAft>
              <a:buClr>
                <a:srgbClr val="000000"/>
              </a:buClr>
              <a:buSzPts val="2700"/>
              <a:buFont typeface="Arial"/>
              <a:buNone/>
            </a:pPr>
            <a:r>
              <a:rPr b="0" i="0" lang="en-US" sz="2700" u="none" cap="none" strike="noStrike">
                <a:solidFill>
                  <a:schemeClr val="dk1"/>
                </a:solidFill>
                <a:latin typeface="Roboto"/>
                <a:ea typeface="Roboto"/>
                <a:cs typeface="Roboto"/>
                <a:sym typeface="Roboto"/>
              </a:rPr>
              <a:t>If there are </a:t>
            </a:r>
            <a:r>
              <a:rPr b="1" i="1" lang="en-US" sz="2700" u="none" cap="none" strike="noStrike">
                <a:solidFill>
                  <a:schemeClr val="dk1"/>
                </a:solidFill>
                <a:latin typeface="Roboto"/>
                <a:ea typeface="Roboto"/>
                <a:cs typeface="Roboto"/>
                <a:sym typeface="Roboto"/>
              </a:rPr>
              <a:t>any</a:t>
            </a:r>
            <a:r>
              <a:rPr b="0" i="0" lang="en-US" sz="2700" u="none" cap="none" strike="noStrike">
                <a:solidFill>
                  <a:schemeClr val="dk1"/>
                </a:solidFill>
                <a:latin typeface="Roboto"/>
                <a:ea typeface="Roboto"/>
                <a:cs typeface="Roboto"/>
                <a:sym typeface="Roboto"/>
              </a:rPr>
              <a:t> problems at all, Mrs Heavyside will call you.</a:t>
            </a:r>
            <a:endParaRPr b="0" i="0" sz="2800" u="none" cap="none" strike="noStrike">
              <a:solidFill>
                <a:srgbClr val="000000"/>
              </a:solidFill>
              <a:latin typeface="Arial"/>
              <a:ea typeface="Arial"/>
              <a:cs typeface="Arial"/>
              <a:sym typeface="Arial"/>
            </a:endParaRPr>
          </a:p>
        </p:txBody>
      </p:sp>
      <p:pic>
        <p:nvPicPr>
          <p:cNvPr id="243" name="Google Shape;243;p10" title="IMG_1595.jpeg"/>
          <p:cNvPicPr preferRelativeResize="0"/>
          <p:nvPr/>
        </p:nvPicPr>
        <p:blipFill>
          <a:blip r:embed="rId4">
            <a:alphaModFix/>
          </a:blip>
          <a:stretch>
            <a:fillRect/>
          </a:stretch>
        </p:blipFill>
        <p:spPr>
          <a:xfrm>
            <a:off x="229700" y="1947075"/>
            <a:ext cx="3581399" cy="268604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8" name="Shape 248"/>
        <p:cNvGrpSpPr/>
        <p:nvPr/>
      </p:nvGrpSpPr>
      <p:grpSpPr>
        <a:xfrm>
          <a:off x="0" y="0"/>
          <a:ext cx="0" cy="0"/>
          <a:chOff x="0" y="0"/>
          <a:chExt cx="0" cy="0"/>
        </a:xfrm>
      </p:grpSpPr>
      <p:sp>
        <p:nvSpPr>
          <p:cNvPr id="249" name="Google Shape;249;p1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0" name="Google Shape;250;p11"/>
          <p:cNvSpPr/>
          <p:nvPr/>
        </p:nvSpPr>
        <p:spPr>
          <a:xfrm flipH="1">
            <a:off x="2" y="4462444"/>
            <a:ext cx="8115290" cy="2395556"/>
          </a:xfrm>
          <a:prstGeom prst="rect">
            <a:avLst/>
          </a:prstGeom>
          <a:gradFill>
            <a:gsLst>
              <a:gs pos="0">
                <a:srgbClr val="000000">
                  <a:alpha val="95686"/>
                </a:srgbClr>
              </a:gs>
              <a:gs pos="10000">
                <a:srgbClr val="000000">
                  <a:alpha val="95686"/>
                </a:srgbClr>
              </a:gs>
              <a:gs pos="100000">
                <a:schemeClr val="accent1"/>
              </a:gs>
            </a:gsLst>
            <a:lin ang="8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1" name="Google Shape;251;p11"/>
          <p:cNvSpPr/>
          <p:nvPr/>
        </p:nvSpPr>
        <p:spPr>
          <a:xfrm flipH="1">
            <a:off x="-664" y="4462444"/>
            <a:ext cx="8115285" cy="2395556"/>
          </a:xfrm>
          <a:prstGeom prst="rect">
            <a:avLst/>
          </a:prstGeom>
          <a:gradFill>
            <a:gsLst>
              <a:gs pos="0">
                <a:srgbClr val="000000">
                  <a:alpha val="43921"/>
                </a:srgbClr>
              </a:gs>
              <a:gs pos="7000">
                <a:srgbClr val="000000">
                  <a:alpha val="43921"/>
                </a:srgbClr>
              </a:gs>
              <a:gs pos="67000">
                <a:srgbClr val="2F5496">
                  <a:alpha val="0"/>
                </a:srgbClr>
              </a:gs>
              <a:gs pos="100000">
                <a:srgbClr val="2F5496">
                  <a:alpha val="0"/>
                </a:srgbClr>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2" name="Google Shape;252;p11"/>
          <p:cNvSpPr/>
          <p:nvPr/>
        </p:nvSpPr>
        <p:spPr>
          <a:xfrm flipH="1" rot="10800000">
            <a:off x="0" y="5280991"/>
            <a:ext cx="8115283" cy="1575508"/>
          </a:xfrm>
          <a:prstGeom prst="rect">
            <a:avLst/>
          </a:prstGeom>
          <a:gradFill>
            <a:gsLst>
              <a:gs pos="0">
                <a:srgbClr val="000000">
                  <a:alpha val="0"/>
                </a:srgbClr>
              </a:gs>
              <a:gs pos="40000">
                <a:srgbClr val="000000">
                  <a:alpha val="0"/>
                </a:srgbClr>
              </a:gs>
              <a:gs pos="100000">
                <a:srgbClr val="4472C4">
                  <a:alpha val="22745"/>
                </a:srgbClr>
              </a:gs>
            </a:gsLst>
            <a:lin ang="162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3" name="Google Shape;253;p11"/>
          <p:cNvSpPr txBox="1"/>
          <p:nvPr>
            <p:ph type="ctrTitle"/>
          </p:nvPr>
        </p:nvSpPr>
        <p:spPr>
          <a:xfrm>
            <a:off x="699608" y="4777524"/>
            <a:ext cx="6863410" cy="1113911"/>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FFFF"/>
              </a:buClr>
              <a:buSzPts val="4000"/>
              <a:buFont typeface="Libre Franklin"/>
              <a:buNone/>
            </a:pPr>
            <a:r>
              <a:rPr lang="en-US" sz="4000">
                <a:solidFill>
                  <a:srgbClr val="FFFFFF"/>
                </a:solidFill>
                <a:latin typeface="Libre Franklin"/>
                <a:ea typeface="Libre Franklin"/>
                <a:cs typeface="Libre Franklin"/>
                <a:sym typeface="Libre Franklin"/>
              </a:rPr>
              <a:t>Any Questions?</a:t>
            </a:r>
            <a:endParaRPr sz="4000">
              <a:solidFill>
                <a:srgbClr val="FFFFFF"/>
              </a:solidFill>
              <a:latin typeface="Libre Franklin"/>
              <a:ea typeface="Libre Franklin"/>
              <a:cs typeface="Libre Franklin"/>
              <a:sym typeface="Libre Franklin"/>
            </a:endParaRPr>
          </a:p>
        </p:txBody>
      </p:sp>
      <p:pic>
        <p:nvPicPr>
          <p:cNvPr descr="A green grass field next to a body of water&#10;&#10;Description automatically generated" id="254" name="Google Shape;254;p11"/>
          <p:cNvPicPr preferRelativeResize="0"/>
          <p:nvPr/>
        </p:nvPicPr>
        <p:blipFill rotWithShape="1">
          <a:blip r:embed="rId3">
            <a:alphaModFix/>
          </a:blip>
          <a:srcRect b="0" l="0" r="0" t="0"/>
          <a:stretch/>
        </p:blipFill>
        <p:spPr>
          <a:xfrm>
            <a:off x="256504" y="800621"/>
            <a:ext cx="4428026" cy="2974552"/>
          </a:xfrm>
          <a:prstGeom prst="rect">
            <a:avLst/>
          </a:prstGeom>
          <a:noFill/>
          <a:ln>
            <a:noFill/>
          </a:ln>
        </p:spPr>
      </p:pic>
      <p:sp>
        <p:nvSpPr>
          <p:cNvPr id="255" name="Google Shape;255;p11"/>
          <p:cNvSpPr txBox="1"/>
          <p:nvPr/>
        </p:nvSpPr>
        <p:spPr>
          <a:xfrm>
            <a:off x="5157682" y="147550"/>
            <a:ext cx="6351000" cy="3170700"/>
          </a:xfrm>
          <a:prstGeom prst="rect">
            <a:avLst/>
          </a:prstGeom>
          <a:noFill/>
          <a:ln cap="flat" cmpd="sng" w="28575">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en-US" sz="3200">
                <a:solidFill>
                  <a:srgbClr val="FF0000"/>
                </a:solidFill>
              </a:rPr>
              <a:t>Llangrannog</a:t>
            </a:r>
            <a:r>
              <a:rPr b="1" i="0" lang="en-US" sz="3200" u="none" cap="none" strike="noStrike">
                <a:solidFill>
                  <a:srgbClr val="FF0000"/>
                </a:solidFill>
                <a:latin typeface="Arial"/>
                <a:ea typeface="Arial"/>
                <a:cs typeface="Arial"/>
                <a:sym typeface="Arial"/>
              </a:rPr>
              <a:t> Forms!</a:t>
            </a:r>
            <a:endParaRPr/>
          </a:p>
          <a:p>
            <a:pPr indent="0" lvl="0" marL="0" marR="0" rtl="0" algn="l">
              <a:lnSpc>
                <a:spcPct val="100000"/>
              </a:lnSpc>
              <a:spcBef>
                <a:spcPts val="0"/>
              </a:spcBef>
              <a:spcAft>
                <a:spcPts val="0"/>
              </a:spcAft>
              <a:buNone/>
            </a:pPr>
            <a:r>
              <a:t/>
            </a:r>
            <a:endParaRPr b="0" i="0" sz="2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None/>
            </a:pPr>
            <a:r>
              <a:rPr lang="en-US" sz="2400">
                <a:solidFill>
                  <a:srgbClr val="FF0000"/>
                </a:solidFill>
              </a:rPr>
              <a:t>Please ensure that all forms are </a:t>
            </a:r>
            <a:r>
              <a:rPr lang="en-US" sz="2400">
                <a:solidFill>
                  <a:srgbClr val="FF0000"/>
                </a:solidFill>
              </a:rPr>
              <a:t>completed</a:t>
            </a:r>
            <a:r>
              <a:rPr lang="en-US" sz="2400">
                <a:solidFill>
                  <a:srgbClr val="FF0000"/>
                </a:solidFill>
              </a:rPr>
              <a:t>. Hard copies available here today.</a:t>
            </a:r>
            <a:endParaRPr sz="2400">
              <a:solidFill>
                <a:srgbClr val="FF0000"/>
              </a:solidFill>
            </a:endParaRPr>
          </a:p>
          <a:p>
            <a:pPr indent="0" lvl="0" marL="0" marR="0" rtl="0" algn="l">
              <a:lnSpc>
                <a:spcPct val="100000"/>
              </a:lnSpc>
              <a:spcBef>
                <a:spcPts val="0"/>
              </a:spcBef>
              <a:spcAft>
                <a:spcPts val="0"/>
              </a:spcAft>
              <a:buNone/>
            </a:pPr>
            <a:r>
              <a:t/>
            </a:r>
            <a:endParaRPr sz="2400">
              <a:solidFill>
                <a:srgbClr val="FF0000"/>
              </a:solidFill>
            </a:endParaRPr>
          </a:p>
          <a:p>
            <a:pPr indent="0" lvl="0" marL="0" marR="0" rtl="0" algn="l">
              <a:lnSpc>
                <a:spcPct val="100000"/>
              </a:lnSpc>
              <a:spcBef>
                <a:spcPts val="0"/>
              </a:spcBef>
              <a:spcAft>
                <a:spcPts val="0"/>
              </a:spcAft>
              <a:buNone/>
            </a:pPr>
            <a:r>
              <a:rPr b="0" i="0" lang="en-US" sz="2400" u="none" cap="none" strike="noStrike">
                <a:solidFill>
                  <a:srgbClr val="FF0000"/>
                </a:solidFill>
                <a:latin typeface="Arial"/>
                <a:ea typeface="Arial"/>
                <a:cs typeface="Arial"/>
                <a:sym typeface="Arial"/>
              </a:rPr>
              <a:t>Any medication </a:t>
            </a:r>
            <a:r>
              <a:rPr b="1" i="0" lang="en-US" sz="2400" u="none" cap="none" strike="noStrike">
                <a:solidFill>
                  <a:srgbClr val="FF0000"/>
                </a:solidFill>
              </a:rPr>
              <a:t>at all</a:t>
            </a:r>
            <a:r>
              <a:rPr b="0" i="0" lang="en-US" sz="2400" u="none" cap="none" strike="noStrike">
                <a:solidFill>
                  <a:srgbClr val="FF0000"/>
                </a:solidFill>
                <a:latin typeface="Arial"/>
                <a:ea typeface="Arial"/>
                <a:cs typeface="Arial"/>
                <a:sym typeface="Arial"/>
              </a:rPr>
              <a:t> needs to be logged</a:t>
            </a:r>
            <a:r>
              <a:rPr lang="en-US" sz="2400">
                <a:solidFill>
                  <a:srgbClr val="FF0000"/>
                </a:solidFill>
              </a:rPr>
              <a:t> </a:t>
            </a:r>
            <a:r>
              <a:rPr b="0" i="0" lang="en-US" sz="2400" u="none" cap="none" strike="noStrike">
                <a:solidFill>
                  <a:srgbClr val="FF0000"/>
                </a:solidFill>
                <a:latin typeface="Arial"/>
                <a:ea typeface="Arial"/>
                <a:cs typeface="Arial"/>
                <a:sym typeface="Arial"/>
              </a:rPr>
              <a:t>on a form in order for us to administer any medic</a:t>
            </a:r>
            <a:r>
              <a:rPr lang="en-US" sz="2400">
                <a:solidFill>
                  <a:srgbClr val="FF0000"/>
                </a:solidFill>
              </a:rPr>
              <a:t>ines</a:t>
            </a:r>
            <a:r>
              <a:rPr b="0" i="0" lang="en-US" sz="2400" u="none" cap="none" strike="noStrike">
                <a:solidFill>
                  <a:srgbClr val="FF0000"/>
                </a:solidFill>
                <a:latin typeface="Arial"/>
                <a:ea typeface="Arial"/>
                <a:cs typeface="Arial"/>
                <a:sym typeface="Arial"/>
              </a:rPr>
              <a:t>.</a:t>
            </a:r>
            <a:endParaRPr/>
          </a:p>
        </p:txBody>
      </p:sp>
      <p:pic>
        <p:nvPicPr>
          <p:cNvPr id="256" name="Google Shape;256;p11" title="IMG_1578.jpeg"/>
          <p:cNvPicPr preferRelativeResize="0"/>
          <p:nvPr/>
        </p:nvPicPr>
        <p:blipFill rotWithShape="1">
          <a:blip r:embed="rId4">
            <a:alphaModFix/>
          </a:blip>
          <a:srcRect b="0" l="0" r="0" t="27389"/>
          <a:stretch/>
        </p:blipFill>
        <p:spPr>
          <a:xfrm>
            <a:off x="6415900" y="3650050"/>
            <a:ext cx="5578348" cy="303792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1000"/>
                                  </p:stCondLst>
                                  <p:childTnLst>
                                    <p:set>
                                      <p:cBhvr>
                                        <p:cTn dur="1" fill="hold">
                                          <p:stCondLst>
                                            <p:cond delay="0"/>
                                          </p:stCondLst>
                                        </p:cTn>
                                        <p:tgtEl>
                                          <p:spTgt spid="253"/>
                                        </p:tgtEl>
                                        <p:attrNameLst>
                                          <p:attrName>style.visibility</p:attrName>
                                        </p:attrNameLst>
                                      </p:cBhvr>
                                      <p:to>
                                        <p:strVal val="visible"/>
                                      </p:to>
                                    </p:set>
                                    <p:animEffect filter="fade" transition="in">
                                      <p:cBhvr>
                                        <p:cTn dur="700"/>
                                        <p:tgtEl>
                                          <p:spTgt spid="25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2023-07-04T20:51:44Z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0x0101005E459E0F551D834284F93C83C4C106B3</vt:lpwstr>
  </property>
  <property fmtid="{D5CDD505-2E9C-101B-9397-08002B2CF9AE}" pid="3" name="MediaServiceImageTags">
    <vt:lpwstr/>
  </property>
</Properties>
</file>