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6.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6" roundtripDataSignature="AMtx7mitqh7N+OKZaYYHsaZtghQNa4BVv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customschemas.google.com/relationships/presentationmetadata" Target="metadata"/><Relationship Id="rId25" Type="http://schemas.openxmlformats.org/officeDocument/2006/relationships/slide" Target="slides/slide21.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317500" lvl="0" marL="457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1pPr>
            <a:lvl2pPr indent="-317500" lvl="1" marL="914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2pPr>
            <a:lvl3pPr indent="-317500" lvl="2" marL="1371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3pPr>
            <a:lvl4pPr indent="-317500" lvl="3" marL="1828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4pPr>
            <a:lvl5pPr indent="-317500" lvl="4" marL="22860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5pPr>
            <a:lvl6pPr indent="-317500" lvl="5" marL="27432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6pPr>
            <a:lvl7pPr indent="-317500" lvl="6" marL="32004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7pPr>
            <a:lvl8pPr indent="-317500" lvl="7" marL="36576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8pPr>
            <a:lvl9pPr indent="-317500" lvl="8" marL="4114800" marR="0" rtl="0" algn="l">
              <a:lnSpc>
                <a:spcPct val="100000"/>
              </a:lnSpc>
              <a:spcBef>
                <a:spcPts val="0"/>
              </a:spcBef>
              <a:spcAft>
                <a:spcPts val="0"/>
              </a:spcAft>
              <a:buClr>
                <a:srgbClr val="000000"/>
              </a:buClr>
              <a:buSzPts val="14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 name="Shape 33"/>
        <p:cNvGrpSpPr/>
        <p:nvPr/>
      </p:nvGrpSpPr>
      <p:grpSpPr>
        <a:xfrm>
          <a:off x="0" y="0"/>
          <a:ext cx="0" cy="0"/>
          <a:chOff x="0" y="0"/>
          <a:chExt cx="0" cy="0"/>
        </a:xfrm>
      </p:grpSpPr>
      <p:sp>
        <p:nvSpPr>
          <p:cNvPr id="34" name="Google Shape;34;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 name="Google Shape;35;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 name="Shape 42"/>
        <p:cNvGrpSpPr/>
        <p:nvPr/>
      </p:nvGrpSpPr>
      <p:grpSpPr>
        <a:xfrm>
          <a:off x="0" y="0"/>
          <a:ext cx="0" cy="0"/>
          <a:chOff x="0" y="0"/>
          <a:chExt cx="0" cy="0"/>
        </a:xfrm>
      </p:grpSpPr>
      <p:sp>
        <p:nvSpPr>
          <p:cNvPr id="43" name="Google Shape;43;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 name="Google Shape;44;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 name="Shape 51"/>
        <p:cNvGrpSpPr/>
        <p:nvPr/>
      </p:nvGrpSpPr>
      <p:grpSpPr>
        <a:xfrm>
          <a:off x="0" y="0"/>
          <a:ext cx="0" cy="0"/>
          <a:chOff x="0" y="0"/>
          <a:chExt cx="0" cy="0"/>
        </a:xfrm>
      </p:grpSpPr>
      <p:sp>
        <p:nvSpPr>
          <p:cNvPr id="52" name="Google Shape;52;g37ad332acbe_0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3" name="Google Shape;53;g37ad332acb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59" name="Google Shape;59;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37ad332acbe_0_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65" name="Google Shape;65;g37ad332acbe_0_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37ad332acbe_0_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72" name="Google Shape;72;g37ad332acbe_0_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37ad332acbe_0_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1" name="Google Shape;81;g37ad332acbe_0_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7ad332acbe_9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88" name="Google Shape;88;g37ad332acbe_9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 name="Shape 93"/>
        <p:cNvGrpSpPr/>
        <p:nvPr/>
      </p:nvGrpSpPr>
      <p:grpSpPr>
        <a:xfrm>
          <a:off x="0" y="0"/>
          <a:ext cx="0" cy="0"/>
          <a:chOff x="0" y="0"/>
          <a:chExt cx="0" cy="0"/>
        </a:xfrm>
      </p:grpSpPr>
      <p:sp>
        <p:nvSpPr>
          <p:cNvPr id="94" name="Google Shape;94;g37a0548efe0_0_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95" name="Google Shape;95;g37a0548efe0_0_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g37ad332acbe_3_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1" name="Google Shape;101;g37ad332acbe_3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 name="Shape 105"/>
        <p:cNvGrpSpPr/>
        <p:nvPr/>
      </p:nvGrpSpPr>
      <p:grpSpPr>
        <a:xfrm>
          <a:off x="0" y="0"/>
          <a:ext cx="0" cy="0"/>
          <a:chOff x="0" y="0"/>
          <a:chExt cx="0" cy="0"/>
        </a:xfrm>
      </p:grpSpPr>
      <p:sp>
        <p:nvSpPr>
          <p:cNvPr id="106" name="Google Shape;106;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07" name="Google Shape;107;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3" name="Google Shape;113;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g37ad332acbe_15_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19" name="Google Shape;119;g37ad332acbe_15_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25" name="Google Shape;125;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1" name="Google Shape;131;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7" name="Google Shape;137;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7ad332acbe_19_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3" name="Google Shape;143;g37ad332acbe_19_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2fb1c41c2ce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5" name="Google Shape;155;g2fb1c41c2ce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7a0548efe0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1" name="Google Shape;161;g37a0548efe0_0_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7" name="Google Shape;167;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13"/>
          <p:cNvSpPr/>
          <p:nvPr/>
        </p:nvSpPr>
        <p:spPr>
          <a:xfrm>
            <a:off x="0" y="0"/>
            <a:ext cx="9144000" cy="46914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 name="Google Shape;10;p13"/>
          <p:cNvCxnSpPr/>
          <p:nvPr/>
        </p:nvCxnSpPr>
        <p:spPr>
          <a:xfrm>
            <a:off x="0" y="4662140"/>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11" name="Google Shape;11;p13"/>
          <p:cNvSpPr txBox="1"/>
          <p:nvPr>
            <p:ph type="ctrTitle"/>
          </p:nvPr>
        </p:nvSpPr>
        <p:spPr>
          <a:xfrm>
            <a:off x="685800" y="2490375"/>
            <a:ext cx="7772400" cy="21984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1pPr>
            <a:lvl2pPr lvl="1"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2pPr>
            <a:lvl3pPr lvl="2"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3pPr>
            <a:lvl4pPr lvl="3"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4pPr>
            <a:lvl5pPr lvl="4"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5pPr>
            <a:lvl6pPr lvl="5"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6pPr>
            <a:lvl7pPr lvl="6"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7pPr>
            <a:lvl8pPr lvl="7"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8pPr>
            <a:lvl9pPr lvl="8" algn="l">
              <a:lnSpc>
                <a:spcPct val="100000"/>
              </a:lnSpc>
              <a:spcBef>
                <a:spcPts val="0"/>
              </a:spcBef>
              <a:spcAft>
                <a:spcPts val="0"/>
              </a:spcAft>
              <a:buClr>
                <a:schemeClr val="lt1"/>
              </a:buClr>
              <a:buSzPts val="7200"/>
              <a:buFont typeface="Arial"/>
              <a:buNone/>
              <a:defRPr b="1" i="0" sz="7200" u="none" cap="none" strike="noStrike">
                <a:solidFill>
                  <a:schemeClr val="lt1"/>
                </a:solidFill>
                <a:latin typeface="Arial"/>
                <a:ea typeface="Arial"/>
                <a:cs typeface="Arial"/>
                <a:sym typeface="Arial"/>
              </a:defRPr>
            </a:lvl9pPr>
          </a:lstStyle>
          <a:p/>
        </p:txBody>
      </p:sp>
      <p:sp>
        <p:nvSpPr>
          <p:cNvPr id="12" name="Google Shape;12;p13"/>
          <p:cNvSpPr txBox="1"/>
          <p:nvPr>
            <p:ph idx="1" type="subTitle"/>
          </p:nvPr>
        </p:nvSpPr>
        <p:spPr>
          <a:xfrm>
            <a:off x="685800" y="4836036"/>
            <a:ext cx="7772400" cy="10326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1pPr>
            <a:lvl2pPr lvl="1"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2pPr>
            <a:lvl3pPr lvl="2"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3pPr>
            <a:lvl4pPr lvl="3"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4pPr>
            <a:lvl5pPr lvl="4"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5pPr>
            <a:lvl6pPr lvl="5"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6pPr>
            <a:lvl7pPr lvl="6"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7pPr>
            <a:lvl8pPr lvl="7"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8pPr>
            <a:lvl9pPr lvl="8" algn="l">
              <a:lnSpc>
                <a:spcPct val="100000"/>
              </a:lnSpc>
              <a:spcBef>
                <a:spcPts val="0"/>
              </a:spcBef>
              <a:spcAft>
                <a:spcPts val="0"/>
              </a:spcAft>
              <a:buClr>
                <a:schemeClr val="dk2"/>
              </a:buClr>
              <a:buSzPts val="3000"/>
              <a:buFont typeface="Arial"/>
              <a:buNone/>
              <a:defRPr b="0" i="0" sz="3000" u="none" cap="none" strike="noStrike">
                <a:solidFill>
                  <a:schemeClr val="dk2"/>
                </a:solidFill>
                <a:latin typeface="Arial"/>
                <a:ea typeface="Arial"/>
                <a:cs typeface="Arial"/>
                <a:sym typeface="Aria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3" name="Shape 13"/>
        <p:cNvGrpSpPr/>
        <p:nvPr/>
      </p:nvGrpSpPr>
      <p:grpSpPr>
        <a:xfrm>
          <a:off x="0" y="0"/>
          <a:ext cx="0" cy="0"/>
          <a:chOff x="0" y="0"/>
          <a:chExt cx="0" cy="0"/>
        </a:xfrm>
      </p:grpSpPr>
      <p:sp>
        <p:nvSpPr>
          <p:cNvPr id="14" name="Google Shape;14;p14"/>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5" name="Google Shape;15;p14"/>
          <p:cNvCxnSpPr/>
          <p:nvPr/>
        </p:nvCxnSpPr>
        <p:spPr>
          <a:xfrm>
            <a:off x="0" y="1503834"/>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16" name="Google Shape;16;p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None/>
              <a:defRPr sz="3600"/>
            </a:lvl1pPr>
            <a:lvl2pPr lvl="1" algn="l">
              <a:lnSpc>
                <a:spcPct val="100000"/>
              </a:lnSpc>
              <a:spcBef>
                <a:spcPts val="0"/>
              </a:spcBef>
              <a:spcAft>
                <a:spcPts val="0"/>
              </a:spcAft>
              <a:buSzPts val="3600"/>
              <a:buNone/>
              <a:defRPr sz="3600"/>
            </a:lvl2pPr>
            <a:lvl3pPr lvl="2" algn="l">
              <a:lnSpc>
                <a:spcPct val="100000"/>
              </a:lnSpc>
              <a:spcBef>
                <a:spcPts val="0"/>
              </a:spcBef>
              <a:spcAft>
                <a:spcPts val="0"/>
              </a:spcAft>
              <a:buSzPts val="3600"/>
              <a:buNone/>
              <a:defRPr sz="3600"/>
            </a:lvl3pPr>
            <a:lvl4pPr lvl="3" algn="l">
              <a:lnSpc>
                <a:spcPct val="100000"/>
              </a:lnSpc>
              <a:spcBef>
                <a:spcPts val="0"/>
              </a:spcBef>
              <a:spcAft>
                <a:spcPts val="0"/>
              </a:spcAft>
              <a:buSzPts val="3600"/>
              <a:buNone/>
              <a:defRPr sz="3600"/>
            </a:lvl4pPr>
            <a:lvl5pPr lvl="4" algn="l">
              <a:lnSpc>
                <a:spcPct val="100000"/>
              </a:lnSpc>
              <a:spcBef>
                <a:spcPts val="0"/>
              </a:spcBef>
              <a:spcAft>
                <a:spcPts val="0"/>
              </a:spcAft>
              <a:buSzPts val="3600"/>
              <a:buNone/>
              <a:defRPr sz="3600"/>
            </a:lvl5pPr>
            <a:lvl6pPr lvl="5" algn="l">
              <a:lnSpc>
                <a:spcPct val="100000"/>
              </a:lnSpc>
              <a:spcBef>
                <a:spcPts val="0"/>
              </a:spcBef>
              <a:spcAft>
                <a:spcPts val="0"/>
              </a:spcAft>
              <a:buSzPts val="3600"/>
              <a:buNone/>
              <a:defRPr sz="3600"/>
            </a:lvl6pPr>
            <a:lvl7pPr lvl="6" algn="l">
              <a:lnSpc>
                <a:spcPct val="100000"/>
              </a:lnSpc>
              <a:spcBef>
                <a:spcPts val="0"/>
              </a:spcBef>
              <a:spcAft>
                <a:spcPts val="0"/>
              </a:spcAft>
              <a:buSzPts val="3600"/>
              <a:buNone/>
              <a:defRPr sz="3600"/>
            </a:lvl7pPr>
            <a:lvl8pPr lvl="7" algn="l">
              <a:lnSpc>
                <a:spcPct val="100000"/>
              </a:lnSpc>
              <a:spcBef>
                <a:spcPts val="0"/>
              </a:spcBef>
              <a:spcAft>
                <a:spcPts val="0"/>
              </a:spcAft>
              <a:buSzPts val="3600"/>
              <a:buNone/>
              <a:defRPr sz="3600"/>
            </a:lvl8pPr>
            <a:lvl9pPr lvl="8" algn="l">
              <a:lnSpc>
                <a:spcPct val="100000"/>
              </a:lnSpc>
              <a:spcBef>
                <a:spcPts val="0"/>
              </a:spcBef>
              <a:spcAft>
                <a:spcPts val="0"/>
              </a:spcAft>
              <a:buSzPts val="3600"/>
              <a:buNone/>
              <a:defRPr sz="3600"/>
            </a:lvl9pPr>
          </a:lstStyle>
          <a:p/>
        </p:txBody>
      </p:sp>
      <p:sp>
        <p:nvSpPr>
          <p:cNvPr id="17" name="Google Shape;17;p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8" name="Shape 18"/>
        <p:cNvGrpSpPr/>
        <p:nvPr/>
      </p:nvGrpSpPr>
      <p:grpSpPr>
        <a:xfrm>
          <a:off x="0" y="0"/>
          <a:ext cx="0" cy="0"/>
          <a:chOff x="0" y="0"/>
          <a:chExt cx="0" cy="0"/>
        </a:xfrm>
      </p:grpSpPr>
      <p:sp>
        <p:nvSpPr>
          <p:cNvPr id="19" name="Google Shape;19;p15"/>
          <p:cNvSpPr/>
          <p:nvPr/>
        </p:nvSpPr>
        <p:spPr>
          <a:xfrm>
            <a:off x="0" y="0"/>
            <a:ext cx="9144000" cy="1533000"/>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0" name="Google Shape;20;p15"/>
          <p:cNvCxnSpPr/>
          <p:nvPr/>
        </p:nvCxnSpPr>
        <p:spPr>
          <a:xfrm>
            <a:off x="0" y="1503834"/>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21" name="Google Shape;21;p1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
        <p:nvSpPr>
          <p:cNvPr id="22" name="Google Shape;22;p15"/>
          <p:cNvSpPr txBox="1"/>
          <p:nvPr>
            <p:ph idx="1" type="body"/>
          </p:nvPr>
        </p:nvSpPr>
        <p:spPr>
          <a:xfrm>
            <a:off x="457200"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
        <p:nvSpPr>
          <p:cNvPr id="23" name="Google Shape;23;p15"/>
          <p:cNvSpPr txBox="1"/>
          <p:nvPr>
            <p:ph idx="2" type="body"/>
          </p:nvPr>
        </p:nvSpPr>
        <p:spPr>
          <a:xfrm>
            <a:off x="4692274" y="1600200"/>
            <a:ext cx="3994500" cy="4967700"/>
          </a:xfrm>
          <a:prstGeom prst="rect">
            <a:avLst/>
          </a:prstGeom>
          <a:noFill/>
          <a:ln>
            <a:noFill/>
          </a:ln>
        </p:spPr>
        <p:txBody>
          <a:bodyPr anchorCtr="0" anchor="t" bIns="91425" lIns="91425" spcFirstLastPara="1" rIns="91425" wrap="square" tIns="91425">
            <a:noAutofit/>
          </a:bodyPr>
          <a:lstStyle>
            <a:lvl1pPr indent="-419100" lvl="0" marL="457200" algn="l">
              <a:lnSpc>
                <a:spcPct val="100000"/>
              </a:lnSpc>
              <a:spcBef>
                <a:spcPts val="600"/>
              </a:spcBef>
              <a:spcAft>
                <a:spcPts val="0"/>
              </a:spcAft>
              <a:buSzPts val="3000"/>
              <a:buChar char="●"/>
              <a:defRPr/>
            </a:lvl1pPr>
            <a:lvl2pPr indent="-381000" lvl="1" marL="914400" algn="l">
              <a:lnSpc>
                <a:spcPct val="100000"/>
              </a:lnSpc>
              <a:spcBef>
                <a:spcPts val="0"/>
              </a:spcBef>
              <a:spcAft>
                <a:spcPts val="0"/>
              </a:spcAft>
              <a:buSzPts val="2400"/>
              <a:buChar char="○"/>
              <a:defRPr/>
            </a:lvl2pPr>
            <a:lvl3pPr indent="-381000" lvl="2" marL="1371600" algn="l">
              <a:lnSpc>
                <a:spcPct val="100000"/>
              </a:lnSpc>
              <a:spcBef>
                <a:spcPts val="0"/>
              </a:spcBef>
              <a:spcAft>
                <a:spcPts val="0"/>
              </a:spcAft>
              <a:buSzPts val="2400"/>
              <a:buChar char="■"/>
              <a:defRPr/>
            </a:lvl3pPr>
            <a:lvl4pPr indent="-342900" lvl="3" marL="1828800" algn="l">
              <a:lnSpc>
                <a:spcPct val="100000"/>
              </a:lnSpc>
              <a:spcBef>
                <a:spcPts val="0"/>
              </a:spcBef>
              <a:spcAft>
                <a:spcPts val="0"/>
              </a:spcAft>
              <a:buSzPts val="1800"/>
              <a:buChar char="●"/>
              <a:defRPr/>
            </a:lvl4pPr>
            <a:lvl5pPr indent="-342900" lvl="4" marL="2286000" algn="l">
              <a:lnSpc>
                <a:spcPct val="100000"/>
              </a:lnSpc>
              <a:spcBef>
                <a:spcPts val="0"/>
              </a:spcBef>
              <a:spcAft>
                <a:spcPts val="0"/>
              </a:spcAft>
              <a:buSzPts val="1800"/>
              <a:buChar char="○"/>
              <a:defRPr sz="1800"/>
            </a:lvl5pPr>
            <a:lvl6pPr indent="-342900" lvl="5" marL="2743200" algn="l">
              <a:lnSpc>
                <a:spcPct val="100000"/>
              </a:lnSpc>
              <a:spcBef>
                <a:spcPts val="0"/>
              </a:spcBef>
              <a:spcAft>
                <a:spcPts val="0"/>
              </a:spcAft>
              <a:buSzPts val="1800"/>
              <a:buChar char="■"/>
              <a:defRPr sz="1800"/>
            </a:lvl6pPr>
            <a:lvl7pPr indent="-342900" lvl="6" marL="3200400" algn="l">
              <a:lnSpc>
                <a:spcPct val="100000"/>
              </a:lnSpc>
              <a:spcBef>
                <a:spcPts val="0"/>
              </a:spcBef>
              <a:spcAft>
                <a:spcPts val="0"/>
              </a:spcAft>
              <a:buSzPts val="1800"/>
              <a:buChar char="●"/>
              <a:defRPr sz="1800"/>
            </a:lvl7pPr>
            <a:lvl8pPr indent="-342900" lvl="7" marL="3657600" algn="l">
              <a:lnSpc>
                <a:spcPct val="100000"/>
              </a:lnSpc>
              <a:spcBef>
                <a:spcPts val="0"/>
              </a:spcBef>
              <a:spcAft>
                <a:spcPts val="0"/>
              </a:spcAft>
              <a:buSzPts val="1800"/>
              <a:buChar char="○"/>
              <a:defRPr sz="1800"/>
            </a:lvl8pPr>
            <a:lvl9pPr indent="-342900" lvl="8" marL="4114800" algn="l">
              <a:lnSpc>
                <a:spcPct val="100000"/>
              </a:lnSpc>
              <a:spcBef>
                <a:spcPts val="0"/>
              </a:spcBef>
              <a:spcAft>
                <a:spcPts val="0"/>
              </a:spcAft>
              <a:buSzPts val="1800"/>
              <a:buChar char="■"/>
              <a:defRPr sz="1800"/>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 name="Shape 24"/>
        <p:cNvGrpSpPr/>
        <p:nvPr/>
      </p:nvGrpSpPr>
      <p:grpSpPr>
        <a:xfrm>
          <a:off x="0" y="0"/>
          <a:ext cx="0" cy="0"/>
          <a:chOff x="0" y="0"/>
          <a:chExt cx="0" cy="0"/>
        </a:xfrm>
      </p:grpSpPr>
      <p:sp>
        <p:nvSpPr>
          <p:cNvPr id="25" name="Google Shape;25;p16"/>
          <p:cNvSpPr/>
          <p:nvPr/>
        </p:nvSpPr>
        <p:spPr>
          <a:xfrm>
            <a:off x="0" y="0"/>
            <a:ext cx="9144000" cy="15330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6" name="Google Shape;26;p16"/>
          <p:cNvCxnSpPr/>
          <p:nvPr/>
        </p:nvCxnSpPr>
        <p:spPr>
          <a:xfrm>
            <a:off x="0" y="1503834"/>
            <a:ext cx="9144000" cy="0"/>
          </a:xfrm>
          <a:prstGeom prst="straightConnector1">
            <a:avLst/>
          </a:prstGeom>
          <a:noFill/>
          <a:ln cap="flat" cmpd="sng" w="57150">
            <a:solidFill>
              <a:srgbClr val="000000">
                <a:alpha val="14510"/>
              </a:srgbClr>
            </a:solidFill>
            <a:prstDash val="solid"/>
            <a:round/>
            <a:headEnd len="sm" w="sm" type="none"/>
            <a:tailEnd len="sm" w="sm" type="none"/>
          </a:ln>
        </p:spPr>
      </p:cxnSp>
      <p:sp>
        <p:nvSpPr>
          <p:cNvPr id="27" name="Google Shape;27;p1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1pPr>
            <a:lvl2pPr lvl="1"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2pPr>
            <a:lvl3pPr lvl="2"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3pPr>
            <a:lvl4pPr lvl="3"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4pPr>
            <a:lvl5pPr lvl="4"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5pPr>
            <a:lvl6pPr lvl="5"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6pPr>
            <a:lvl7pPr lvl="6"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7pPr>
            <a:lvl8pPr lvl="7"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8pPr>
            <a:lvl9pPr lvl="8" algn="l">
              <a:lnSpc>
                <a:spcPct val="100000"/>
              </a:lnSpc>
              <a:spcBef>
                <a:spcPts val="0"/>
              </a:spcBef>
              <a:spcAft>
                <a:spcPts val="0"/>
              </a:spcAft>
              <a:buSzPts val="3600"/>
              <a:buFont typeface="Arial"/>
              <a:buNone/>
              <a:defRPr b="1" sz="3600">
                <a:solidFill>
                  <a:schemeClr val="lt1"/>
                </a:solidFill>
                <a:latin typeface="Arial"/>
                <a:ea typeface="Arial"/>
                <a:cs typeface="Arial"/>
                <a:sym typeface="Arial"/>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28" name="Shape 28"/>
        <p:cNvGrpSpPr/>
        <p:nvPr/>
      </p:nvGrpSpPr>
      <p:grpSpPr>
        <a:xfrm>
          <a:off x="0" y="0"/>
          <a:ext cx="0" cy="0"/>
          <a:chOff x="0" y="0"/>
          <a:chExt cx="0" cy="0"/>
        </a:xfrm>
      </p:grpSpPr>
      <p:sp>
        <p:nvSpPr>
          <p:cNvPr id="29" name="Google Shape;29;p17"/>
          <p:cNvSpPr txBox="1"/>
          <p:nvPr>
            <p:ph idx="1" type="body"/>
          </p:nvPr>
        </p:nvSpPr>
        <p:spPr>
          <a:xfrm>
            <a:off x="457200" y="5875079"/>
            <a:ext cx="8229600" cy="692700"/>
          </a:xfrm>
          <a:prstGeom prst="rect">
            <a:avLst/>
          </a:prstGeom>
          <a:noFill/>
          <a:ln>
            <a:noFill/>
          </a:ln>
        </p:spPr>
        <p:txBody>
          <a:bodyPr anchorCtr="0" anchor="t" bIns="91425" lIns="91425" spcFirstLastPara="1" rIns="91425" wrap="square" tIns="91425">
            <a:noAutofit/>
          </a:bodyPr>
          <a:lstStyle>
            <a:lvl1pPr indent="-342900" lvl="0" marL="457200" algn="l">
              <a:lnSpc>
                <a:spcPct val="100000"/>
              </a:lnSpc>
              <a:spcBef>
                <a:spcPts val="0"/>
              </a:spcBef>
              <a:spcAft>
                <a:spcPts val="0"/>
              </a:spcAft>
              <a:buClr>
                <a:schemeClr val="dk2"/>
              </a:buClr>
              <a:buSzPts val="1800"/>
              <a:buFont typeface="Arial"/>
              <a:buChar char="●"/>
              <a:defRPr b="0" sz="1800">
                <a:solidFill>
                  <a:schemeClr val="dk2"/>
                </a:solidFill>
              </a:defRPr>
            </a:lvl1pPr>
          </a:lstStyle>
          <a:p/>
        </p:txBody>
      </p:sp>
      <p:sp>
        <p:nvSpPr>
          <p:cNvPr id="30" name="Google Shape;30;p17"/>
          <p:cNvSpPr/>
          <p:nvPr/>
        </p:nvSpPr>
        <p:spPr>
          <a:xfrm>
            <a:off x="4274" y="0"/>
            <a:ext cx="9144000" cy="5875200"/>
          </a:xfrm>
          <a:prstGeom prst="rect">
            <a:avLst/>
          </a:prstGeom>
          <a:solidFill>
            <a:srgbClr val="2388DB"/>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31" name="Google Shape;31;p17"/>
          <p:cNvCxnSpPr/>
          <p:nvPr/>
        </p:nvCxnSpPr>
        <p:spPr>
          <a:xfrm>
            <a:off x="0" y="5845828"/>
            <a:ext cx="9144000" cy="0"/>
          </a:xfrm>
          <a:prstGeom prst="straightConnector1">
            <a:avLst/>
          </a:prstGeom>
          <a:noFill/>
          <a:ln cap="flat" cmpd="sng" w="57150">
            <a:solidFill>
              <a:srgbClr val="000000">
                <a:alpha val="14510"/>
              </a:srgbClr>
            </a:solidFill>
            <a:prstDash val="solid"/>
            <a:round/>
            <a:headEnd len="sm" w="sm" type="none"/>
            <a:tailEnd len="sm" w="sm" type="none"/>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solidFill>
          <a:schemeClr val="dk2"/>
        </a:solidFill>
      </p:bgPr>
    </p:bg>
    <p:spTree>
      <p:nvGrpSpPr>
        <p:cNvPr id="32" name="Shape 32"/>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lvl1pPr lvl="0"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1pPr>
            <a:lvl2pPr lvl="1"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2pPr>
            <a:lvl3pPr lvl="2"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3pPr>
            <a:lvl4pPr lvl="3"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4pPr>
            <a:lvl5pPr lvl="4"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5pPr>
            <a:lvl6pPr lvl="5"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6pPr>
            <a:lvl7pPr lvl="6"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7pPr>
            <a:lvl8pPr lvl="7"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8pPr>
            <a:lvl9pPr lvl="8" marR="0" rtl="0" algn="l">
              <a:lnSpc>
                <a:spcPct val="100000"/>
              </a:lnSpc>
              <a:spcBef>
                <a:spcPts val="0"/>
              </a:spcBef>
              <a:spcAft>
                <a:spcPts val="0"/>
              </a:spcAft>
              <a:buClr>
                <a:schemeClr val="lt1"/>
              </a:buClr>
              <a:buSzPts val="3600"/>
              <a:buFont typeface="Arial"/>
              <a:buNone/>
              <a:defRPr b="1" i="0" sz="3600" u="none" cap="none" strike="noStrike">
                <a:solidFill>
                  <a:schemeClr val="lt1"/>
                </a:solidFill>
                <a:latin typeface="Arial"/>
                <a:ea typeface="Arial"/>
                <a:cs typeface="Arial"/>
                <a:sym typeface="Arial"/>
              </a:defRPr>
            </a:lvl9pPr>
          </a:lstStyle>
          <a:p/>
        </p:txBody>
      </p:sp>
      <p:sp>
        <p:nvSpPr>
          <p:cNvPr id="7" name="Google Shape;7;p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lvl1pPr indent="-419100" lvl="0" marL="457200" marR="0" rtl="0" algn="l">
              <a:lnSpc>
                <a:spcPct val="100000"/>
              </a:lnSpc>
              <a:spcBef>
                <a:spcPts val="600"/>
              </a:spcBef>
              <a:spcAft>
                <a:spcPts val="0"/>
              </a:spcAft>
              <a:buClr>
                <a:schemeClr val="dk1"/>
              </a:buClr>
              <a:buSzPts val="3000"/>
              <a:buFont typeface="Arial"/>
              <a:buChar char="●"/>
              <a:defRPr b="0" i="0" sz="3000" u="none" cap="none" strike="noStrike">
                <a:solidFill>
                  <a:schemeClr val="dk1"/>
                </a:solidFill>
                <a:latin typeface="Arial"/>
                <a:ea typeface="Arial"/>
                <a:cs typeface="Arial"/>
                <a:sym typeface="Arial"/>
              </a:defRPr>
            </a:lvl1pPr>
            <a:lvl2pPr indent="-381000" lvl="1" marL="9144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81000" lvl="2" marL="1371600" marR="0" rtl="0" algn="l">
              <a:lnSpc>
                <a:spcPct val="100000"/>
              </a:lnSpc>
              <a:spcBef>
                <a:spcPts val="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42900" lvl="3" marL="1828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100000"/>
              </a:lnSpc>
              <a:spcBef>
                <a:spcPts val="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hyperlink" Target="http://www.llanganschool.co.uk/" TargetMode="External"/><Relationship Id="rId4" Type="http://schemas.openxmlformats.org/officeDocument/2006/relationships/image" Target="../media/image1.jpg"/><Relationship Id="rId5"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10.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8.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5.jp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 name="Shape 36"/>
        <p:cNvGrpSpPr/>
        <p:nvPr/>
      </p:nvGrpSpPr>
      <p:grpSpPr>
        <a:xfrm>
          <a:off x="0" y="0"/>
          <a:ext cx="0" cy="0"/>
          <a:chOff x="0" y="0"/>
          <a:chExt cx="0" cy="0"/>
        </a:xfrm>
      </p:grpSpPr>
      <p:sp>
        <p:nvSpPr>
          <p:cNvPr id="37" name="Google Shape;37;p1"/>
          <p:cNvSpPr txBox="1"/>
          <p:nvPr>
            <p:ph type="ctrTitle"/>
          </p:nvPr>
        </p:nvSpPr>
        <p:spPr>
          <a:xfrm>
            <a:off x="685800" y="930275"/>
            <a:ext cx="7772400" cy="2986500"/>
          </a:xfrm>
          <a:prstGeom prst="rect">
            <a:avLst/>
          </a:prstGeom>
          <a:noFill/>
          <a:ln>
            <a:noFill/>
          </a:ln>
        </p:spPr>
        <p:txBody>
          <a:bodyPr anchorCtr="0" anchor="b" bIns="91425" lIns="91425" spcFirstLastPara="1" rIns="91425" wrap="square" tIns="91425">
            <a:noAutofit/>
          </a:bodyPr>
          <a:lstStyle/>
          <a:p>
            <a:pPr indent="0" lvl="0" marL="0" rtl="0" algn="r">
              <a:lnSpc>
                <a:spcPct val="100000"/>
              </a:lnSpc>
              <a:spcBef>
                <a:spcPts val="0"/>
              </a:spcBef>
              <a:spcAft>
                <a:spcPts val="0"/>
              </a:spcAft>
              <a:buSzPts val="7200"/>
              <a:buNone/>
            </a:pPr>
            <a:r>
              <a:rPr lang="en" sz="6000"/>
              <a:t>Welcome to</a:t>
            </a:r>
            <a:endParaRPr sz="6000"/>
          </a:p>
          <a:p>
            <a:pPr indent="0" lvl="0" marL="0" rtl="0" algn="r">
              <a:lnSpc>
                <a:spcPct val="100000"/>
              </a:lnSpc>
              <a:spcBef>
                <a:spcPts val="0"/>
              </a:spcBef>
              <a:spcAft>
                <a:spcPts val="0"/>
              </a:spcAft>
              <a:buSzPts val="7200"/>
              <a:buNone/>
            </a:pPr>
            <a:r>
              <a:rPr lang="en" sz="6000"/>
              <a:t>Year 5</a:t>
            </a:r>
            <a:endParaRPr sz="6000"/>
          </a:p>
          <a:p>
            <a:pPr indent="0" lvl="0" marL="0" rtl="0" algn="ctr">
              <a:lnSpc>
                <a:spcPct val="100000"/>
              </a:lnSpc>
              <a:spcBef>
                <a:spcPts val="0"/>
              </a:spcBef>
              <a:spcAft>
                <a:spcPts val="0"/>
              </a:spcAft>
              <a:buSzPts val="7200"/>
              <a:buNone/>
            </a:pPr>
            <a:r>
              <a:t/>
            </a:r>
            <a:endParaRPr sz="5000"/>
          </a:p>
        </p:txBody>
      </p:sp>
      <p:sp>
        <p:nvSpPr>
          <p:cNvPr id="38" name="Google Shape;38;p1"/>
          <p:cNvSpPr txBox="1"/>
          <p:nvPr>
            <p:ph idx="1" type="subTitle"/>
          </p:nvPr>
        </p:nvSpPr>
        <p:spPr>
          <a:xfrm>
            <a:off x="231500" y="4862411"/>
            <a:ext cx="7772400" cy="1032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3000"/>
              <a:buNone/>
            </a:pPr>
            <a:r>
              <a:t/>
            </a:r>
            <a:endParaRPr/>
          </a:p>
          <a:p>
            <a:pPr indent="0" lvl="0" marL="0" rtl="0" algn="l">
              <a:lnSpc>
                <a:spcPct val="100000"/>
              </a:lnSpc>
              <a:spcBef>
                <a:spcPts val="0"/>
              </a:spcBef>
              <a:spcAft>
                <a:spcPts val="0"/>
              </a:spcAft>
              <a:buSzPts val="3000"/>
              <a:buNone/>
            </a:pPr>
            <a:r>
              <a:t/>
            </a:r>
            <a:endParaRPr/>
          </a:p>
        </p:txBody>
      </p:sp>
      <p:sp>
        <p:nvSpPr>
          <p:cNvPr id="39" name="Google Shape;39;p1"/>
          <p:cNvSpPr txBox="1"/>
          <p:nvPr/>
        </p:nvSpPr>
        <p:spPr>
          <a:xfrm>
            <a:off x="309337" y="5160689"/>
            <a:ext cx="8681001" cy="1592196"/>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800"/>
              <a:buFont typeface="Arial"/>
              <a:buNone/>
            </a:pPr>
            <a:r>
              <a:rPr b="0" i="0" lang="en" sz="1800" u="sng" cap="none" strike="noStrike">
                <a:solidFill>
                  <a:srgbClr val="000000"/>
                </a:solidFill>
                <a:latin typeface="Arial"/>
                <a:ea typeface="Arial"/>
                <a:cs typeface="Arial"/>
                <a:sym typeface="Arial"/>
                <a:hlinkClick r:id="rId3">
                  <a:extLst>
                    <a:ext uri="{A12FA001-AC4F-418D-AE19-62706E023703}">
                      <ahyp:hlinkClr val="tx"/>
                    </a:ext>
                  </a:extLst>
                </a:hlinkClick>
              </a:rPr>
              <a:t>www.llanganschool.co.uk</a:t>
            </a:r>
            <a:r>
              <a:rPr b="0" i="0" lang="en" sz="1800" u="none" cap="none" strike="noStrike">
                <a:solidFill>
                  <a:srgbClr val="000000"/>
                </a:solidFill>
                <a:latin typeface="Arial"/>
                <a:ea typeface="Arial"/>
                <a:cs typeface="Arial"/>
                <a:sym typeface="Arial"/>
              </a:rPr>
              <a:t>                                          </a:t>
            </a:r>
            <a:r>
              <a:rPr b="0" i="0" lang="en" sz="1600" u="none" cap="none" strike="noStrike">
                <a:solidFill>
                  <a:srgbClr val="000000"/>
                </a:solidFill>
                <a:latin typeface="Arial"/>
                <a:ea typeface="Arial"/>
                <a:cs typeface="Arial"/>
                <a:sym typeface="Arial"/>
              </a:rPr>
              <a:t>llangan_primary_school</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600"/>
              <a:buFont typeface="Arial"/>
              <a:buNone/>
            </a:pPr>
            <a:r>
              <a:rPr b="0" i="0" lang="en" sz="1600" u="none" cap="none" strike="noStrike">
                <a:solidFill>
                  <a:srgbClr val="000000"/>
                </a:solidFill>
                <a:latin typeface="Arial"/>
                <a:ea typeface="Arial"/>
                <a:cs typeface="Arial"/>
                <a:sym typeface="Arial"/>
              </a:rPr>
              <a:t>                                                                                         </a:t>
            </a:r>
            <a:endParaRPr b="0" i="0" sz="16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40" name="Google Shape;40;p1"/>
          <p:cNvPicPr preferRelativeResize="0"/>
          <p:nvPr/>
        </p:nvPicPr>
        <p:blipFill rotWithShape="1">
          <a:blip r:embed="rId4">
            <a:alphaModFix/>
          </a:blip>
          <a:srcRect b="0" l="0" r="0" t="0"/>
          <a:stretch/>
        </p:blipFill>
        <p:spPr>
          <a:xfrm>
            <a:off x="549875" y="442296"/>
            <a:ext cx="2747319" cy="3947297"/>
          </a:xfrm>
          <a:prstGeom prst="rect">
            <a:avLst/>
          </a:prstGeom>
          <a:noFill/>
          <a:ln>
            <a:noFill/>
          </a:ln>
        </p:spPr>
      </p:pic>
      <p:pic>
        <p:nvPicPr>
          <p:cNvPr descr="Instagram Logo and symbol, meaning, history, PNG, brand" id="41" name="Google Shape;41;p1"/>
          <p:cNvPicPr preferRelativeResize="0"/>
          <p:nvPr/>
        </p:nvPicPr>
        <p:blipFill rotWithShape="1">
          <a:blip r:embed="rId5">
            <a:alphaModFix/>
          </a:blip>
          <a:srcRect b="0" l="0" r="0" t="0"/>
          <a:stretch/>
        </p:blipFill>
        <p:spPr>
          <a:xfrm>
            <a:off x="4626574" y="5157097"/>
            <a:ext cx="928815" cy="70246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 name="Shape 45"/>
        <p:cNvGrpSpPr/>
        <p:nvPr/>
      </p:nvGrpSpPr>
      <p:grpSpPr>
        <a:xfrm>
          <a:off x="0" y="0"/>
          <a:ext cx="0" cy="0"/>
          <a:chOff x="0" y="0"/>
          <a:chExt cx="0" cy="0"/>
        </a:xfrm>
      </p:grpSpPr>
      <p:sp>
        <p:nvSpPr>
          <p:cNvPr id="46" name="Google Shape;46;p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Meet the staff</a:t>
            </a:r>
            <a:endParaRPr sz="4000"/>
          </a:p>
        </p:txBody>
      </p:sp>
      <p:sp>
        <p:nvSpPr>
          <p:cNvPr id="47" name="Google Shape;47;p2"/>
          <p:cNvSpPr txBox="1"/>
          <p:nvPr/>
        </p:nvSpPr>
        <p:spPr>
          <a:xfrm>
            <a:off x="326476" y="5671579"/>
            <a:ext cx="3059400" cy="8619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2600"/>
              <a:buFont typeface="Arial"/>
              <a:buNone/>
            </a:pPr>
            <a:r>
              <a:rPr b="0" i="0" lang="en" sz="2600" u="none" cap="none" strike="noStrike">
                <a:solidFill>
                  <a:srgbClr val="000000"/>
                </a:solidFill>
                <a:latin typeface="Arial"/>
                <a:ea typeface="Arial"/>
                <a:cs typeface="Arial"/>
                <a:sym typeface="Arial"/>
              </a:rPr>
              <a:t>Mrs Jarman-Davies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b="0" i="0" lang="en" sz="1800" u="none" cap="none" strike="noStrike">
                <a:solidFill>
                  <a:srgbClr val="000000"/>
                </a:solidFill>
                <a:latin typeface="Arial"/>
                <a:ea typeface="Arial"/>
                <a:cs typeface="Arial"/>
                <a:sym typeface="Arial"/>
              </a:rPr>
              <a:t>Thursday &amp; Friday</a:t>
            </a:r>
            <a:endParaRPr b="0" i="0" sz="2000" u="none" cap="none" strike="noStrike">
              <a:solidFill>
                <a:srgbClr val="000000"/>
              </a:solidFill>
              <a:latin typeface="Arial"/>
              <a:ea typeface="Arial"/>
              <a:cs typeface="Arial"/>
              <a:sym typeface="Arial"/>
            </a:endParaRPr>
          </a:p>
        </p:txBody>
      </p:sp>
      <p:sp>
        <p:nvSpPr>
          <p:cNvPr id="48" name="Google Shape;48;p2"/>
          <p:cNvSpPr txBox="1"/>
          <p:nvPr/>
        </p:nvSpPr>
        <p:spPr>
          <a:xfrm>
            <a:off x="5469325" y="4793600"/>
            <a:ext cx="2557800" cy="12621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600"/>
              <a:buFont typeface="Arial"/>
              <a:buNone/>
            </a:pPr>
            <a:r>
              <a:rPr b="0" i="0" lang="en" sz="2600" u="none" cap="none" strike="noStrike">
                <a:solidFill>
                  <a:srgbClr val="000000"/>
                </a:solidFill>
                <a:latin typeface="Arial"/>
                <a:ea typeface="Arial"/>
                <a:cs typeface="Arial"/>
                <a:sym typeface="Arial"/>
              </a:rPr>
              <a:t>Mrs Antoniou</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rPr lang="en" sz="1800"/>
              <a:t>Monday, Tuesday &amp; </a:t>
            </a:r>
            <a:r>
              <a:rPr b="0" i="0" lang="en" sz="1800" u="none" cap="none" strike="noStrike">
                <a:solidFill>
                  <a:srgbClr val="000000"/>
                </a:solidFill>
                <a:latin typeface="Arial"/>
                <a:ea typeface="Arial"/>
                <a:cs typeface="Arial"/>
                <a:sym typeface="Arial"/>
              </a:rPr>
              <a:t>Wednesday</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pic>
        <p:nvPicPr>
          <p:cNvPr id="49" name="Google Shape;49;p2"/>
          <p:cNvPicPr preferRelativeResize="0"/>
          <p:nvPr/>
        </p:nvPicPr>
        <p:blipFill rotWithShape="1">
          <a:blip r:embed="rId3">
            <a:alphaModFix/>
          </a:blip>
          <a:srcRect b="15029" l="15459" r="26831" t="15000"/>
          <a:stretch/>
        </p:blipFill>
        <p:spPr>
          <a:xfrm>
            <a:off x="485651" y="3173859"/>
            <a:ext cx="2741050" cy="2497712"/>
          </a:xfrm>
          <a:prstGeom prst="rect">
            <a:avLst/>
          </a:prstGeom>
          <a:noFill/>
          <a:ln>
            <a:noFill/>
          </a:ln>
        </p:spPr>
      </p:pic>
      <p:pic>
        <p:nvPicPr>
          <p:cNvPr id="50" name="Google Shape;50;p2" title="tempImagel2Y6Qa.jpg"/>
          <p:cNvPicPr preferRelativeResize="0"/>
          <p:nvPr/>
        </p:nvPicPr>
        <p:blipFill>
          <a:blip r:embed="rId4">
            <a:alphaModFix/>
          </a:blip>
          <a:stretch>
            <a:fillRect/>
          </a:stretch>
        </p:blipFill>
        <p:spPr>
          <a:xfrm>
            <a:off x="5596538" y="1570038"/>
            <a:ext cx="2303370" cy="307116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g37ad332acb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Y5 Weekly Timetable</a:t>
            </a:r>
            <a:endParaRPr/>
          </a:p>
        </p:txBody>
      </p:sp>
      <p:pic>
        <p:nvPicPr>
          <p:cNvPr id="56" name="Google Shape;56;g37ad332acbe_0_0" title="Screenshot 2026-09-02 at 15.32.41.png"/>
          <p:cNvPicPr preferRelativeResize="0"/>
          <p:nvPr/>
        </p:nvPicPr>
        <p:blipFill>
          <a:blip r:embed="rId3">
            <a:alphaModFix/>
          </a:blip>
          <a:stretch>
            <a:fillRect/>
          </a:stretch>
        </p:blipFill>
        <p:spPr>
          <a:xfrm>
            <a:off x="152400" y="1570038"/>
            <a:ext cx="8839204" cy="499794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3"/>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Structure of the day</a:t>
            </a:r>
            <a:endParaRPr sz="4000"/>
          </a:p>
        </p:txBody>
      </p:sp>
      <p:sp>
        <p:nvSpPr>
          <p:cNvPr id="62" name="Google Shape;62;p3"/>
          <p:cNvSpPr txBox="1"/>
          <p:nvPr>
            <p:ph idx="1" type="body"/>
          </p:nvPr>
        </p:nvSpPr>
        <p:spPr>
          <a:xfrm>
            <a:off x="161225" y="1600200"/>
            <a:ext cx="8892000" cy="53322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b="1" lang="en" sz="2200"/>
              <a:t>Breakfast Club</a:t>
            </a:r>
            <a:endParaRPr sz="2200"/>
          </a:p>
          <a:p>
            <a:pPr indent="0" lvl="0" marL="0" rtl="0" algn="l">
              <a:lnSpc>
                <a:spcPct val="100000"/>
              </a:lnSpc>
              <a:spcBef>
                <a:spcPts val="600"/>
              </a:spcBef>
              <a:spcAft>
                <a:spcPts val="0"/>
              </a:spcAft>
              <a:buSzPts val="3000"/>
              <a:buNone/>
            </a:pPr>
            <a:r>
              <a:rPr lang="en" sz="1700"/>
              <a:t>Gates open at 8:00am - 8:25am for paying pupils. Breakfast club is open for non-paying pupils between 8:25 - 8:45am. Pupils must be registered to use our breakfast club provision. Please speak to the office for more </a:t>
            </a:r>
            <a:r>
              <a:rPr lang="en" sz="1700"/>
              <a:t>information</a:t>
            </a:r>
            <a:r>
              <a:rPr lang="en" sz="1700"/>
              <a:t> on breakfast club.</a:t>
            </a:r>
            <a:endParaRPr b="1" sz="2200"/>
          </a:p>
          <a:p>
            <a:pPr indent="0" lvl="0" marL="0" rtl="0" algn="l">
              <a:lnSpc>
                <a:spcPct val="100000"/>
              </a:lnSpc>
              <a:spcBef>
                <a:spcPts val="600"/>
              </a:spcBef>
              <a:spcAft>
                <a:spcPts val="0"/>
              </a:spcAft>
              <a:buSzPts val="3000"/>
              <a:buNone/>
            </a:pPr>
            <a:r>
              <a:t/>
            </a:r>
            <a:endParaRPr b="1" sz="700"/>
          </a:p>
          <a:p>
            <a:pPr indent="0" lvl="0" marL="0" rtl="0" algn="l">
              <a:lnSpc>
                <a:spcPct val="100000"/>
              </a:lnSpc>
              <a:spcBef>
                <a:spcPts val="600"/>
              </a:spcBef>
              <a:spcAft>
                <a:spcPts val="0"/>
              </a:spcAft>
              <a:buSzPts val="3000"/>
              <a:buNone/>
            </a:pPr>
            <a:r>
              <a:rPr b="1" lang="en" sz="2200"/>
              <a:t>AM</a:t>
            </a:r>
            <a:endParaRPr/>
          </a:p>
          <a:p>
            <a:pPr indent="0" lvl="0" marL="0" rtl="0" algn="l">
              <a:lnSpc>
                <a:spcPct val="100000"/>
              </a:lnSpc>
              <a:spcBef>
                <a:spcPts val="600"/>
              </a:spcBef>
              <a:spcAft>
                <a:spcPts val="0"/>
              </a:spcAft>
              <a:buSzPts val="3000"/>
              <a:buNone/>
            </a:pPr>
            <a:r>
              <a:rPr lang="en" sz="1700"/>
              <a:t>Gates open at 08:45 and close at 08:55. </a:t>
            </a:r>
            <a:endParaRPr sz="1700"/>
          </a:p>
          <a:p>
            <a:pPr indent="0" lvl="0" marL="0" rtl="0" algn="l">
              <a:lnSpc>
                <a:spcPct val="100000"/>
              </a:lnSpc>
              <a:spcBef>
                <a:spcPts val="600"/>
              </a:spcBef>
              <a:spcAft>
                <a:spcPts val="0"/>
              </a:spcAft>
              <a:buSzPts val="3000"/>
              <a:buNone/>
            </a:pPr>
            <a:r>
              <a:rPr lang="en" sz="1700"/>
              <a:t>Lessons begin at 09:00</a:t>
            </a:r>
            <a:endParaRPr sz="1700"/>
          </a:p>
          <a:p>
            <a:pPr indent="0" lvl="0" marL="0" rtl="0" algn="l">
              <a:lnSpc>
                <a:spcPct val="100000"/>
              </a:lnSpc>
              <a:spcBef>
                <a:spcPts val="600"/>
              </a:spcBef>
              <a:spcAft>
                <a:spcPts val="0"/>
              </a:spcAft>
              <a:buSzPts val="3000"/>
              <a:buNone/>
            </a:pPr>
            <a:r>
              <a:rPr lang="en" sz="1700"/>
              <a:t>Mornings begin with assembly, maths and numeracy, moving on to our writing journey</a:t>
            </a:r>
            <a:endParaRPr sz="1700"/>
          </a:p>
          <a:p>
            <a:pPr indent="0" lvl="0" marL="0" rtl="0" algn="l">
              <a:lnSpc>
                <a:spcPct val="100000"/>
              </a:lnSpc>
              <a:spcBef>
                <a:spcPts val="600"/>
              </a:spcBef>
              <a:spcAft>
                <a:spcPts val="0"/>
              </a:spcAft>
              <a:buSzPts val="3000"/>
              <a:buNone/>
            </a:pPr>
            <a:r>
              <a:rPr lang="en" sz="1700"/>
              <a:t>Break time is at 10:40 – 11:00 am, pupils may bring a healthy snack.</a:t>
            </a:r>
            <a:endParaRPr sz="1700"/>
          </a:p>
          <a:p>
            <a:pPr indent="0" lvl="0" marL="0" rtl="0" algn="l">
              <a:lnSpc>
                <a:spcPct val="100000"/>
              </a:lnSpc>
              <a:spcBef>
                <a:spcPts val="600"/>
              </a:spcBef>
              <a:spcAft>
                <a:spcPts val="0"/>
              </a:spcAft>
              <a:buSzPts val="3000"/>
              <a:buNone/>
            </a:pPr>
            <a:r>
              <a:t/>
            </a:r>
            <a:endParaRPr sz="900"/>
          </a:p>
          <a:p>
            <a:pPr indent="0" lvl="0" marL="0" rtl="0" algn="l">
              <a:lnSpc>
                <a:spcPct val="100000"/>
              </a:lnSpc>
              <a:spcBef>
                <a:spcPts val="600"/>
              </a:spcBef>
              <a:spcAft>
                <a:spcPts val="0"/>
              </a:spcAft>
              <a:buSzPts val="3000"/>
              <a:buNone/>
            </a:pPr>
            <a:r>
              <a:rPr b="1" lang="en" sz="2200"/>
              <a:t>PM</a:t>
            </a:r>
            <a:endParaRPr sz="1800"/>
          </a:p>
          <a:p>
            <a:pPr indent="0" lvl="0" marL="0" rtl="0" algn="l">
              <a:lnSpc>
                <a:spcPct val="100000"/>
              </a:lnSpc>
              <a:spcBef>
                <a:spcPts val="600"/>
              </a:spcBef>
              <a:spcAft>
                <a:spcPts val="0"/>
              </a:spcAft>
              <a:buSzPts val="3000"/>
              <a:buNone/>
            </a:pPr>
            <a:r>
              <a:rPr lang="en" sz="1700"/>
              <a:t>Afternoons start with Guided group reading session. Followed by lessons which focus on challenging, rich and open-ended inquiry questions. Pupils also have opportunities to apply the skills they learn in their maths and English lessons in new and broader contexts. Science, Welsh, RE, ICT and PE also happen in the afternoon.</a:t>
            </a:r>
            <a:endParaRPr sz="1700"/>
          </a:p>
          <a:p>
            <a:pPr indent="0" lvl="0" marL="0" rtl="0" algn="l">
              <a:lnSpc>
                <a:spcPct val="100000"/>
              </a:lnSpc>
              <a:spcBef>
                <a:spcPts val="600"/>
              </a:spcBef>
              <a:spcAft>
                <a:spcPts val="0"/>
              </a:spcAft>
              <a:buSzPts val="3000"/>
              <a:buNone/>
            </a:pPr>
            <a:r>
              <a:t/>
            </a:r>
            <a:endParaRPr sz="20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g37ad332acbe_0_5"/>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Uniform </a:t>
            </a:r>
            <a:endParaRPr sz="4000"/>
          </a:p>
        </p:txBody>
      </p:sp>
      <p:sp>
        <p:nvSpPr>
          <p:cNvPr id="68" name="Google Shape;68;g37ad332acbe_0_5"/>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200"/>
              <a:t>At Llangan primary school we strongly encourage pupils to wear school uniform. It encourages a sense of equality, pride and belonging in our school and local community.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rPr lang="en" sz="2200"/>
              <a:t>Please could parents ensure all children’s belongings are clearly labelled. Our uniform consists of:</a:t>
            </a:r>
            <a:endParaRPr sz="2200"/>
          </a:p>
          <a:p>
            <a:pPr indent="0" lvl="0" marL="0" rtl="0" algn="l">
              <a:lnSpc>
                <a:spcPct val="100000"/>
              </a:lnSpc>
              <a:spcBef>
                <a:spcPts val="600"/>
              </a:spcBef>
              <a:spcAft>
                <a:spcPts val="0"/>
              </a:spcAft>
              <a:buSzPts val="3000"/>
              <a:buNone/>
            </a:pPr>
            <a:r>
              <a:rPr lang="en" sz="2200"/>
              <a:t>Parents can purchase uniform items embroidered with the school’s logo at the following outlets: </a:t>
            </a:r>
            <a:endParaRPr sz="2200"/>
          </a:p>
          <a:p>
            <a:pPr indent="0" lvl="0" marL="0" rtl="0" algn="l">
              <a:lnSpc>
                <a:spcPct val="100000"/>
              </a:lnSpc>
              <a:spcBef>
                <a:spcPts val="600"/>
              </a:spcBef>
              <a:spcAft>
                <a:spcPts val="0"/>
              </a:spcAft>
              <a:buSzPts val="3000"/>
              <a:buNone/>
            </a:pPr>
            <a:r>
              <a:rPr lang="en" sz="2200"/>
              <a:t>• The Pencil Case (Cowbridge)</a:t>
            </a:r>
            <a:endParaRPr sz="2200"/>
          </a:p>
          <a:p>
            <a:pPr indent="0" lvl="0" marL="0" rtl="0" algn="l">
              <a:lnSpc>
                <a:spcPct val="100000"/>
              </a:lnSpc>
              <a:spcBef>
                <a:spcPts val="600"/>
              </a:spcBef>
              <a:spcAft>
                <a:spcPts val="0"/>
              </a:spcAft>
              <a:buSzPts val="3000"/>
              <a:buNone/>
            </a:pPr>
            <a:r>
              <a:rPr lang="en" sz="2200"/>
              <a:t> • Uniform to go (Online) </a:t>
            </a:r>
            <a:endParaRPr sz="2200"/>
          </a:p>
          <a:p>
            <a:pPr indent="0" lvl="0" marL="0" rtl="0" algn="l">
              <a:lnSpc>
                <a:spcPct val="100000"/>
              </a:lnSpc>
              <a:spcBef>
                <a:spcPts val="600"/>
              </a:spcBef>
              <a:spcAft>
                <a:spcPts val="0"/>
              </a:spcAft>
              <a:buSzPts val="3000"/>
              <a:buNone/>
            </a:pPr>
            <a:r>
              <a:rPr lang="en" sz="2200"/>
              <a:t>• My Uniform (Online)</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pic>
        <p:nvPicPr>
          <p:cNvPr id="69" name="Google Shape;69;g37ad332acbe_0_5"/>
          <p:cNvPicPr preferRelativeResize="0"/>
          <p:nvPr/>
        </p:nvPicPr>
        <p:blipFill rotWithShape="1">
          <a:blip r:embed="rId3">
            <a:alphaModFix/>
          </a:blip>
          <a:srcRect b="0" l="0" r="0" t="0"/>
          <a:stretch/>
        </p:blipFill>
        <p:spPr>
          <a:xfrm>
            <a:off x="3746700" y="5113475"/>
            <a:ext cx="5196550" cy="1514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g37ad332acbe_0_12"/>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Water &amp; Snack</a:t>
            </a:r>
            <a:endParaRPr sz="4000"/>
          </a:p>
        </p:txBody>
      </p:sp>
      <p:sp>
        <p:nvSpPr>
          <p:cNvPr id="75" name="Google Shape;75;g37ad332acbe_0_12"/>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76" name="Google Shape;76;g37ad332acbe_0_12"/>
          <p:cNvSpPr txBox="1"/>
          <p:nvPr/>
        </p:nvSpPr>
        <p:spPr>
          <a:xfrm>
            <a:off x="299700" y="1600200"/>
            <a:ext cx="8040000" cy="4146600"/>
          </a:xfrm>
          <a:prstGeom prst="rect">
            <a:avLst/>
          </a:prstGeom>
          <a:noFill/>
          <a:ln>
            <a:noFill/>
          </a:ln>
        </p:spPr>
        <p:txBody>
          <a:bodyPr anchorCtr="0" anchor="t" bIns="91425" lIns="91425" spcFirstLastPara="1" rIns="91425" wrap="square" tIns="91425">
            <a:noAutofit/>
          </a:bodyPr>
          <a:lstStyle/>
          <a:p>
            <a:pPr indent="0" lvl="0" marL="457200" marR="0" rtl="0" algn="l">
              <a:lnSpc>
                <a:spcPct val="115000"/>
              </a:lnSpc>
              <a:spcBef>
                <a:spcPts val="300"/>
              </a:spcBef>
              <a:spcAft>
                <a:spcPts val="0"/>
              </a:spcAft>
              <a:buClr>
                <a:srgbClr val="000000"/>
              </a:buClr>
              <a:buSzPts val="2200"/>
              <a:buFont typeface="Arial"/>
              <a:buNone/>
            </a:pPr>
            <a:r>
              <a:t/>
            </a:r>
            <a:endParaRPr b="0" i="0" sz="2200" u="none" cap="none" strike="noStrike">
              <a:solidFill>
                <a:srgbClr val="D6D6D6"/>
              </a:solidFill>
              <a:highlight>
                <a:srgbClr val="1F1F1F"/>
              </a:highlight>
              <a:latin typeface="Arial"/>
              <a:ea typeface="Arial"/>
              <a:cs typeface="Arial"/>
              <a:sym typeface="Arial"/>
            </a:endParaRPr>
          </a:p>
          <a:p>
            <a:pPr indent="0" lvl="0" marL="0" marR="0" rtl="0" algn="l">
              <a:lnSpc>
                <a:spcPct val="115000"/>
              </a:lnSpc>
              <a:spcBef>
                <a:spcPts val="600"/>
              </a:spcBef>
              <a:spcAft>
                <a:spcPts val="0"/>
              </a:spcAft>
              <a:buClr>
                <a:schemeClr val="dk1"/>
              </a:buClr>
              <a:buSzPts val="1100"/>
              <a:buFont typeface="Arial"/>
              <a:buNone/>
            </a:pPr>
            <a:r>
              <a:rPr b="0" i="0" lang="en" sz="2200" u="none" cap="none" strike="noStrike">
                <a:solidFill>
                  <a:schemeClr val="dk1"/>
                </a:solidFill>
                <a:latin typeface="Arial"/>
                <a:ea typeface="Arial"/>
                <a:cs typeface="Arial"/>
                <a:sym typeface="Arial"/>
              </a:rPr>
              <a:t>To help keep pupils healthy and focused throughout the day, please ensure your child brings:</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30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water bottle filled with water to stay hydrated.</a:t>
            </a:r>
            <a:endParaRPr b="0" i="0" sz="2200" u="none" cap="none" strike="noStrike">
              <a:solidFill>
                <a:schemeClr val="dk1"/>
              </a:solidFill>
              <a:latin typeface="Arial"/>
              <a:ea typeface="Arial"/>
              <a:cs typeface="Arial"/>
              <a:sym typeface="Arial"/>
            </a:endParaRPr>
          </a:p>
          <a:p>
            <a:pPr indent="-368300" lvl="0" marL="457200" marR="0" rtl="0" algn="l">
              <a:lnSpc>
                <a:spcPct val="115000"/>
              </a:lnSpc>
              <a:spcBef>
                <a:spcPts val="0"/>
              </a:spcBef>
              <a:spcAft>
                <a:spcPts val="0"/>
              </a:spcAft>
              <a:buClr>
                <a:schemeClr val="dk1"/>
              </a:buClr>
              <a:buSzPts val="2200"/>
              <a:buFont typeface="Arial"/>
              <a:buChar char="●"/>
            </a:pPr>
            <a:r>
              <a:rPr b="0" i="0" lang="en" sz="2200" u="none" cap="none" strike="noStrike">
                <a:solidFill>
                  <a:schemeClr val="dk1"/>
                </a:solidFill>
                <a:latin typeface="Arial"/>
                <a:ea typeface="Arial"/>
                <a:cs typeface="Arial"/>
                <a:sym typeface="Arial"/>
              </a:rPr>
              <a:t>A healthy snack if they would like one for break time (e.g. fruit, vegetables, or a small portion of nuts or seeds).</a:t>
            </a:r>
            <a:endParaRPr b="0" i="0" sz="2200" u="none" cap="none" strike="noStrike">
              <a:solidFill>
                <a:schemeClr val="dk1"/>
              </a:solidFill>
              <a:latin typeface="Arial"/>
              <a:ea typeface="Arial"/>
              <a:cs typeface="Arial"/>
              <a:sym typeface="Arial"/>
            </a:endParaRPr>
          </a:p>
          <a:p>
            <a:pPr indent="0" lvl="0" marL="0" marR="0" rtl="0" algn="l">
              <a:lnSpc>
                <a:spcPct val="100000"/>
              </a:lnSpc>
              <a:spcBef>
                <a:spcPts val="30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pic>
        <p:nvPicPr>
          <p:cNvPr descr="Small plastic water bottle (provided by Getty Images)" id="77" name="Google Shape;77;g37ad332acbe_0_12"/>
          <p:cNvPicPr preferRelativeResize="0"/>
          <p:nvPr/>
        </p:nvPicPr>
        <p:blipFill rotWithShape="1">
          <a:blip r:embed="rId3">
            <a:alphaModFix/>
          </a:blip>
          <a:srcRect b="0" l="0" r="0" t="0"/>
          <a:stretch/>
        </p:blipFill>
        <p:spPr>
          <a:xfrm>
            <a:off x="7531831" y="3974725"/>
            <a:ext cx="1612175" cy="2704102"/>
          </a:xfrm>
          <a:prstGeom prst="rect">
            <a:avLst/>
          </a:prstGeom>
          <a:noFill/>
          <a:ln>
            <a:noFill/>
          </a:ln>
        </p:spPr>
      </p:pic>
      <p:pic>
        <p:nvPicPr>
          <p:cNvPr descr="Full frame of different types of healthy fruits (provided by Getty Images)" id="78" name="Google Shape;78;g37ad332acbe_0_12"/>
          <p:cNvPicPr preferRelativeResize="0"/>
          <p:nvPr/>
        </p:nvPicPr>
        <p:blipFill rotWithShape="1">
          <a:blip r:embed="rId4">
            <a:alphaModFix/>
          </a:blip>
          <a:srcRect b="0" l="0" r="0" t="0"/>
          <a:stretch/>
        </p:blipFill>
        <p:spPr>
          <a:xfrm>
            <a:off x="1726725" y="4162901"/>
            <a:ext cx="3492500" cy="23277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g37ad332acbe_0_1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School Lunches</a:t>
            </a:r>
            <a:endParaRPr sz="4000"/>
          </a:p>
        </p:txBody>
      </p:sp>
      <p:sp>
        <p:nvSpPr>
          <p:cNvPr id="84" name="Google Shape;84;g37ad332acbe_0_18"/>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a:p>
            <a:pPr indent="0" lvl="0" marL="0" rtl="0" algn="l">
              <a:lnSpc>
                <a:spcPct val="100000"/>
              </a:lnSpc>
              <a:spcBef>
                <a:spcPts val="600"/>
              </a:spcBef>
              <a:spcAft>
                <a:spcPts val="0"/>
              </a:spcAft>
              <a:buSzPts val="3000"/>
              <a:buNone/>
            </a:pPr>
            <a:r>
              <a:t/>
            </a:r>
            <a:endParaRPr sz="2200"/>
          </a:p>
        </p:txBody>
      </p:sp>
      <p:sp>
        <p:nvSpPr>
          <p:cNvPr id="85" name="Google Shape;85;g37ad332acbe_0_18"/>
          <p:cNvSpPr txBox="1"/>
          <p:nvPr/>
        </p:nvSpPr>
        <p:spPr>
          <a:xfrm>
            <a:off x="596975" y="1809000"/>
            <a:ext cx="8256000" cy="4550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School meals are free for all pupils at Llangan Primary.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They may be pre-ordered via your ParentPay account.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t/>
            </a:r>
            <a:endParaRPr b="0" i="0" sz="2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500"/>
              <a:buFont typeface="Arial"/>
              <a:buNone/>
            </a:pPr>
            <a:r>
              <a:rPr b="0" i="0" lang="en" sz="2500" u="none" cap="none" strike="noStrike">
                <a:solidFill>
                  <a:schemeClr val="dk1"/>
                </a:solidFill>
                <a:latin typeface="Arial"/>
                <a:ea typeface="Arial"/>
                <a:cs typeface="Arial"/>
                <a:sym typeface="Arial"/>
              </a:rPr>
              <a:t>The menu is set by Big Fresh. As a school, we are unable to change the choices provided each day. If your child does not like anything on the menu, please ensure you provide a packed lunch for your child. </a:t>
            </a:r>
            <a:endParaRPr b="0" i="0" sz="2500" u="none" cap="none" strike="noStrike">
              <a:solidFill>
                <a:schemeClr val="dk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g37ad332acbe_9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Outdoor Learning</a:t>
            </a:r>
            <a:endParaRPr sz="4000"/>
          </a:p>
        </p:txBody>
      </p:sp>
      <p:sp>
        <p:nvSpPr>
          <p:cNvPr id="91" name="Google Shape;91;g37ad332acbe_9_0"/>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Outdoor learning provision will be provided for all children with Mrs Stevens. This is a weekly session with a group, from each year group. These activities are taking place on a Thursday</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Don’t forget if the weather is wet or cold please could they have suitable clothing to wear, such as a waterproof, warm coat, for their session.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t/>
            </a:r>
            <a:endParaRPr i="1" sz="1800"/>
          </a:p>
        </p:txBody>
      </p:sp>
      <p:pic>
        <p:nvPicPr>
          <p:cNvPr id="92" name="Google Shape;92;g37ad332acbe_9_0"/>
          <p:cNvPicPr preferRelativeResize="0"/>
          <p:nvPr/>
        </p:nvPicPr>
        <p:blipFill rotWithShape="1">
          <a:blip r:embed="rId3">
            <a:alphaModFix/>
          </a:blip>
          <a:srcRect b="0" l="0" r="0" t="0"/>
          <a:stretch/>
        </p:blipFill>
        <p:spPr>
          <a:xfrm>
            <a:off x="3407400" y="3581275"/>
            <a:ext cx="4924525" cy="2757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g37a0548efe0_0_14"/>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Dates for your Diaries</a:t>
            </a:r>
            <a:endParaRPr sz="4000"/>
          </a:p>
        </p:txBody>
      </p:sp>
      <p:sp>
        <p:nvSpPr>
          <p:cNvPr id="98" name="Google Shape;98;g37a0548efe0_0_14"/>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t/>
            </a:r>
            <a:endParaRPr i="1" sz="1800"/>
          </a:p>
          <a:p>
            <a:pPr indent="-355600" lvl="0" marL="457200" rtl="0" algn="l">
              <a:lnSpc>
                <a:spcPct val="100000"/>
              </a:lnSpc>
              <a:spcBef>
                <a:spcPts val="600"/>
              </a:spcBef>
              <a:spcAft>
                <a:spcPts val="0"/>
              </a:spcAft>
              <a:buSzPts val="2000"/>
              <a:buChar char="●"/>
            </a:pPr>
            <a:r>
              <a:rPr lang="en" sz="2000"/>
              <a:t>Year 5 residential to Morfa Bay - Wednesday 9th - Friday 11th September</a:t>
            </a:r>
            <a:endParaRPr sz="2000"/>
          </a:p>
          <a:p>
            <a:pPr indent="-355600" lvl="0" marL="457200" rtl="0" algn="l">
              <a:lnSpc>
                <a:spcPct val="100000"/>
              </a:lnSpc>
              <a:spcBef>
                <a:spcPts val="0"/>
              </a:spcBef>
              <a:spcAft>
                <a:spcPts val="0"/>
              </a:spcAft>
              <a:buSzPts val="2000"/>
              <a:buChar char="●"/>
            </a:pPr>
            <a:r>
              <a:rPr lang="en" sz="2000"/>
              <a:t>European Day of Languages - Friday 25th September</a:t>
            </a:r>
            <a:endParaRPr sz="2000"/>
          </a:p>
          <a:p>
            <a:pPr indent="0" lvl="0" marL="457200" rtl="0" algn="l">
              <a:lnSpc>
                <a:spcPct val="100000"/>
              </a:lnSpc>
              <a:spcBef>
                <a:spcPts val="600"/>
              </a:spcBef>
              <a:spcAft>
                <a:spcPts val="0"/>
              </a:spcAft>
              <a:buNone/>
            </a:pPr>
            <a:r>
              <a:t/>
            </a:r>
            <a:endParaRPr sz="2000"/>
          </a:p>
          <a:p>
            <a:pPr indent="-355600" lvl="0" marL="457200" rtl="0" algn="l">
              <a:lnSpc>
                <a:spcPct val="100000"/>
              </a:lnSpc>
              <a:spcBef>
                <a:spcPts val="600"/>
              </a:spcBef>
              <a:spcAft>
                <a:spcPts val="0"/>
              </a:spcAft>
              <a:buSzPts val="2000"/>
              <a:buChar char="●"/>
            </a:pPr>
            <a:r>
              <a:rPr lang="en" sz="2000"/>
              <a:t>Harvest Festival – Friday 9th October</a:t>
            </a:r>
            <a:endParaRPr sz="2000"/>
          </a:p>
          <a:p>
            <a:pPr indent="-355600" lvl="0" marL="457200" rtl="0" algn="l">
              <a:lnSpc>
                <a:spcPct val="100000"/>
              </a:lnSpc>
              <a:spcBef>
                <a:spcPts val="0"/>
              </a:spcBef>
              <a:spcAft>
                <a:spcPts val="0"/>
              </a:spcAft>
              <a:buSzPts val="2000"/>
              <a:buChar char="●"/>
            </a:pPr>
            <a:r>
              <a:rPr lang="en" sz="2000"/>
              <a:t>Parents evening</a:t>
            </a:r>
            <a:r>
              <a:rPr lang="en" sz="2000"/>
              <a:t> – Thursday 15th October &amp; Tuesday 20</a:t>
            </a:r>
            <a:r>
              <a:rPr baseline="30000" lang="en" sz="2000"/>
              <a:t>th</a:t>
            </a:r>
            <a:r>
              <a:rPr lang="en" sz="2000"/>
              <a:t> October</a:t>
            </a:r>
            <a:endParaRPr/>
          </a:p>
          <a:p>
            <a:pPr indent="-355600" lvl="0" marL="457200" rtl="0" algn="l">
              <a:lnSpc>
                <a:spcPct val="100000"/>
              </a:lnSpc>
              <a:spcBef>
                <a:spcPts val="0"/>
              </a:spcBef>
              <a:spcAft>
                <a:spcPts val="0"/>
              </a:spcAft>
              <a:buSzPts val="2000"/>
              <a:buChar char="●"/>
            </a:pPr>
            <a:r>
              <a:rPr lang="en" sz="2000"/>
              <a:t>Half Term: Monday 25th - Friday 30th October</a:t>
            </a:r>
            <a:endParaRPr sz="2000"/>
          </a:p>
          <a:p>
            <a:pPr indent="0" lvl="0" marL="457200" rtl="0" algn="l">
              <a:lnSpc>
                <a:spcPct val="100000"/>
              </a:lnSpc>
              <a:spcBef>
                <a:spcPts val="600"/>
              </a:spcBef>
              <a:spcAft>
                <a:spcPts val="0"/>
              </a:spcAft>
              <a:buNone/>
            </a:pPr>
            <a:r>
              <a:t/>
            </a:r>
            <a:endParaRPr sz="2000"/>
          </a:p>
          <a:p>
            <a:pPr indent="-355600" lvl="0" marL="457200" rtl="0" algn="l">
              <a:spcBef>
                <a:spcPts val="600"/>
              </a:spcBef>
              <a:spcAft>
                <a:spcPts val="0"/>
              </a:spcAft>
              <a:buSzPts val="2000"/>
              <a:buChar char="●"/>
            </a:pPr>
            <a:r>
              <a:rPr lang="en" sz="2000"/>
              <a:t>Individual School photos - Monday 5th November</a:t>
            </a:r>
            <a:endParaRPr sz="2000"/>
          </a:p>
          <a:p>
            <a:pPr indent="-152400" lvl="0" marL="34290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Please check the School News app for up-to-date events that will be happening in school. </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g37ad332acbe_3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Ready to Learn </a:t>
            </a:r>
            <a:endParaRPr sz="4000"/>
          </a:p>
        </p:txBody>
      </p:sp>
      <p:sp>
        <p:nvSpPr>
          <p:cNvPr id="104" name="Google Shape;104;g37ad332acbe_3_0"/>
          <p:cNvSpPr txBox="1"/>
          <p:nvPr>
            <p:ph idx="1" type="body"/>
          </p:nvPr>
        </p:nvSpPr>
        <p:spPr>
          <a:xfrm>
            <a:off x="457200" y="1600200"/>
            <a:ext cx="8229600" cy="4108500"/>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rPr lang="en" sz="1800"/>
              <a:t>Please make sure your child brings all the appropriate equipment to school each day. They are welcome to bring in a pencil case if they wish. Each child is allocated a tray. Their belongings are their responsibility.</a:t>
            </a:r>
            <a:endParaRPr sz="1800"/>
          </a:p>
          <a:p>
            <a:pPr indent="0" lvl="0" marL="38100" marR="0" rtl="0" algn="l">
              <a:lnSpc>
                <a:spcPct val="100000"/>
              </a:lnSpc>
              <a:spcBef>
                <a:spcPts val="600"/>
              </a:spcBef>
              <a:spcAft>
                <a:spcPts val="0"/>
              </a:spcAft>
              <a:buSzPts val="3000"/>
              <a:buNone/>
            </a:pPr>
            <a:r>
              <a:t/>
            </a:r>
            <a:endParaRPr sz="1800"/>
          </a:p>
          <a:p>
            <a:pPr indent="0" lvl="0" marL="38100" marR="0" rtl="0" algn="l">
              <a:lnSpc>
                <a:spcPct val="100000"/>
              </a:lnSpc>
              <a:spcBef>
                <a:spcPts val="600"/>
              </a:spcBef>
              <a:spcAft>
                <a:spcPts val="0"/>
              </a:spcAft>
              <a:buSzPts val="3000"/>
              <a:buNone/>
            </a:pPr>
            <a:r>
              <a:rPr lang="en" sz="1800"/>
              <a:t>Book bags </a:t>
            </a:r>
            <a:r>
              <a:rPr b="1" lang="en" sz="1800"/>
              <a:t>MUST</a:t>
            </a:r>
            <a:r>
              <a:rPr lang="en" sz="1800"/>
              <a:t> be brought to school each day. Your child will be reading every day and the book bag will also be used for storing letters coming home from school. </a:t>
            </a:r>
            <a:endParaRPr sz="1800"/>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5"/>
          <p:cNvSpPr txBox="1"/>
          <p:nvPr>
            <p:ph type="title"/>
          </p:nvPr>
        </p:nvSpPr>
        <p:spPr>
          <a:xfrm>
            <a:off x="457200" y="541725"/>
            <a:ext cx="7553100" cy="876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Maths</a:t>
            </a:r>
            <a:endParaRPr sz="4000"/>
          </a:p>
        </p:txBody>
      </p:sp>
      <p:sp>
        <p:nvSpPr>
          <p:cNvPr id="110" name="Google Shape;110;p5"/>
          <p:cNvSpPr txBox="1"/>
          <p:nvPr>
            <p:ph idx="1" type="body"/>
          </p:nvPr>
        </p:nvSpPr>
        <p:spPr>
          <a:xfrm>
            <a:off x="231500" y="1600200"/>
            <a:ext cx="8738100" cy="4967700"/>
          </a:xfrm>
          <a:prstGeom prst="rect">
            <a:avLst/>
          </a:prstGeom>
          <a:noFill/>
          <a:ln>
            <a:noFill/>
          </a:ln>
        </p:spPr>
        <p:txBody>
          <a:bodyPr anchorCtr="0" anchor="t" bIns="91425" lIns="91425" spcFirstLastPara="1" rIns="91425" wrap="square" tIns="91425">
            <a:noAutofit/>
          </a:bodyPr>
          <a:lstStyle/>
          <a:p>
            <a:pPr indent="0" lvl="0" marL="38100" rtl="0" algn="l">
              <a:lnSpc>
                <a:spcPct val="100000"/>
              </a:lnSpc>
              <a:spcBef>
                <a:spcPts val="600"/>
              </a:spcBef>
              <a:spcAft>
                <a:spcPts val="0"/>
              </a:spcAft>
              <a:buSzPts val="3000"/>
              <a:buNone/>
            </a:pPr>
            <a:r>
              <a:rPr lang="en" sz="1800"/>
              <a:t>Help your child to learn their times tables. Please keep reinforcing other times tables they have learnt.</a:t>
            </a:r>
            <a:endParaRPr/>
          </a:p>
          <a:p>
            <a:pPr indent="0" lvl="0" marL="38100" rtl="0" algn="l">
              <a:lnSpc>
                <a:spcPct val="100000"/>
              </a:lnSpc>
              <a:spcBef>
                <a:spcPts val="60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Recognise relationships between addition/subtraction and multiplication/division.</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Learning skills in a concrete way, moving on to independently applying them.</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a:t>Continue to use Maths in everyday situations – e.g. cooking, shopping, timetables</a:t>
            </a:r>
            <a:endParaRPr/>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t/>
            </a:r>
            <a:endParaRPr sz="1800"/>
          </a:p>
          <a:p>
            <a:pPr indent="0" lvl="0" marL="38100" rtl="0" algn="l">
              <a:lnSpc>
                <a:spcPct val="100000"/>
              </a:lnSpc>
              <a:spcBef>
                <a:spcPts val="0"/>
              </a:spcBef>
              <a:spcAft>
                <a:spcPts val="0"/>
              </a:spcAft>
              <a:buSzPts val="3000"/>
              <a:buNone/>
            </a:pPr>
            <a:r>
              <a:rPr lang="en" sz="1800" u="sng"/>
              <a:t>Mathletics</a:t>
            </a:r>
            <a:endParaRPr/>
          </a:p>
          <a:p>
            <a:pPr indent="0" lvl="0" marL="38100" rtl="0" algn="l">
              <a:lnSpc>
                <a:spcPct val="100000"/>
              </a:lnSpc>
              <a:spcBef>
                <a:spcPts val="0"/>
              </a:spcBef>
              <a:spcAft>
                <a:spcPts val="0"/>
              </a:spcAft>
              <a:buSzPts val="3000"/>
              <a:buNone/>
            </a:pPr>
            <a:r>
              <a:rPr lang="en" sz="1800"/>
              <a:t>We use Mathletics to support our learning in school. Challenges are set according to the skills we are covering in class. Mathletics logins are needed and will be available in the front of their homework Learning Logs.</a:t>
            </a:r>
            <a:endParaRPr sz="18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6"/>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Literacy</a:t>
            </a:r>
            <a:endParaRPr sz="4000"/>
          </a:p>
        </p:txBody>
      </p:sp>
      <p:sp>
        <p:nvSpPr>
          <p:cNvPr id="116" name="Google Shape;116;p6"/>
          <p:cNvSpPr txBox="1"/>
          <p:nvPr>
            <p:ph idx="1" type="body"/>
          </p:nvPr>
        </p:nvSpPr>
        <p:spPr>
          <a:xfrm>
            <a:off x="457200" y="1600200"/>
            <a:ext cx="8229600" cy="4108622"/>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600"/>
              </a:spcBef>
              <a:spcAft>
                <a:spcPts val="0"/>
              </a:spcAft>
              <a:buSzPts val="3000"/>
              <a:buNone/>
            </a:pPr>
            <a:r>
              <a:rPr lang="en" sz="1800"/>
              <a:t>All pupils are working at the level that is appropriate to where they are. </a:t>
            </a:r>
            <a:endParaRPr/>
          </a:p>
          <a:p>
            <a:pPr indent="0" lvl="0" marL="38100" marR="0" rtl="0" algn="l">
              <a:lnSpc>
                <a:spcPct val="100000"/>
              </a:lnSpc>
              <a:spcBef>
                <a:spcPts val="60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Reading at home is vital.</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All pupils will be following a writing journey where they will have the opportunity to discover different genres and begin to build confidence and independence in their writing abilities.</a:t>
            </a:r>
            <a:endParaRPr sz="1800"/>
          </a:p>
          <a:p>
            <a:pPr indent="0" lvl="0" marL="38100" marR="0" rtl="0" algn="l">
              <a:lnSpc>
                <a:spcPct val="100000"/>
              </a:lnSpc>
              <a:spcBef>
                <a:spcPts val="0"/>
              </a:spcBef>
              <a:spcAft>
                <a:spcPts val="0"/>
              </a:spcAft>
              <a:buSzPts val="3000"/>
              <a:buNone/>
            </a:pPr>
            <a:r>
              <a:rPr lang="en" sz="1800"/>
              <a:t>They will use tools such as a dictionary and a thesaurus to help independence. As well as class supports such as word mats and word banks for sentence openers, </a:t>
            </a:r>
            <a:endParaRPr/>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Check Edshed and Giglets for extra resources to support literacy at home. Log-ins for these will be provided and stuck in the front of their Homework Learning Log.</a:t>
            </a:r>
            <a:endParaRPr sz="1800"/>
          </a:p>
          <a:p>
            <a:pPr indent="0" lvl="0" marL="38100" marR="0" rtl="0" algn="l">
              <a:lnSpc>
                <a:spcPct val="100000"/>
              </a:lnSpc>
              <a:spcBef>
                <a:spcPts val="0"/>
              </a:spcBef>
              <a:spcAft>
                <a:spcPts val="0"/>
              </a:spcAft>
              <a:buSzPts val="3000"/>
              <a:buNone/>
            </a:pPr>
            <a:r>
              <a:t/>
            </a:r>
            <a:endParaRPr sz="1800">
              <a:highlight>
                <a:srgbClr val="FFFF00"/>
              </a:highlight>
            </a:endParaRPr>
          </a:p>
          <a:p>
            <a:pPr indent="0" lvl="0" marL="38100" marR="0" rtl="0" algn="l">
              <a:lnSpc>
                <a:spcPct val="100000"/>
              </a:lnSpc>
              <a:spcBef>
                <a:spcPts val="0"/>
              </a:spcBef>
              <a:spcAft>
                <a:spcPts val="0"/>
              </a:spcAft>
              <a:buSzPts val="3000"/>
              <a:buNone/>
            </a:pPr>
            <a:r>
              <a:t/>
            </a:r>
            <a:endParaRPr sz="1800">
              <a:highlight>
                <a:srgbClr val="FFFF00"/>
              </a:highlight>
            </a:endParaRPr>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g37ad332acbe_15_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Spelling</a:t>
            </a:r>
            <a:endParaRPr sz="4000"/>
          </a:p>
        </p:txBody>
      </p:sp>
      <p:sp>
        <p:nvSpPr>
          <p:cNvPr id="122" name="Google Shape;122;g37ad332acbe_15_7"/>
          <p:cNvSpPr txBox="1"/>
          <p:nvPr>
            <p:ph idx="1" type="body"/>
          </p:nvPr>
        </p:nvSpPr>
        <p:spPr>
          <a:xfrm>
            <a:off x="457200" y="1600200"/>
            <a:ext cx="8229600" cy="4541108"/>
          </a:xfrm>
          <a:prstGeom prst="rect">
            <a:avLst/>
          </a:prstGeom>
          <a:noFill/>
          <a:ln>
            <a:noFill/>
          </a:ln>
        </p:spPr>
        <p:txBody>
          <a:bodyPr anchorCtr="0" anchor="t" bIns="91425" lIns="91425" spcFirstLastPara="1" rIns="91425" wrap="square" tIns="91425">
            <a:noAutofit/>
          </a:bodyPr>
          <a:lstStyle/>
          <a:p>
            <a:pPr indent="0" lvl="0" marL="38100" marR="0" rtl="0" algn="l">
              <a:lnSpc>
                <a:spcPct val="100000"/>
              </a:lnSpc>
              <a:spcBef>
                <a:spcPts val="0"/>
              </a:spcBef>
              <a:spcAft>
                <a:spcPts val="0"/>
              </a:spcAft>
              <a:buSzPts val="3000"/>
              <a:buNone/>
            </a:pPr>
            <a:r>
              <a:rPr lang="en" sz="1800"/>
              <a:t>Children will be allocated their spelling depending upon their </a:t>
            </a:r>
            <a:r>
              <a:rPr lang="en" sz="1800"/>
              <a:t>latest</a:t>
            </a:r>
            <a:r>
              <a:rPr lang="en" sz="1800"/>
              <a:t> Single word spelling test data.</a:t>
            </a:r>
            <a:endParaRPr/>
          </a:p>
          <a:p>
            <a:pPr indent="0" lvl="0" marL="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Spelling words will be issued every Friday; they will be published on the school website class page and accessible through Edshed. These will be tested on a Friday.</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rPr lang="en" sz="1800"/>
              <a:t>Please support your child to learn their spelling words, including being able to write them in a sentence.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38100" marR="0" rtl="0" algn="l">
              <a:lnSpc>
                <a:spcPct val="100000"/>
              </a:lnSpc>
              <a:spcBef>
                <a:spcPts val="0"/>
              </a:spcBef>
              <a:spcAft>
                <a:spcPts val="0"/>
              </a:spcAft>
              <a:buSzPts val="3000"/>
              <a:buNone/>
            </a:pPr>
            <a:r>
              <a:t/>
            </a:r>
            <a:endParaRPr sz="1800"/>
          </a:p>
          <a:p>
            <a:pPr indent="0" lvl="0" marL="457200" marR="0" rtl="0" algn="l">
              <a:lnSpc>
                <a:spcPct val="100000"/>
              </a:lnSpc>
              <a:spcBef>
                <a:spcPts val="600"/>
              </a:spcBef>
              <a:spcAft>
                <a:spcPts val="0"/>
              </a:spcAft>
              <a:buSzPts val="3000"/>
              <a:buNone/>
            </a:pPr>
            <a:r>
              <a:t/>
            </a:r>
            <a:endParaRPr/>
          </a:p>
          <a:p>
            <a:pPr indent="0" lvl="0" marL="0" marR="0" rtl="0" algn="l">
              <a:lnSpc>
                <a:spcPct val="100000"/>
              </a:lnSpc>
              <a:spcBef>
                <a:spcPts val="600"/>
              </a:spcBef>
              <a:spcAft>
                <a:spcPts val="0"/>
              </a:spcAft>
              <a:buSzPts val="3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7"/>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Inquiry based learning</a:t>
            </a:r>
            <a:endParaRPr sz="4000"/>
          </a:p>
        </p:txBody>
      </p:sp>
      <p:sp>
        <p:nvSpPr>
          <p:cNvPr id="128" name="Google Shape;128;p7"/>
          <p:cNvSpPr txBox="1"/>
          <p:nvPr>
            <p:ph idx="1" type="body"/>
          </p:nvPr>
        </p:nvSpPr>
        <p:spPr>
          <a:xfrm>
            <a:off x="457200" y="1600200"/>
            <a:ext cx="8229600" cy="4967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1800"/>
              <a:t>Each term, our learners focus on a specific area of the curriculum. This ensures that at Llangan, we spend plenty of time accessing exciting learning opportunities and we become experts in these areas. </a:t>
            </a:r>
            <a:endParaRPr/>
          </a:p>
          <a:p>
            <a:pPr indent="0" lvl="0" marL="0" rtl="0" algn="l">
              <a:lnSpc>
                <a:spcPct val="100000"/>
              </a:lnSpc>
              <a:spcBef>
                <a:spcPts val="600"/>
              </a:spcBef>
              <a:spcAft>
                <a:spcPts val="0"/>
              </a:spcAft>
              <a:buSzPts val="3000"/>
              <a:buNone/>
            </a:pPr>
            <a:r>
              <a:t/>
            </a:r>
            <a:endParaRPr sz="1800"/>
          </a:p>
          <a:p>
            <a:pPr indent="0" lvl="0" marL="0" rtl="0" algn="l">
              <a:lnSpc>
                <a:spcPct val="100000"/>
              </a:lnSpc>
              <a:spcBef>
                <a:spcPts val="600"/>
              </a:spcBef>
              <a:spcAft>
                <a:spcPts val="0"/>
              </a:spcAft>
              <a:buSzPts val="3000"/>
              <a:buNone/>
            </a:pPr>
            <a:r>
              <a:rPr lang="en" sz="1800"/>
              <a:t>The curriculum is split into six areas of learning and experience (AoLEs).</a:t>
            </a:r>
            <a:endParaRPr/>
          </a:p>
          <a:p>
            <a:pPr indent="-285750" lvl="0" marL="285750" rtl="0" algn="l">
              <a:lnSpc>
                <a:spcPct val="100000"/>
              </a:lnSpc>
              <a:spcBef>
                <a:spcPts val="600"/>
              </a:spcBef>
              <a:spcAft>
                <a:spcPts val="0"/>
              </a:spcAft>
              <a:buSzPts val="3000"/>
              <a:buFont typeface="Arial"/>
              <a:buChar char="•"/>
            </a:pPr>
            <a:r>
              <a:rPr lang="en" sz="1400"/>
              <a:t>Language, Literacy and Communication</a:t>
            </a:r>
            <a:endParaRPr/>
          </a:p>
          <a:p>
            <a:pPr indent="-285750" lvl="0" marL="285750" rtl="0" algn="l">
              <a:lnSpc>
                <a:spcPct val="100000"/>
              </a:lnSpc>
              <a:spcBef>
                <a:spcPts val="600"/>
              </a:spcBef>
              <a:spcAft>
                <a:spcPts val="0"/>
              </a:spcAft>
              <a:buSzPts val="3000"/>
              <a:buFont typeface="Arial"/>
              <a:buChar char="•"/>
            </a:pPr>
            <a:r>
              <a:rPr lang="en" sz="1400"/>
              <a:t>Maths and Numeracy</a:t>
            </a:r>
            <a:endParaRPr/>
          </a:p>
          <a:p>
            <a:pPr indent="-285750" lvl="0" marL="285750" rtl="0" algn="l">
              <a:lnSpc>
                <a:spcPct val="100000"/>
              </a:lnSpc>
              <a:spcBef>
                <a:spcPts val="600"/>
              </a:spcBef>
              <a:spcAft>
                <a:spcPts val="0"/>
              </a:spcAft>
              <a:buSzPts val="3000"/>
              <a:buFont typeface="Arial"/>
              <a:buChar char="•"/>
            </a:pPr>
            <a:r>
              <a:rPr lang="en" sz="1400"/>
              <a:t>Humanities</a:t>
            </a:r>
            <a:endParaRPr/>
          </a:p>
          <a:p>
            <a:pPr indent="-285750" lvl="0" marL="285750" rtl="0" algn="l">
              <a:lnSpc>
                <a:spcPct val="100000"/>
              </a:lnSpc>
              <a:spcBef>
                <a:spcPts val="600"/>
              </a:spcBef>
              <a:spcAft>
                <a:spcPts val="0"/>
              </a:spcAft>
              <a:buSzPts val="3000"/>
              <a:buFont typeface="Arial"/>
              <a:buChar char="•"/>
            </a:pPr>
            <a:r>
              <a:rPr lang="en" sz="1400"/>
              <a:t>Science and Technology</a:t>
            </a:r>
            <a:endParaRPr/>
          </a:p>
          <a:p>
            <a:pPr indent="-285750" lvl="0" marL="285750" rtl="0" algn="l">
              <a:lnSpc>
                <a:spcPct val="100000"/>
              </a:lnSpc>
              <a:spcBef>
                <a:spcPts val="600"/>
              </a:spcBef>
              <a:spcAft>
                <a:spcPts val="0"/>
              </a:spcAft>
              <a:buSzPts val="3000"/>
              <a:buFont typeface="Arial"/>
              <a:buChar char="•"/>
            </a:pPr>
            <a:r>
              <a:rPr lang="en" sz="1400"/>
              <a:t>Expressive Arts</a:t>
            </a:r>
            <a:endParaRPr/>
          </a:p>
          <a:p>
            <a:pPr indent="-285750" lvl="0" marL="285750" rtl="0" algn="l">
              <a:lnSpc>
                <a:spcPct val="100000"/>
              </a:lnSpc>
              <a:spcBef>
                <a:spcPts val="600"/>
              </a:spcBef>
              <a:spcAft>
                <a:spcPts val="0"/>
              </a:spcAft>
              <a:buSzPts val="3000"/>
              <a:buFont typeface="Arial"/>
              <a:buChar char="•"/>
            </a:pPr>
            <a:r>
              <a:rPr lang="en" sz="1400"/>
              <a:t>Health and Wellbeing</a:t>
            </a:r>
            <a:endParaRPr/>
          </a:p>
          <a:p>
            <a:pPr indent="-95250" lvl="0" marL="285750" rtl="0" algn="l">
              <a:lnSpc>
                <a:spcPct val="100000"/>
              </a:lnSpc>
              <a:spcBef>
                <a:spcPts val="600"/>
              </a:spcBef>
              <a:spcAft>
                <a:spcPts val="0"/>
              </a:spcAft>
              <a:buSzPts val="3000"/>
              <a:buFont typeface="Arial"/>
              <a:buNone/>
            </a:pPr>
            <a:r>
              <a:t/>
            </a:r>
            <a:endParaRPr sz="1800"/>
          </a:p>
          <a:p>
            <a:pPr indent="0" lvl="0" marL="0" rtl="0" algn="l">
              <a:lnSpc>
                <a:spcPct val="100000"/>
              </a:lnSpc>
              <a:spcBef>
                <a:spcPts val="600"/>
              </a:spcBef>
              <a:spcAft>
                <a:spcPts val="0"/>
              </a:spcAft>
              <a:buSzPts val="3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Weekly events for Year 5</a:t>
            </a:r>
            <a:endParaRPr sz="4000"/>
          </a:p>
        </p:txBody>
      </p:sp>
      <p:sp>
        <p:nvSpPr>
          <p:cNvPr id="134" name="Google Shape;134;p8"/>
          <p:cNvSpPr txBox="1"/>
          <p:nvPr>
            <p:ph idx="1" type="body"/>
          </p:nvPr>
        </p:nvSpPr>
        <p:spPr>
          <a:xfrm>
            <a:off x="124025" y="1630650"/>
            <a:ext cx="8927700" cy="51156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Mrs Antoniou is in class Monday to Wednesday. Mrs Jarman-Davies is in class on Thursday and Friday.</a:t>
            </a:r>
            <a:endParaRPr sz="2000"/>
          </a:p>
          <a:p>
            <a:pPr indent="0" lvl="0" marL="0" rtl="0" algn="l">
              <a:lnSpc>
                <a:spcPct val="100000"/>
              </a:lnSpc>
              <a:spcBef>
                <a:spcPts val="600"/>
              </a:spcBef>
              <a:spcAft>
                <a:spcPts val="0"/>
              </a:spcAft>
              <a:buSzPts val="3000"/>
              <a:buNone/>
            </a:pPr>
            <a:r>
              <a:rPr lang="en" sz="2000"/>
              <a:t>Our PE day is on a </a:t>
            </a:r>
            <a:r>
              <a:rPr lang="en" sz="2000"/>
              <a:t>Thursday</a:t>
            </a:r>
            <a:r>
              <a:rPr lang="en" sz="2000"/>
              <a:t>. Please ensure your child has the correct PE kit. </a:t>
            </a:r>
            <a:endParaRPr/>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New spelling words are issued and tests carried out on Fridays.</a:t>
            </a:r>
            <a:endParaRPr sz="2000"/>
          </a:p>
          <a:p>
            <a:pPr indent="0" lvl="0" marL="0" rtl="0" algn="l">
              <a:lnSpc>
                <a:spcPct val="100000"/>
              </a:lnSpc>
              <a:spcBef>
                <a:spcPts val="600"/>
              </a:spcBef>
              <a:spcAft>
                <a:spcPts val="0"/>
              </a:spcAft>
              <a:buSzPts val="3000"/>
              <a:buNone/>
            </a:pPr>
            <a:r>
              <a:rPr lang="en" sz="2000">
                <a:highlight>
                  <a:schemeClr val="lt1"/>
                </a:highlight>
              </a:rPr>
              <a:t>Homework will be issued every two weeks, on a Friday. Homework is to be handed in a week and a half later, on a Wednesday, so it can be marked. Homework will be explained to the children. It will also be written on the class page on our school website and in their Home learning log.</a:t>
            </a:r>
            <a:endParaRPr sz="2000">
              <a:highlight>
                <a:schemeClr val="lt1"/>
              </a:highlight>
            </a:endParaRPr>
          </a:p>
          <a:p>
            <a:pPr indent="0" lvl="0" marL="0" rtl="0" algn="l">
              <a:lnSpc>
                <a:spcPct val="100000"/>
              </a:lnSpc>
              <a:spcBef>
                <a:spcPts val="600"/>
              </a:spcBef>
              <a:spcAft>
                <a:spcPts val="0"/>
              </a:spcAft>
              <a:buSzPts val="3000"/>
              <a:buNone/>
            </a:pPr>
            <a:r>
              <a:t/>
            </a:r>
            <a:endParaRPr sz="2000">
              <a:highlight>
                <a:schemeClr val="lt1"/>
              </a:highlight>
            </a:endParaRPr>
          </a:p>
          <a:p>
            <a:pPr indent="0" lvl="0" marL="0" rtl="0" algn="l">
              <a:lnSpc>
                <a:spcPct val="100000"/>
              </a:lnSpc>
              <a:spcBef>
                <a:spcPts val="600"/>
              </a:spcBef>
              <a:spcAft>
                <a:spcPts val="0"/>
              </a:spcAft>
              <a:buSzPts val="3000"/>
              <a:buNone/>
            </a:pPr>
            <a:r>
              <a:rPr lang="en" sz="2000">
                <a:highlight>
                  <a:schemeClr val="lt1"/>
                </a:highlight>
              </a:rPr>
              <a:t>Each child will have a Home Learning Log Book. Please support us in our quest for excellence in presentation by insisting your child completes their learning to the highest standards. This is work we want them to be proud of.</a:t>
            </a:r>
            <a:endParaRPr sz="2000">
              <a:highlight>
                <a:schemeClr val="lt1"/>
              </a:highlight>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9"/>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Attendance</a:t>
            </a:r>
            <a:endParaRPr sz="4000"/>
          </a:p>
        </p:txBody>
      </p:sp>
      <p:sp>
        <p:nvSpPr>
          <p:cNvPr id="140" name="Google Shape;140;p9"/>
          <p:cNvSpPr txBox="1"/>
          <p:nvPr>
            <p:ph idx="1" type="body"/>
          </p:nvPr>
        </p:nvSpPr>
        <p:spPr>
          <a:xfrm>
            <a:off x="232725" y="1825724"/>
            <a:ext cx="8622000" cy="48711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Pupils should be aiming for 100%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Research consistently shows a direct link between attainment and attendance.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attendance levels become a concern then this is c</a:t>
            </a:r>
            <a:r>
              <a:rPr lang="en" sz="2000"/>
              <a:t>ommunicated with parents by the Vale.</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Term-time holidays are recorded as unauthorised absences in line Vale of Glamorgan expectations.</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If your child is absent from school, it has to be reported via phone or an email to the office, not on the school gate or via a </a:t>
            </a:r>
            <a:r>
              <a:rPr lang="en" sz="2000"/>
              <a:t>child.</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g37ad332acbe_19_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Punctuality</a:t>
            </a:r>
            <a:endParaRPr sz="4000"/>
          </a:p>
        </p:txBody>
      </p:sp>
      <p:sp>
        <p:nvSpPr>
          <p:cNvPr id="146" name="Google Shape;146;g37ad332acbe_19_1"/>
          <p:cNvSpPr txBox="1"/>
          <p:nvPr>
            <p:ph idx="1" type="body"/>
          </p:nvPr>
        </p:nvSpPr>
        <p:spPr>
          <a:xfrm>
            <a:off x="232719" y="1825727"/>
            <a:ext cx="8229600" cy="3858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600"/>
              </a:spcBef>
              <a:spcAft>
                <a:spcPts val="0"/>
              </a:spcAft>
              <a:buSzPts val="3000"/>
              <a:buNone/>
            </a:pPr>
            <a:r>
              <a:rPr lang="en" sz="2000"/>
              <a:t>Registration closes at 9:00am.</a:t>
            </a:r>
            <a:endParaRPr sz="2000"/>
          </a:p>
          <a:p>
            <a:pPr indent="0" lvl="0" marL="0" rtl="0" algn="l">
              <a:lnSpc>
                <a:spcPct val="100000"/>
              </a:lnSpc>
              <a:spcBef>
                <a:spcPts val="600"/>
              </a:spcBef>
              <a:spcAft>
                <a:spcPts val="0"/>
              </a:spcAft>
              <a:buSzPts val="3000"/>
              <a:buNone/>
            </a:pPr>
            <a:r>
              <a:t/>
            </a:r>
            <a:endParaRPr sz="2000"/>
          </a:p>
          <a:p>
            <a:pPr indent="0" lvl="0" marL="0" rtl="0" algn="l">
              <a:lnSpc>
                <a:spcPct val="100000"/>
              </a:lnSpc>
              <a:spcBef>
                <a:spcPts val="600"/>
              </a:spcBef>
              <a:spcAft>
                <a:spcPts val="0"/>
              </a:spcAft>
              <a:buSzPts val="3000"/>
              <a:buNone/>
            </a:pPr>
            <a:r>
              <a:rPr lang="en" sz="2000"/>
              <a:t>Please aim for your child to be in by this time in order to avoid your child missing out on being introduced to their learning day. Also being punctual helps other children from being disturbed.</a:t>
            </a:r>
            <a:endParaRPr sz="20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0" name="Shape 150"/>
        <p:cNvGrpSpPr/>
        <p:nvPr/>
      </p:nvGrpSpPr>
      <p:grpSpPr>
        <a:xfrm>
          <a:off x="0" y="0"/>
          <a:ext cx="0" cy="0"/>
          <a:chOff x="0" y="0"/>
          <a:chExt cx="0" cy="0"/>
        </a:xfrm>
      </p:grpSpPr>
      <p:sp>
        <p:nvSpPr>
          <p:cNvPr id="151" name="Google Shape;151;p1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sz="4000"/>
              <a:t>Keeping in Touch</a:t>
            </a:r>
            <a:endParaRPr sz="4000"/>
          </a:p>
        </p:txBody>
      </p:sp>
      <p:sp>
        <p:nvSpPr>
          <p:cNvPr id="152" name="Google Shape;152;p10"/>
          <p:cNvSpPr txBox="1"/>
          <p:nvPr/>
        </p:nvSpPr>
        <p:spPr>
          <a:xfrm>
            <a:off x="303350" y="1493850"/>
            <a:ext cx="8612100" cy="5150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If you need to speak to a member of staff, please contact the school office via phone or email and we will get back to you as soon as possible.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do not pass on messages at the school gate; all absences and messages must be reported to the school office via e-mail or a phone call.</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Staff are available at the end of each day (except Wednesdays) to chat through informal and brief issues.</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t/>
            </a:r>
            <a:endParaRPr b="0" i="0" sz="17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Weekly newsletter an</a:t>
            </a:r>
            <a:r>
              <a:rPr lang="en" sz="2000"/>
              <a:t>d class blog is</a:t>
            </a:r>
            <a:r>
              <a:rPr b="0" i="0" lang="en" sz="2000" u="none" cap="none" strike="noStrike">
                <a:solidFill>
                  <a:srgbClr val="000000"/>
                </a:solidFill>
                <a:latin typeface="Arial"/>
                <a:ea typeface="Arial"/>
                <a:cs typeface="Arial"/>
                <a:sym typeface="Arial"/>
              </a:rPr>
              <a:t> via the school website.</a:t>
            </a:r>
            <a:endParaRPr/>
          </a:p>
          <a:p>
            <a:pPr indent="0" lvl="0" marL="0" marR="0" rtl="0" algn="l">
              <a:lnSpc>
                <a:spcPct val="100000"/>
              </a:lnSpc>
              <a:spcBef>
                <a:spcPts val="600"/>
              </a:spcBef>
              <a:spcAft>
                <a:spcPts val="0"/>
              </a:spcAft>
              <a:buClr>
                <a:srgbClr val="000000"/>
              </a:buClr>
              <a:buSzPts val="2000"/>
              <a:buFont typeface="Arial"/>
              <a:buNone/>
            </a:pPr>
            <a:r>
              <a:t/>
            </a:r>
            <a:endParaRPr b="0" i="0" sz="2000" u="none" cap="none" strike="noStrike">
              <a:solidFill>
                <a:srgbClr val="000000"/>
              </a:solidFill>
              <a:latin typeface="Arial"/>
              <a:ea typeface="Arial"/>
              <a:cs typeface="Arial"/>
              <a:sym typeface="Arial"/>
            </a:endParaRPr>
          </a:p>
          <a:p>
            <a:pPr indent="0" lvl="0" marL="0" marR="0" rtl="0" algn="l">
              <a:lnSpc>
                <a:spcPct val="100000"/>
              </a:lnSpc>
              <a:spcBef>
                <a:spcPts val="600"/>
              </a:spcBef>
              <a:spcAft>
                <a:spcPts val="0"/>
              </a:spcAft>
              <a:buClr>
                <a:srgbClr val="000000"/>
              </a:buClr>
              <a:buSzPts val="2000"/>
              <a:buFont typeface="Arial"/>
              <a:buNone/>
            </a:pPr>
            <a:r>
              <a:rPr b="0" i="0" lang="en" sz="2000" u="none" cap="none" strike="noStrike">
                <a:solidFill>
                  <a:srgbClr val="000000"/>
                </a:solidFill>
                <a:latin typeface="Arial"/>
                <a:ea typeface="Arial"/>
                <a:cs typeface="Arial"/>
                <a:sym typeface="Arial"/>
              </a:rPr>
              <a:t>Please download the School News App.</a:t>
            </a:r>
            <a:endParaRPr b="0" i="0" sz="20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g2fb1c41c2ce_0_0"/>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School News App</a:t>
            </a:r>
            <a:endParaRPr/>
          </a:p>
        </p:txBody>
      </p:sp>
      <p:pic>
        <p:nvPicPr>
          <p:cNvPr id="158" name="Google Shape;158;g2fb1c41c2ce_0_0"/>
          <p:cNvPicPr preferRelativeResize="0"/>
          <p:nvPr/>
        </p:nvPicPr>
        <p:blipFill rotWithShape="1">
          <a:blip r:embed="rId3">
            <a:alphaModFix/>
          </a:blip>
          <a:srcRect b="0" l="0" r="0" t="0"/>
          <a:stretch/>
        </p:blipFill>
        <p:spPr>
          <a:xfrm>
            <a:off x="725125" y="2005275"/>
            <a:ext cx="7317750" cy="42816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37a0548efe0_0_8"/>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Handbook</a:t>
            </a:r>
            <a:endParaRPr/>
          </a:p>
        </p:txBody>
      </p:sp>
      <p:sp>
        <p:nvSpPr>
          <p:cNvPr id="164" name="Google Shape;164;g37a0548efe0_0_8"/>
          <p:cNvSpPr txBox="1"/>
          <p:nvPr/>
        </p:nvSpPr>
        <p:spPr>
          <a:xfrm>
            <a:off x="673925" y="2380525"/>
            <a:ext cx="7974300" cy="3790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Copies of our school Handbook are available to take away from today’s meeting.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t/>
            </a:r>
            <a:endParaRPr b="0" i="0" sz="21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100"/>
              <a:buFont typeface="Arial"/>
              <a:buNone/>
            </a:pPr>
            <a:r>
              <a:rPr b="0" i="0" lang="en" sz="2100" u="none" cap="none" strike="noStrike">
                <a:solidFill>
                  <a:schemeClr val="dk1"/>
                </a:solidFill>
                <a:latin typeface="Arial"/>
                <a:ea typeface="Arial"/>
                <a:cs typeface="Arial"/>
                <a:sym typeface="Arial"/>
              </a:rPr>
              <a:t>All important information is located here. </a:t>
            </a:r>
            <a:endParaRPr b="0" i="0" sz="2100" u="none" cap="none" strike="noStrik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1"/>
          <p:cNvSpPr txBox="1"/>
          <p:nvPr>
            <p:ph type="title"/>
          </p:nvPr>
        </p:nvSpPr>
        <p:spPr>
          <a:xfrm>
            <a:off x="457200" y="274638"/>
            <a:ext cx="8229600" cy="1143000"/>
          </a:xfrm>
          <a:prstGeom prst="rect">
            <a:avLst/>
          </a:prstGeom>
          <a:noFill/>
          <a:ln>
            <a:noFill/>
          </a:ln>
        </p:spPr>
        <p:txBody>
          <a:bodyPr anchorCtr="0" anchor="b" bIns="91425" lIns="91425" spcFirstLastPara="1" rIns="91425" wrap="square" tIns="91425">
            <a:noAutofit/>
          </a:bodyPr>
          <a:lstStyle/>
          <a:p>
            <a:pPr indent="0" lvl="0" marL="0" rtl="0" algn="l">
              <a:lnSpc>
                <a:spcPct val="100000"/>
              </a:lnSpc>
              <a:spcBef>
                <a:spcPts val="0"/>
              </a:spcBef>
              <a:spcAft>
                <a:spcPts val="0"/>
              </a:spcAft>
              <a:buSzPts val="3600"/>
              <a:buNone/>
            </a:pPr>
            <a:r>
              <a:rPr lang="en"/>
              <a:t>Questions…</a:t>
            </a:r>
            <a:endParaRPr/>
          </a:p>
        </p:txBody>
      </p:sp>
      <p:sp>
        <p:nvSpPr>
          <p:cNvPr id="170" name="Google Shape;170;p11"/>
          <p:cNvSpPr txBox="1"/>
          <p:nvPr/>
        </p:nvSpPr>
        <p:spPr>
          <a:xfrm>
            <a:off x="448475" y="1849975"/>
            <a:ext cx="8229600" cy="21549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3200"/>
              <a:buFont typeface="Arial"/>
              <a:buNone/>
            </a:pPr>
            <a:r>
              <a:rPr b="0" i="0" lang="en" sz="3200" u="none" cap="none" strike="noStrike">
                <a:solidFill>
                  <a:srgbClr val="000000"/>
                </a:solidFill>
                <a:latin typeface="Arial"/>
                <a:ea typeface="Arial"/>
                <a:cs typeface="Arial"/>
                <a:sym typeface="Arial"/>
              </a:rPr>
              <a:t>Please feel free to look around our classroom where we will be available to answer any questions you might have about life in Year </a:t>
            </a:r>
            <a:r>
              <a:rPr lang="en" sz="3200"/>
              <a:t>5</a:t>
            </a:r>
            <a:r>
              <a:rPr b="0" i="0" lang="en" sz="3200" u="none" cap="none" strike="noStrike">
                <a:solidFill>
                  <a:srgbClr val="000000"/>
                </a:solidFill>
                <a:latin typeface="Arial"/>
                <a:ea typeface="Arial"/>
                <a:cs typeface="Arial"/>
                <a:sym typeface="Arial"/>
              </a:rPr>
              <a:t>. </a:t>
            </a:r>
            <a:endParaRPr b="0" i="0" sz="3200" u="none" cap="none" strike="noStrike">
              <a:solidFill>
                <a:srgbClr val="000000"/>
              </a:solidFill>
              <a:latin typeface="Arial"/>
              <a:ea typeface="Arial"/>
              <a:cs typeface="Arial"/>
              <a:sym typeface="Arial"/>
            </a:endParaRPr>
          </a:p>
        </p:txBody>
      </p:sp>
      <p:pic>
        <p:nvPicPr>
          <p:cNvPr descr="A logo with a person holding up a tree&#10;&#10;Description automatically generated" id="171" name="Google Shape;171;p11"/>
          <p:cNvPicPr preferRelativeResize="0"/>
          <p:nvPr/>
        </p:nvPicPr>
        <p:blipFill rotWithShape="1">
          <a:blip r:embed="rId3">
            <a:alphaModFix/>
          </a:blip>
          <a:srcRect b="0" l="0" r="0" t="0"/>
          <a:stretch/>
        </p:blipFill>
        <p:spPr>
          <a:xfrm>
            <a:off x="5403640" y="3669955"/>
            <a:ext cx="2035128" cy="28145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Biz">
  <a:themeElements>
    <a:clrScheme name="Custom 233">
      <a:dk1>
        <a:srgbClr val="000000"/>
      </a:dk1>
      <a:lt1>
        <a:srgbClr val="FFFFFF"/>
      </a:lt1>
      <a:dk2>
        <a:srgbClr val="2388DB"/>
      </a:dk2>
      <a:lt2>
        <a:srgbClr val="BBD7F8"/>
      </a:lt2>
      <a:accent1>
        <a:srgbClr val="80B606"/>
      </a:accent1>
      <a:accent2>
        <a:srgbClr val="E29F1D"/>
      </a:accent2>
      <a:accent3>
        <a:srgbClr val="1D6FB2"/>
      </a:accent3>
      <a:accent4>
        <a:srgbClr val="3FAC98"/>
      </a:accent4>
      <a:accent5>
        <a:srgbClr val="5B57BB"/>
      </a:accent5>
      <a:accent6>
        <a:srgbClr val="D1505E"/>
      </a:accent6>
      <a:hlink>
        <a:srgbClr val="185DA2"/>
      </a:hlink>
      <a:folHlink>
        <a:srgbClr val="00487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file>