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6" roundtripDataSignature="AMtx7mgcYGZf+zFt7t2fKlJ7X3EJIsnl8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customschemas.google.com/relationships/presentationmetadata" Target="metadata"/><Relationship Id="rId25" Type="http://schemas.openxmlformats.org/officeDocument/2006/relationships/slide" Target="slides/slide2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 name="Google Shape;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g37ad332acb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 name="Google Shape;51;g37ad332acb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7ad332acbe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 name="Google Shape;64;g37ad332acb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7ad332acbe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g37ad332acbe_0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37ad332acbe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1" name="Google Shape;81;g37ad332acbe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7ad332acbe_9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 name="Google Shape;88;g37ad332acbe_9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7a0548ef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g37a0548efe0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7ad332acbe_3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 name="Google Shape;101;g37ad332acbe_3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7" name="Google Shape;10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 name="Google Shape;11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7ad332acbe_15_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g37ad332acbe_15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3" name="Google Shape;133;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9" name="Google Shape;13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7ad332acbe_19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5" name="Google Shape;145;g37ad332acbe_19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2" name="Google Shape;15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2fb1c41c2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8" name="Google Shape;158;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7a0548efe0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g37a0548efe0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117"/>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117"/>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1.jpg"/><Relationship Id="rId5"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jpg"/><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685800" y="930275"/>
            <a:ext cx="7772400" cy="29865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7200"/>
              <a:buNone/>
            </a:pPr>
            <a:r>
              <a:rPr lang="en" sz="6000"/>
              <a:t>Welcome to</a:t>
            </a:r>
            <a:endParaRPr sz="6000"/>
          </a:p>
          <a:p>
            <a:pPr indent="0" lvl="0" marL="0" rtl="0" algn="r">
              <a:lnSpc>
                <a:spcPct val="100000"/>
              </a:lnSpc>
              <a:spcBef>
                <a:spcPts val="0"/>
              </a:spcBef>
              <a:spcAft>
                <a:spcPts val="0"/>
              </a:spcAft>
              <a:buSzPts val="7200"/>
              <a:buNone/>
            </a:pPr>
            <a:r>
              <a:rPr lang="en" sz="6000"/>
              <a:t>Year 4</a:t>
            </a:r>
            <a:endParaRPr sz="6000"/>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309337" y="5160689"/>
            <a:ext cx="8681001" cy="1592196"/>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b="0" i="0" sz="16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3201450" y="5220164"/>
            <a:ext cx="2741100" cy="892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800"/>
              <a:buFont typeface="Arial"/>
              <a:buNone/>
            </a:pPr>
            <a:r>
              <a:rPr lang="en" sz="2600"/>
              <a:t>Mr Howles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pic>
        <p:nvPicPr>
          <p:cNvPr id="48" name="Google Shape;48;p2"/>
          <p:cNvPicPr preferRelativeResize="0"/>
          <p:nvPr/>
        </p:nvPicPr>
        <p:blipFill rotWithShape="1">
          <a:blip r:embed="rId3">
            <a:alphaModFix/>
          </a:blip>
          <a:srcRect b="24732" l="5446" r="67211" t="31023"/>
          <a:stretch/>
        </p:blipFill>
        <p:spPr>
          <a:xfrm>
            <a:off x="2705725" y="1779050"/>
            <a:ext cx="3045100" cy="3079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g37ad332acb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Y4 Weekly Timetable</a:t>
            </a:r>
            <a:endParaRPr/>
          </a:p>
        </p:txBody>
      </p:sp>
      <p:sp>
        <p:nvSpPr>
          <p:cNvPr id="54" name="Google Shape;54;g37ad332acbe_0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a:p>
        </p:txBody>
      </p:sp>
      <p:pic>
        <p:nvPicPr>
          <p:cNvPr id="55" name="Google Shape;55;g37ad332acbe_0_0"/>
          <p:cNvPicPr preferRelativeResize="0"/>
          <p:nvPr/>
        </p:nvPicPr>
        <p:blipFill>
          <a:blip r:embed="rId3">
            <a:alphaModFix/>
          </a:blip>
          <a:stretch>
            <a:fillRect/>
          </a:stretch>
        </p:blipFill>
        <p:spPr>
          <a:xfrm>
            <a:off x="83825" y="1830638"/>
            <a:ext cx="8839204" cy="451023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1" name="Google Shape;61;p3"/>
          <p:cNvSpPr txBox="1"/>
          <p:nvPr>
            <p:ph idx="1" type="body"/>
          </p:nvPr>
        </p:nvSpPr>
        <p:spPr>
          <a:xfrm>
            <a:off x="457200" y="1335750"/>
            <a:ext cx="8229600" cy="5232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b="1" lang="en" sz="2200"/>
              <a:t>Breakfast Club</a:t>
            </a:r>
            <a:endParaRPr sz="2200"/>
          </a:p>
          <a:p>
            <a:pPr indent="0" lvl="0" marL="0" rtl="0" algn="l">
              <a:lnSpc>
                <a:spcPct val="100000"/>
              </a:lnSpc>
              <a:spcBef>
                <a:spcPts val="600"/>
              </a:spcBef>
              <a:spcAft>
                <a:spcPts val="0"/>
              </a:spcAft>
              <a:buSzPts val="3000"/>
              <a:buNone/>
            </a:pPr>
            <a:r>
              <a:rPr lang="en" sz="1700"/>
              <a:t>Gates open at 8:05am, 8:25am last entry. Pupils must be registered to use our breakfast club provision. </a:t>
            </a:r>
            <a:endParaRPr b="1" sz="2200"/>
          </a:p>
          <a:p>
            <a:pPr indent="0" lvl="0" marL="0" rtl="0" algn="l">
              <a:lnSpc>
                <a:spcPct val="100000"/>
              </a:lnSpc>
              <a:spcBef>
                <a:spcPts val="600"/>
              </a:spcBef>
              <a:spcAft>
                <a:spcPts val="0"/>
              </a:spcAft>
              <a:buSzPts val="3000"/>
              <a:buNone/>
            </a:pPr>
            <a:r>
              <a:t/>
            </a:r>
            <a:endParaRPr b="1" sz="700"/>
          </a:p>
          <a:p>
            <a:pPr indent="0" lvl="0" marL="0" rtl="0" algn="l">
              <a:lnSpc>
                <a:spcPct val="100000"/>
              </a:lnSpc>
              <a:spcBef>
                <a:spcPts val="600"/>
              </a:spcBef>
              <a:spcAft>
                <a:spcPts val="0"/>
              </a:spcAft>
              <a:buSzPts val="3000"/>
              <a:buNone/>
            </a:pPr>
            <a:r>
              <a:rPr b="1" lang="en" sz="2200"/>
              <a:t>AM</a:t>
            </a:r>
            <a:endParaRPr/>
          </a:p>
          <a:p>
            <a:pPr indent="0" lvl="0" marL="0" rtl="0" algn="l">
              <a:lnSpc>
                <a:spcPct val="100000"/>
              </a:lnSpc>
              <a:spcBef>
                <a:spcPts val="600"/>
              </a:spcBef>
              <a:spcAft>
                <a:spcPts val="0"/>
              </a:spcAft>
              <a:buSzPts val="3000"/>
              <a:buNone/>
            </a:pPr>
            <a:r>
              <a:rPr lang="en" sz="1800"/>
              <a:t>Gates open at 08:45 and close at 08:55. </a:t>
            </a:r>
            <a:endParaRPr sz="1800"/>
          </a:p>
          <a:p>
            <a:pPr indent="0" lvl="0" marL="0" rtl="0" algn="l">
              <a:lnSpc>
                <a:spcPct val="100000"/>
              </a:lnSpc>
              <a:spcBef>
                <a:spcPts val="600"/>
              </a:spcBef>
              <a:spcAft>
                <a:spcPts val="0"/>
              </a:spcAft>
              <a:buSzPts val="3000"/>
              <a:buNone/>
            </a:pPr>
            <a:r>
              <a:rPr lang="en" sz="1800"/>
              <a:t>Lessons begin at 09:00</a:t>
            </a:r>
            <a:endParaRPr sz="1800"/>
          </a:p>
          <a:p>
            <a:pPr indent="0" lvl="0" marL="0" rtl="0" algn="l">
              <a:lnSpc>
                <a:spcPct val="100000"/>
              </a:lnSpc>
              <a:spcBef>
                <a:spcPts val="600"/>
              </a:spcBef>
              <a:spcAft>
                <a:spcPts val="0"/>
              </a:spcAft>
              <a:buSzPts val="3000"/>
              <a:buNone/>
            </a:pPr>
            <a:r>
              <a:rPr lang="en" sz="1800"/>
              <a:t>Dinner selection</a:t>
            </a:r>
            <a:endParaRPr sz="1800"/>
          </a:p>
          <a:p>
            <a:pPr indent="0" lvl="0" marL="0" rtl="0" algn="l">
              <a:lnSpc>
                <a:spcPct val="100000"/>
              </a:lnSpc>
              <a:spcBef>
                <a:spcPts val="600"/>
              </a:spcBef>
              <a:spcAft>
                <a:spcPts val="0"/>
              </a:spcAft>
              <a:buSzPts val="3000"/>
              <a:buNone/>
            </a:pPr>
            <a:r>
              <a:rPr lang="en" sz="1800"/>
              <a:t>Mornings begin with maths and numeracy, moving on to English and RWI and guided group reading.</a:t>
            </a:r>
            <a:endParaRPr/>
          </a:p>
          <a:p>
            <a:pPr indent="0" lvl="0" marL="0" rtl="0" algn="l">
              <a:lnSpc>
                <a:spcPct val="100000"/>
              </a:lnSpc>
              <a:spcBef>
                <a:spcPts val="600"/>
              </a:spcBef>
              <a:spcAft>
                <a:spcPts val="0"/>
              </a:spcAft>
              <a:buSzPts val="3000"/>
              <a:buNone/>
            </a:pPr>
            <a:r>
              <a:rPr lang="en" sz="1800"/>
              <a:t>Break time is at 10:10 – 10:30 am pupils may bring a healthy snack.</a:t>
            </a:r>
            <a:endParaRPr sz="1800"/>
          </a:p>
          <a:p>
            <a:pPr indent="0" lvl="0" marL="0" rtl="0" algn="l">
              <a:lnSpc>
                <a:spcPct val="100000"/>
              </a:lnSpc>
              <a:spcBef>
                <a:spcPts val="600"/>
              </a:spcBef>
              <a:spcAft>
                <a:spcPts val="0"/>
              </a:spcAft>
              <a:buSzPts val="3000"/>
              <a:buNone/>
            </a:pPr>
            <a:r>
              <a:t/>
            </a:r>
            <a:endParaRPr sz="900"/>
          </a:p>
          <a:p>
            <a:pPr indent="0" lvl="0" marL="0" rtl="0" algn="l">
              <a:lnSpc>
                <a:spcPct val="100000"/>
              </a:lnSpc>
              <a:spcBef>
                <a:spcPts val="600"/>
              </a:spcBef>
              <a:spcAft>
                <a:spcPts val="0"/>
              </a:spcAft>
              <a:buSzPts val="3000"/>
              <a:buNone/>
            </a:pPr>
            <a:r>
              <a:rPr b="1" lang="en" sz="2200"/>
              <a:t>PM</a:t>
            </a:r>
            <a:endParaRPr sz="1800"/>
          </a:p>
          <a:p>
            <a:pPr indent="0" lvl="0" marL="0" rtl="0" algn="l">
              <a:lnSpc>
                <a:spcPct val="100000"/>
              </a:lnSpc>
              <a:spcBef>
                <a:spcPts val="600"/>
              </a:spcBef>
              <a:spcAft>
                <a:spcPts val="0"/>
              </a:spcAft>
              <a:buSzPts val="3000"/>
              <a:buNone/>
            </a:pPr>
            <a:r>
              <a:rPr lang="en" sz="1800"/>
              <a:t>Afternoon lessons focus on challenging, rich and open-ended inquiry questions. Pupils also have opportunities to apply the skills they learn in their maths and English lessons in new and broader contexts. Science, Welsh, RE and assemblies also happen in the afternoon.</a:t>
            </a:r>
            <a:endParaRPr sz="1800"/>
          </a:p>
          <a:p>
            <a:pPr indent="0" lvl="0" marL="0" rtl="0" algn="l">
              <a:lnSpc>
                <a:spcPct val="100000"/>
              </a:lnSpc>
              <a:spcBef>
                <a:spcPts val="600"/>
              </a:spcBef>
              <a:spcAft>
                <a:spcPts val="0"/>
              </a:spcAft>
              <a:buSzPts val="3000"/>
              <a:buNone/>
            </a:pPr>
            <a:r>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g37ad332acbe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Uniform </a:t>
            </a:r>
            <a:endParaRPr sz="4000"/>
          </a:p>
        </p:txBody>
      </p:sp>
      <p:sp>
        <p:nvSpPr>
          <p:cNvPr id="67" name="Google Shape;67;g37ad332acbe_0_5"/>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200"/>
              <a:t>At Llangan primary school we strongly encourage pupils to wear school uniform. It encourages a sense of equality, pride and belonging in our school and local community. Please could parents ensure all children’s belongings are clearly labelled. Our uniform consists of:</a:t>
            </a:r>
            <a:endParaRPr sz="2200"/>
          </a:p>
          <a:p>
            <a:pPr indent="0" lvl="0" marL="0" rtl="0" algn="l">
              <a:lnSpc>
                <a:spcPct val="100000"/>
              </a:lnSpc>
              <a:spcBef>
                <a:spcPts val="600"/>
              </a:spcBef>
              <a:spcAft>
                <a:spcPts val="0"/>
              </a:spcAft>
              <a:buSzPts val="3000"/>
              <a:buNone/>
            </a:pPr>
            <a:r>
              <a:rPr lang="en" sz="2200"/>
              <a:t>Parents can purchase uniform items embroidered with the school’s logo at the following outlets: </a:t>
            </a:r>
            <a:endParaRPr sz="2200"/>
          </a:p>
          <a:p>
            <a:pPr indent="0" lvl="0" marL="0" rtl="0" algn="l">
              <a:lnSpc>
                <a:spcPct val="100000"/>
              </a:lnSpc>
              <a:spcBef>
                <a:spcPts val="600"/>
              </a:spcBef>
              <a:spcAft>
                <a:spcPts val="0"/>
              </a:spcAft>
              <a:buSzPts val="3000"/>
              <a:buNone/>
            </a:pPr>
            <a:r>
              <a:rPr lang="en" sz="2200"/>
              <a:t>• The Pencil Case (Cowbridge)</a:t>
            </a:r>
            <a:endParaRPr sz="2200"/>
          </a:p>
          <a:p>
            <a:pPr indent="0" lvl="0" marL="0" rtl="0" algn="l">
              <a:lnSpc>
                <a:spcPct val="100000"/>
              </a:lnSpc>
              <a:spcBef>
                <a:spcPts val="600"/>
              </a:spcBef>
              <a:spcAft>
                <a:spcPts val="0"/>
              </a:spcAft>
              <a:buSzPts val="3000"/>
              <a:buNone/>
            </a:pPr>
            <a:r>
              <a:rPr lang="en" sz="2200"/>
              <a:t> • Uniform to go (Online) </a:t>
            </a:r>
            <a:endParaRPr sz="2200"/>
          </a:p>
          <a:p>
            <a:pPr indent="0" lvl="0" marL="0" rtl="0" algn="l">
              <a:lnSpc>
                <a:spcPct val="100000"/>
              </a:lnSpc>
              <a:spcBef>
                <a:spcPts val="600"/>
              </a:spcBef>
              <a:spcAft>
                <a:spcPts val="0"/>
              </a:spcAft>
              <a:buSzPts val="3000"/>
              <a:buNone/>
            </a:pPr>
            <a:r>
              <a:rPr lang="en" sz="2200"/>
              <a:t>• My Uniform (Online)</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rPr lang="en" sz="2200">
                <a:highlight>
                  <a:srgbClr val="FFFF00"/>
                </a:highlight>
              </a:rPr>
              <a:t>Parent Survey - PE kits</a:t>
            </a:r>
            <a:endParaRPr sz="2200">
              <a:highlight>
                <a:srgbClr val="FFFF00"/>
              </a:highlight>
            </a:endParaRPr>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pic>
        <p:nvPicPr>
          <p:cNvPr id="68" name="Google Shape;68;g37ad332acbe_0_5"/>
          <p:cNvPicPr preferRelativeResize="0"/>
          <p:nvPr/>
        </p:nvPicPr>
        <p:blipFill rotWithShape="1">
          <a:blip r:embed="rId3">
            <a:alphaModFix/>
          </a:blip>
          <a:srcRect b="0" l="0" r="0" t="0"/>
          <a:stretch/>
        </p:blipFill>
        <p:spPr>
          <a:xfrm>
            <a:off x="3746700" y="5113475"/>
            <a:ext cx="5196550" cy="1514750"/>
          </a:xfrm>
          <a:prstGeom prst="rect">
            <a:avLst/>
          </a:prstGeom>
          <a:noFill/>
          <a:ln>
            <a:noFill/>
          </a:ln>
        </p:spPr>
      </p:pic>
      <p:pic>
        <p:nvPicPr>
          <p:cNvPr id="69" name="Google Shape;69;g37ad332acbe_0_5"/>
          <p:cNvPicPr preferRelativeResize="0"/>
          <p:nvPr/>
        </p:nvPicPr>
        <p:blipFill>
          <a:blip r:embed="rId4">
            <a:alphaModFix/>
          </a:blip>
          <a:stretch>
            <a:fillRect/>
          </a:stretch>
        </p:blipFill>
        <p:spPr>
          <a:xfrm>
            <a:off x="7498625" y="319200"/>
            <a:ext cx="1053900" cy="1053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g37ad332acbe_0_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Water &amp; Snack</a:t>
            </a:r>
            <a:endParaRPr sz="4000"/>
          </a:p>
        </p:txBody>
      </p:sp>
      <p:sp>
        <p:nvSpPr>
          <p:cNvPr id="75" name="Google Shape;75;g37ad332acbe_0_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76" name="Google Shape;76;g37ad332acbe_0_12"/>
          <p:cNvSpPr txBox="1"/>
          <p:nvPr/>
        </p:nvSpPr>
        <p:spPr>
          <a:xfrm>
            <a:off x="299700" y="1600200"/>
            <a:ext cx="8040000" cy="4146600"/>
          </a:xfrm>
          <a:prstGeom prst="rect">
            <a:avLst/>
          </a:prstGeom>
          <a:noFill/>
          <a:ln>
            <a:noFill/>
          </a:ln>
        </p:spPr>
        <p:txBody>
          <a:bodyPr anchorCtr="0" anchor="t" bIns="91425" lIns="91425" spcFirstLastPara="1" rIns="91425" wrap="square" tIns="91425">
            <a:noAutofit/>
          </a:bodyPr>
          <a:lstStyle/>
          <a:p>
            <a:pPr indent="0" lvl="0" marL="457200" marR="0" rtl="0" algn="l">
              <a:lnSpc>
                <a:spcPct val="115000"/>
              </a:lnSpc>
              <a:spcBef>
                <a:spcPts val="300"/>
              </a:spcBef>
              <a:spcAft>
                <a:spcPts val="0"/>
              </a:spcAft>
              <a:buClr>
                <a:srgbClr val="000000"/>
              </a:buClr>
              <a:buSzPts val="2200"/>
              <a:buFont typeface="Arial"/>
              <a:buNone/>
            </a:pPr>
            <a:r>
              <a:t/>
            </a:r>
            <a:endParaRPr b="0" i="0" sz="2200" u="none" cap="none" strike="noStrike">
              <a:solidFill>
                <a:srgbClr val="D6D6D6"/>
              </a:solidFill>
              <a:highlight>
                <a:srgbClr val="1F1F1F"/>
              </a:highlight>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 sz="2200" u="none" cap="none" strike="noStrike">
                <a:solidFill>
                  <a:schemeClr val="dk1"/>
                </a:solidFill>
                <a:latin typeface="Arial"/>
                <a:ea typeface="Arial"/>
                <a:cs typeface="Arial"/>
                <a:sym typeface="Arial"/>
              </a:rPr>
              <a:t>To help keep pupils healthy and focused throughout the day, please ensure your child brings:</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30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water bottle filled with water to stay hydrated.</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healthy snack if they would like one for break time (e.g. fruit, vegetables).</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3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descr="Small plastic water bottle (provided by Getty Images)" id="77" name="Google Shape;77;g37ad332acbe_0_12"/>
          <p:cNvPicPr preferRelativeResize="0"/>
          <p:nvPr/>
        </p:nvPicPr>
        <p:blipFill rotWithShape="1">
          <a:blip r:embed="rId3">
            <a:alphaModFix/>
          </a:blip>
          <a:srcRect b="0" l="0" r="0" t="0"/>
          <a:stretch/>
        </p:blipFill>
        <p:spPr>
          <a:xfrm>
            <a:off x="7531831" y="3974725"/>
            <a:ext cx="1612175" cy="2704102"/>
          </a:xfrm>
          <a:prstGeom prst="rect">
            <a:avLst/>
          </a:prstGeom>
          <a:noFill/>
          <a:ln>
            <a:noFill/>
          </a:ln>
        </p:spPr>
      </p:pic>
      <p:pic>
        <p:nvPicPr>
          <p:cNvPr descr="Full frame of different types of healthy fruits (provided by Getty Images)" id="78" name="Google Shape;78;g37ad332acbe_0_12"/>
          <p:cNvPicPr preferRelativeResize="0"/>
          <p:nvPr/>
        </p:nvPicPr>
        <p:blipFill rotWithShape="1">
          <a:blip r:embed="rId4">
            <a:alphaModFix/>
          </a:blip>
          <a:srcRect b="0" l="0" r="0" t="0"/>
          <a:stretch/>
        </p:blipFill>
        <p:spPr>
          <a:xfrm>
            <a:off x="1726725" y="4162901"/>
            <a:ext cx="3492500" cy="23277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g37ad332acbe_0_1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Lunches</a:t>
            </a:r>
            <a:endParaRPr sz="4000"/>
          </a:p>
        </p:txBody>
      </p:sp>
      <p:sp>
        <p:nvSpPr>
          <p:cNvPr id="84" name="Google Shape;84;g37ad332acbe_0_18"/>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85" name="Google Shape;85;g37ad332acbe_0_18"/>
          <p:cNvSpPr txBox="1"/>
          <p:nvPr/>
        </p:nvSpPr>
        <p:spPr>
          <a:xfrm>
            <a:off x="596975" y="1809000"/>
            <a:ext cx="8256000" cy="4550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School meals are free for all pupils at Llangan Primary.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They may be pre-ordered via your ParentPay account.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 menu is set by Big Fresh. As a school, we are unable to change the choices provided each day. If your child does not like anything on the menu, please ensure you provide a packed lunch for your child. </a:t>
            </a:r>
            <a:endParaRPr b="0" i="0" sz="2500" u="none" cap="none" strike="noStrik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37ad332acbe_9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Outdoor Learning</a:t>
            </a:r>
            <a:endParaRPr sz="4000"/>
          </a:p>
        </p:txBody>
      </p:sp>
      <p:sp>
        <p:nvSpPr>
          <p:cNvPr id="91" name="Google Shape;91;g37ad332acbe_9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Outdoor learning provision will be provided for all children with Mrs Stevens. This is a weekly session with a group, from each year group. These activities are taking place on a </a:t>
            </a:r>
            <a:r>
              <a:rPr b="1" lang="en" sz="1800"/>
              <a:t>Thursday.</a:t>
            </a:r>
            <a:endParaRPr b="1"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Don’t forget if the weather is wet or cold please could they have </a:t>
            </a:r>
            <a:r>
              <a:rPr b="1" lang="en" sz="1800"/>
              <a:t>suitable clothing</a:t>
            </a:r>
            <a:r>
              <a:rPr lang="en" sz="1800"/>
              <a:t> to wear, such as a waterproof, warm coat, for their session.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No clothing to be left in school.</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Names on items. </a:t>
            </a:r>
            <a:endParaRPr sz="1800"/>
          </a:p>
          <a:p>
            <a:pPr indent="0" lvl="0" marL="0" rtl="0" algn="l">
              <a:lnSpc>
                <a:spcPct val="100000"/>
              </a:lnSpc>
              <a:spcBef>
                <a:spcPts val="600"/>
              </a:spcBef>
              <a:spcAft>
                <a:spcPts val="0"/>
              </a:spcAft>
              <a:buSzPts val="3000"/>
              <a:buNone/>
            </a:pPr>
            <a:r>
              <a:t/>
            </a:r>
            <a:endParaRPr i="1" sz="1800"/>
          </a:p>
        </p:txBody>
      </p:sp>
      <p:pic>
        <p:nvPicPr>
          <p:cNvPr id="92" name="Google Shape;92;g37ad332acbe_9_0"/>
          <p:cNvPicPr preferRelativeResize="0"/>
          <p:nvPr/>
        </p:nvPicPr>
        <p:blipFill rotWithShape="1">
          <a:blip r:embed="rId3">
            <a:alphaModFix/>
          </a:blip>
          <a:srcRect b="0" l="0" r="0" t="0"/>
          <a:stretch/>
        </p:blipFill>
        <p:spPr>
          <a:xfrm>
            <a:off x="3959000" y="3727375"/>
            <a:ext cx="4558800" cy="25529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g37a0548efe0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Dates for your Diaries</a:t>
            </a:r>
            <a:endParaRPr sz="4000"/>
          </a:p>
        </p:txBody>
      </p:sp>
      <p:sp>
        <p:nvSpPr>
          <p:cNvPr id="98" name="Google Shape;98;g37a0548efe0_0_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38100" rtl="0" algn="l">
              <a:spcBef>
                <a:spcPts val="0"/>
              </a:spcBef>
              <a:spcAft>
                <a:spcPts val="0"/>
              </a:spcAft>
              <a:buClr>
                <a:schemeClr val="dk1"/>
              </a:buClr>
              <a:buSzPts val="3000"/>
              <a:buFont typeface="Arial"/>
              <a:buNone/>
            </a:pPr>
            <a:r>
              <a:rPr lang="en" sz="1800"/>
              <a:t>Harvest Festival - 26th September (AM) </a:t>
            </a:r>
            <a:endParaRPr sz="1800"/>
          </a:p>
          <a:p>
            <a:pPr indent="0" lvl="0" marL="38100" rtl="0" algn="l">
              <a:spcBef>
                <a:spcPts val="0"/>
              </a:spcBef>
              <a:spcAft>
                <a:spcPts val="0"/>
              </a:spcAft>
              <a:buClr>
                <a:schemeClr val="dk1"/>
              </a:buClr>
              <a:buSzPts val="3000"/>
              <a:buFont typeface="Arial"/>
              <a:buNone/>
            </a:pPr>
            <a:r>
              <a:t/>
            </a:r>
            <a:endParaRPr sz="1800"/>
          </a:p>
          <a:p>
            <a:pPr indent="0" lvl="0" marL="38100" rtl="0" algn="l">
              <a:spcBef>
                <a:spcPts val="0"/>
              </a:spcBef>
              <a:spcAft>
                <a:spcPts val="0"/>
              </a:spcAft>
              <a:buSzPts val="3000"/>
              <a:buNone/>
            </a:pPr>
            <a:r>
              <a:rPr lang="en" sz="1800"/>
              <a:t>Welsh National Opera Concert - 26th September (PM) </a:t>
            </a:r>
            <a:endParaRPr sz="1800"/>
          </a:p>
          <a:p>
            <a:pPr indent="0" lvl="0" marL="38100" rtl="0" algn="l">
              <a:spcBef>
                <a:spcPts val="0"/>
              </a:spcBef>
              <a:spcAft>
                <a:spcPts val="0"/>
              </a:spcAft>
              <a:buSzPts val="3000"/>
              <a:buNone/>
            </a:pPr>
            <a:r>
              <a:t/>
            </a:r>
            <a:endParaRPr sz="1800"/>
          </a:p>
          <a:p>
            <a:pPr indent="0" lvl="0" marL="38100" rtl="0" algn="l">
              <a:spcBef>
                <a:spcPts val="0"/>
              </a:spcBef>
              <a:spcAft>
                <a:spcPts val="0"/>
              </a:spcAft>
              <a:buSzPts val="3000"/>
              <a:buNone/>
            </a:pPr>
            <a:r>
              <a:rPr lang="en" sz="1800"/>
              <a:t>Cardiff Castle - School Trip - Year 4 and 5 - Friday 17th October</a:t>
            </a:r>
            <a:endParaRPr sz="1800"/>
          </a:p>
          <a:p>
            <a:pPr indent="0" lvl="0" marL="38100" rtl="0" algn="l">
              <a:spcBef>
                <a:spcPts val="0"/>
              </a:spcBef>
              <a:spcAft>
                <a:spcPts val="0"/>
              </a:spcAft>
              <a:buSzPts val="3000"/>
              <a:buNone/>
            </a:pPr>
            <a:r>
              <a:t/>
            </a:r>
            <a:endParaRPr sz="1800"/>
          </a:p>
          <a:p>
            <a:pPr indent="0" lvl="0" marL="38100" rtl="0" algn="l">
              <a:spcBef>
                <a:spcPts val="0"/>
              </a:spcBef>
              <a:spcAft>
                <a:spcPts val="0"/>
              </a:spcAft>
              <a:buSzPts val="3000"/>
              <a:buNone/>
            </a:pPr>
            <a:r>
              <a:rPr lang="en" sz="1800"/>
              <a:t>Inset Day - Monday 20th October</a:t>
            </a:r>
            <a:endParaRPr sz="1800"/>
          </a:p>
          <a:p>
            <a:pPr indent="0" lvl="0" marL="38100" rtl="0" algn="l">
              <a:spcBef>
                <a:spcPts val="0"/>
              </a:spcBef>
              <a:spcAft>
                <a:spcPts val="0"/>
              </a:spcAft>
              <a:buSzPts val="3000"/>
              <a:buNone/>
            </a:pPr>
            <a:r>
              <a:t/>
            </a:r>
            <a:endParaRPr sz="1800"/>
          </a:p>
          <a:p>
            <a:pPr indent="0" lvl="0" marL="38100" rtl="0" algn="l">
              <a:spcBef>
                <a:spcPts val="0"/>
              </a:spcBef>
              <a:spcAft>
                <a:spcPts val="0"/>
              </a:spcAft>
              <a:buSzPts val="3000"/>
              <a:buNone/>
            </a:pPr>
            <a:r>
              <a:rPr lang="en" sz="1800"/>
              <a:t>School Photos - Monday 3rd November</a:t>
            </a:r>
            <a:endParaRPr sz="1800"/>
          </a:p>
          <a:p>
            <a:pPr indent="0" lvl="0" marL="38100" rtl="0" algn="l">
              <a:spcBef>
                <a:spcPts val="0"/>
              </a:spcBef>
              <a:spcAft>
                <a:spcPts val="0"/>
              </a:spcAft>
              <a:buSzPts val="3000"/>
              <a:buNone/>
            </a:pPr>
            <a:r>
              <a:t/>
            </a:r>
            <a:endParaRPr sz="1800"/>
          </a:p>
          <a:p>
            <a:pPr indent="0" lvl="0" marL="38100" rtl="0" algn="l">
              <a:spcBef>
                <a:spcPts val="0"/>
              </a:spcBef>
              <a:spcAft>
                <a:spcPts val="0"/>
              </a:spcAft>
              <a:buClr>
                <a:schemeClr val="dk1"/>
              </a:buClr>
              <a:buSzPts val="3000"/>
              <a:buFont typeface="Arial"/>
              <a:buNone/>
            </a:pPr>
            <a:r>
              <a:rPr lang="en" sz="1800"/>
              <a:t>Residential - 13th and 14th of November</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7ad332acbe_3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Ready to Learn </a:t>
            </a:r>
            <a:endParaRPr sz="4000"/>
          </a:p>
        </p:txBody>
      </p:sp>
      <p:sp>
        <p:nvSpPr>
          <p:cNvPr id="104" name="Google Shape;104;g37ad332acbe_3_0"/>
          <p:cNvSpPr txBox="1"/>
          <p:nvPr>
            <p:ph idx="1" type="body"/>
          </p:nvPr>
        </p:nvSpPr>
        <p:spPr>
          <a:xfrm>
            <a:off x="457200" y="16002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1800"/>
              <a:t>Please make sure your child brings all the appropriate equipment to school each day. </a:t>
            </a:r>
            <a:endParaRPr sz="1800"/>
          </a:p>
          <a:p>
            <a:pPr indent="0" lvl="0" marL="38100" marR="0" rtl="0" algn="l">
              <a:lnSpc>
                <a:spcPct val="100000"/>
              </a:lnSpc>
              <a:spcBef>
                <a:spcPts val="600"/>
              </a:spcBef>
              <a:spcAft>
                <a:spcPts val="0"/>
              </a:spcAft>
              <a:buSzPts val="3000"/>
              <a:buNone/>
            </a:pPr>
            <a:r>
              <a:t/>
            </a:r>
            <a:endParaRPr sz="1800"/>
          </a:p>
          <a:p>
            <a:pPr indent="0" lvl="0" marL="38100" marR="0" rtl="0" algn="l">
              <a:lnSpc>
                <a:spcPct val="100000"/>
              </a:lnSpc>
              <a:spcBef>
                <a:spcPts val="600"/>
              </a:spcBef>
              <a:spcAft>
                <a:spcPts val="0"/>
              </a:spcAft>
              <a:buSzPts val="3000"/>
              <a:buNone/>
            </a:pPr>
            <a:r>
              <a:rPr lang="en" sz="1800"/>
              <a:t>Book bags </a:t>
            </a:r>
            <a:r>
              <a:rPr b="1" lang="en" sz="1800"/>
              <a:t>MUST</a:t>
            </a:r>
            <a:r>
              <a:rPr lang="en" sz="1800"/>
              <a:t> be brought to school each day. Your child will read every day and the book bag will also be used for storing letters coming home from school. </a:t>
            </a:r>
            <a:endParaRPr sz="1800"/>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5"/>
          <p:cNvSpPr txBox="1"/>
          <p:nvPr>
            <p:ph type="title"/>
          </p:nvPr>
        </p:nvSpPr>
        <p:spPr>
          <a:xfrm>
            <a:off x="457200" y="541725"/>
            <a:ext cx="7553100" cy="876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Maths</a:t>
            </a:r>
            <a:endParaRPr sz="4000"/>
          </a:p>
        </p:txBody>
      </p:sp>
      <p:sp>
        <p:nvSpPr>
          <p:cNvPr id="110" name="Google Shape;110;p5"/>
          <p:cNvSpPr txBox="1"/>
          <p:nvPr>
            <p:ph idx="1" type="body"/>
          </p:nvPr>
        </p:nvSpPr>
        <p:spPr>
          <a:xfrm>
            <a:off x="231500" y="1600200"/>
            <a:ext cx="5144100" cy="4967700"/>
          </a:xfrm>
          <a:prstGeom prst="rect">
            <a:avLst/>
          </a:prstGeom>
          <a:noFill/>
          <a:ln>
            <a:noFill/>
          </a:ln>
        </p:spPr>
        <p:txBody>
          <a:bodyPr anchorCtr="0" anchor="t" bIns="91425" lIns="91425" spcFirstLastPara="1" rIns="91425" wrap="square" tIns="91425">
            <a:noAutofit/>
          </a:bodyPr>
          <a:lstStyle/>
          <a:p>
            <a:pPr indent="0" lvl="0" marL="38100" rtl="0" algn="l">
              <a:spcBef>
                <a:spcPts val="600"/>
              </a:spcBef>
              <a:spcAft>
                <a:spcPts val="0"/>
              </a:spcAft>
              <a:buClr>
                <a:schemeClr val="dk1"/>
              </a:buClr>
              <a:buSzPts val="3000"/>
              <a:buFont typeface="Arial"/>
              <a:buNone/>
            </a:pPr>
            <a:r>
              <a:rPr lang="en" sz="1800"/>
              <a:t>Help your child to learn their times tables (all!)</a:t>
            </a:r>
            <a:endParaRPr/>
          </a:p>
          <a:p>
            <a:pPr indent="0" lvl="0" marL="38100" rtl="0" algn="l">
              <a:spcBef>
                <a:spcPts val="600"/>
              </a:spcBef>
              <a:spcAft>
                <a:spcPts val="0"/>
              </a:spcAft>
              <a:buClr>
                <a:schemeClr val="dk1"/>
              </a:buClr>
              <a:buSzPts val="3000"/>
              <a:buFont typeface="Arial"/>
              <a:buNone/>
            </a:pPr>
            <a:r>
              <a:t/>
            </a:r>
            <a:endParaRPr sz="1800"/>
          </a:p>
          <a:p>
            <a:pPr indent="0" lvl="0" marL="38100" rtl="0" algn="l">
              <a:spcBef>
                <a:spcPts val="0"/>
              </a:spcBef>
              <a:spcAft>
                <a:spcPts val="0"/>
              </a:spcAft>
              <a:buClr>
                <a:schemeClr val="dk1"/>
              </a:buClr>
              <a:buSzPts val="3000"/>
              <a:buFont typeface="Arial"/>
              <a:buNone/>
            </a:pPr>
            <a:r>
              <a:rPr lang="en" sz="1800"/>
              <a:t>Recognising relationships between addition/subtraction and multiplication/division.</a:t>
            </a:r>
            <a:endParaRPr/>
          </a:p>
          <a:p>
            <a:pPr indent="0" lvl="0" marL="38100" rtl="0" algn="l">
              <a:spcBef>
                <a:spcPts val="0"/>
              </a:spcBef>
              <a:spcAft>
                <a:spcPts val="0"/>
              </a:spcAft>
              <a:buClr>
                <a:schemeClr val="dk1"/>
              </a:buClr>
              <a:buSzPts val="3000"/>
              <a:buFont typeface="Arial"/>
              <a:buNone/>
            </a:pPr>
            <a:r>
              <a:t/>
            </a:r>
            <a:endParaRPr sz="1800"/>
          </a:p>
          <a:p>
            <a:pPr indent="0" lvl="0" marL="38100" rtl="0" algn="l">
              <a:spcBef>
                <a:spcPts val="0"/>
              </a:spcBef>
              <a:spcAft>
                <a:spcPts val="0"/>
              </a:spcAft>
              <a:buClr>
                <a:schemeClr val="dk1"/>
              </a:buClr>
              <a:buSzPts val="3000"/>
              <a:buFont typeface="Arial"/>
              <a:buNone/>
            </a:pPr>
            <a:r>
              <a:rPr lang="en" sz="1800"/>
              <a:t>Learning skills in a concrete way, moving on to independently applying them.</a:t>
            </a:r>
            <a:endParaRPr/>
          </a:p>
          <a:p>
            <a:pPr indent="0" lvl="0" marL="38100" rtl="0" algn="l">
              <a:spcBef>
                <a:spcPts val="0"/>
              </a:spcBef>
              <a:spcAft>
                <a:spcPts val="0"/>
              </a:spcAft>
              <a:buClr>
                <a:schemeClr val="dk1"/>
              </a:buClr>
              <a:buSzPts val="3000"/>
              <a:buFont typeface="Arial"/>
              <a:buNone/>
            </a:pPr>
            <a:r>
              <a:t/>
            </a:r>
            <a:endParaRPr sz="1800"/>
          </a:p>
          <a:p>
            <a:pPr indent="0" lvl="0" marL="38100" rtl="0" algn="l">
              <a:spcBef>
                <a:spcPts val="0"/>
              </a:spcBef>
              <a:spcAft>
                <a:spcPts val="0"/>
              </a:spcAft>
              <a:buClr>
                <a:schemeClr val="dk1"/>
              </a:buClr>
              <a:buSzPts val="3000"/>
              <a:buFont typeface="Arial"/>
              <a:buNone/>
            </a:pPr>
            <a:r>
              <a:rPr lang="en" sz="1800"/>
              <a:t>Continue to use maths in everyday situations – e.g. cooking, shopping, timetables</a:t>
            </a:r>
            <a:endParaRPr/>
          </a:p>
          <a:p>
            <a:pPr indent="0" lvl="0" marL="38100" rtl="0" algn="l">
              <a:spcBef>
                <a:spcPts val="0"/>
              </a:spcBef>
              <a:spcAft>
                <a:spcPts val="0"/>
              </a:spcAft>
              <a:buClr>
                <a:schemeClr val="dk1"/>
              </a:buClr>
              <a:buSzPts val="3000"/>
              <a:buFont typeface="Arial"/>
              <a:buNone/>
            </a:pPr>
            <a:r>
              <a:t/>
            </a:r>
            <a:endParaRPr sz="1800"/>
          </a:p>
          <a:p>
            <a:pPr indent="0" lvl="0" marL="38100" rtl="0" algn="l">
              <a:spcBef>
                <a:spcPts val="0"/>
              </a:spcBef>
              <a:spcAft>
                <a:spcPts val="0"/>
              </a:spcAft>
              <a:buClr>
                <a:schemeClr val="dk1"/>
              </a:buClr>
              <a:buSzPts val="3000"/>
              <a:buFont typeface="Arial"/>
              <a:buNone/>
            </a:pPr>
            <a:r>
              <a:rPr lang="en" sz="1800"/>
              <a:t>Check </a:t>
            </a:r>
            <a:r>
              <a:rPr b="1" lang="en" sz="1800"/>
              <a:t>Google Classroom </a:t>
            </a:r>
            <a:r>
              <a:rPr lang="en" sz="1800"/>
              <a:t>for extra resources to support maths at home.</a:t>
            </a:r>
            <a:endParaRPr sz="1800"/>
          </a:p>
          <a:p>
            <a:pPr indent="0" lvl="0" marL="38100" rtl="0" algn="l">
              <a:spcBef>
                <a:spcPts val="0"/>
              </a:spcBef>
              <a:spcAft>
                <a:spcPts val="0"/>
              </a:spcAft>
              <a:buClr>
                <a:schemeClr val="dk1"/>
              </a:buClr>
              <a:buSzPts val="3000"/>
              <a:buFont typeface="Arial"/>
              <a:buNone/>
            </a:pPr>
            <a:r>
              <a:t/>
            </a:r>
            <a:endParaRPr sz="1800"/>
          </a:p>
          <a:p>
            <a:pPr indent="0" lvl="0" marL="38100" rtl="0" algn="l">
              <a:spcBef>
                <a:spcPts val="0"/>
              </a:spcBef>
              <a:spcAft>
                <a:spcPts val="0"/>
              </a:spcAft>
              <a:buClr>
                <a:schemeClr val="dk1"/>
              </a:buClr>
              <a:buSzPts val="3000"/>
              <a:buFont typeface="Arial"/>
              <a:buNone/>
            </a:pPr>
            <a:r>
              <a:rPr b="1" lang="en" sz="1800"/>
              <a:t>Mathletics</a:t>
            </a:r>
            <a:r>
              <a:rPr lang="en" sz="1800"/>
              <a:t> - new mathletics assignments will be set every Friday. </a:t>
            </a:r>
            <a:endParaRPr sz="1800"/>
          </a:p>
        </p:txBody>
      </p:sp>
      <p:pic>
        <p:nvPicPr>
          <p:cNvPr id="111" name="Google Shape;111;p5"/>
          <p:cNvPicPr preferRelativeResize="0"/>
          <p:nvPr/>
        </p:nvPicPr>
        <p:blipFill>
          <a:blip r:embed="rId3">
            <a:alphaModFix/>
          </a:blip>
          <a:stretch>
            <a:fillRect/>
          </a:stretch>
        </p:blipFill>
        <p:spPr>
          <a:xfrm>
            <a:off x="5460500" y="3312075"/>
            <a:ext cx="3531100" cy="118005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Literacy</a:t>
            </a:r>
            <a:endParaRPr sz="4000"/>
          </a:p>
        </p:txBody>
      </p:sp>
      <p:sp>
        <p:nvSpPr>
          <p:cNvPr id="117" name="Google Shape;117;p6"/>
          <p:cNvSpPr txBox="1"/>
          <p:nvPr>
            <p:ph idx="1" type="body"/>
          </p:nvPr>
        </p:nvSpPr>
        <p:spPr>
          <a:xfrm>
            <a:off x="457200" y="1600200"/>
            <a:ext cx="8229600" cy="4108622"/>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1800"/>
              <a:t>All pupils are working at the level that is appropriate to where they are. </a:t>
            </a:r>
            <a:endParaRPr/>
          </a:p>
          <a:p>
            <a:pPr indent="0" lvl="0" marL="38100" marR="0" rtl="0" algn="l">
              <a:lnSpc>
                <a:spcPct val="100000"/>
              </a:lnSpc>
              <a:spcBef>
                <a:spcPts val="600"/>
              </a:spcBef>
              <a:spcAft>
                <a:spcPts val="0"/>
              </a:spcAft>
              <a:buSzPts val="3000"/>
              <a:buNone/>
            </a:pPr>
            <a:r>
              <a:t/>
            </a:r>
            <a:endParaRPr sz="1800"/>
          </a:p>
          <a:p>
            <a:pPr indent="0" lvl="0" marL="38100" marR="0" rtl="0" algn="l">
              <a:lnSpc>
                <a:spcPct val="100000"/>
              </a:lnSpc>
              <a:spcBef>
                <a:spcPts val="0"/>
              </a:spcBef>
              <a:spcAft>
                <a:spcPts val="0"/>
              </a:spcAft>
              <a:buSzPts val="3000"/>
              <a:buNone/>
            </a:pPr>
            <a:r>
              <a:rPr b="1" lang="en" sz="1800"/>
              <a:t>Reading at home is vital</a:t>
            </a:r>
            <a:r>
              <a:rPr lang="en" sz="1800"/>
              <a:t>.</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Please support the practice of weekly spelling patterns.</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Y4 pupils will need </a:t>
            </a:r>
            <a:r>
              <a:rPr b="1" lang="en" sz="1800"/>
              <a:t>increased independence</a:t>
            </a:r>
            <a:r>
              <a:rPr lang="en" sz="1800"/>
              <a:t> and maturity as pupils begin to write in a more extended way.</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Use of tools such as a dictionary and a thesaurus to help independence.</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Check Seesaw/Google Classroom for extra resources to support literacy at home.</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Weekly Spelling test - </a:t>
            </a:r>
            <a:r>
              <a:rPr b="1" lang="en" sz="1800"/>
              <a:t>Fridays</a:t>
            </a:r>
            <a:endParaRPr b="1"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b="1" lang="en" sz="1800"/>
              <a:t>Edshed</a:t>
            </a:r>
            <a:r>
              <a:rPr lang="en" sz="1800"/>
              <a:t> will be set every Friday</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g37ad332acbe_15_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Spelling</a:t>
            </a:r>
            <a:endParaRPr sz="4000"/>
          </a:p>
        </p:txBody>
      </p:sp>
      <p:sp>
        <p:nvSpPr>
          <p:cNvPr id="123" name="Google Shape;123;g37ad332acbe_15_7"/>
          <p:cNvSpPr txBox="1"/>
          <p:nvPr>
            <p:ph idx="1" type="body"/>
          </p:nvPr>
        </p:nvSpPr>
        <p:spPr>
          <a:xfrm>
            <a:off x="457200" y="16002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0"/>
              </a:spcBef>
              <a:spcAft>
                <a:spcPts val="0"/>
              </a:spcAft>
              <a:buSzPts val="3000"/>
              <a:buNone/>
            </a:pPr>
            <a:r>
              <a:rPr lang="en" sz="1800"/>
              <a:t>Children will be put into spelling groups. Their </a:t>
            </a:r>
            <a:r>
              <a:rPr b="1" lang="en" sz="1800"/>
              <a:t>spelling groups</a:t>
            </a:r>
            <a:r>
              <a:rPr lang="en" sz="1800"/>
              <a:t> are to be found in the front cover of their Home Learning Logs.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New spelling words will be issued every Friday; they will be published on the school website class page.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Please support your child to learn their spelling words, including being able to write them in a sentence.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Children will be tested on their spelling words </a:t>
            </a:r>
            <a:r>
              <a:rPr b="1" lang="en" sz="1800"/>
              <a:t>every Friday.</a:t>
            </a:r>
            <a:endParaRPr b="1"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Inquiry based learning</a:t>
            </a:r>
            <a:endParaRPr sz="4000"/>
          </a:p>
        </p:txBody>
      </p:sp>
      <p:sp>
        <p:nvSpPr>
          <p:cNvPr id="129" name="Google Shape;129;p7"/>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Each term, our learners focus on a specific area of the curriculum. This ensures that at Llangan, we spend plenty of time accessing exciting learning opportunities and we become experts in these areas. </a:t>
            </a:r>
            <a:endParaRPr/>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The curriculum is split into six areas of learning and experience (AoLEs).</a:t>
            </a:r>
            <a:endParaRPr/>
          </a:p>
          <a:p>
            <a:pPr indent="-285750" lvl="0" marL="285750" rtl="0" algn="l">
              <a:lnSpc>
                <a:spcPct val="100000"/>
              </a:lnSpc>
              <a:spcBef>
                <a:spcPts val="600"/>
              </a:spcBef>
              <a:spcAft>
                <a:spcPts val="0"/>
              </a:spcAft>
              <a:buSzPts val="3000"/>
              <a:buFont typeface="Arial"/>
              <a:buChar char="•"/>
            </a:pPr>
            <a:r>
              <a:rPr lang="en" sz="1400"/>
              <a:t>Language, Literacy and Communication</a:t>
            </a:r>
            <a:endParaRPr/>
          </a:p>
          <a:p>
            <a:pPr indent="-285750" lvl="0" marL="285750" rtl="0" algn="l">
              <a:lnSpc>
                <a:spcPct val="100000"/>
              </a:lnSpc>
              <a:spcBef>
                <a:spcPts val="600"/>
              </a:spcBef>
              <a:spcAft>
                <a:spcPts val="0"/>
              </a:spcAft>
              <a:buSzPts val="3000"/>
              <a:buFont typeface="Arial"/>
              <a:buChar char="•"/>
            </a:pPr>
            <a:r>
              <a:rPr lang="en" sz="1400"/>
              <a:t>Maths and Numeracy</a:t>
            </a:r>
            <a:endParaRPr/>
          </a:p>
          <a:p>
            <a:pPr indent="-285750" lvl="0" marL="285750" rtl="0" algn="l">
              <a:lnSpc>
                <a:spcPct val="100000"/>
              </a:lnSpc>
              <a:spcBef>
                <a:spcPts val="600"/>
              </a:spcBef>
              <a:spcAft>
                <a:spcPts val="0"/>
              </a:spcAft>
              <a:buSzPts val="3000"/>
              <a:buFont typeface="Arial"/>
              <a:buChar char="•"/>
            </a:pPr>
            <a:r>
              <a:rPr lang="en" sz="1400"/>
              <a:t>Humanities</a:t>
            </a:r>
            <a:endParaRPr/>
          </a:p>
          <a:p>
            <a:pPr indent="-285750" lvl="0" marL="285750" rtl="0" algn="l">
              <a:lnSpc>
                <a:spcPct val="100000"/>
              </a:lnSpc>
              <a:spcBef>
                <a:spcPts val="600"/>
              </a:spcBef>
              <a:spcAft>
                <a:spcPts val="0"/>
              </a:spcAft>
              <a:buSzPts val="3000"/>
              <a:buFont typeface="Arial"/>
              <a:buChar char="•"/>
            </a:pPr>
            <a:r>
              <a:rPr lang="en" sz="1400"/>
              <a:t>Science and Technology</a:t>
            </a:r>
            <a:endParaRPr/>
          </a:p>
          <a:p>
            <a:pPr indent="-285750" lvl="0" marL="285750" rtl="0" algn="l">
              <a:lnSpc>
                <a:spcPct val="100000"/>
              </a:lnSpc>
              <a:spcBef>
                <a:spcPts val="600"/>
              </a:spcBef>
              <a:spcAft>
                <a:spcPts val="0"/>
              </a:spcAft>
              <a:buSzPts val="3000"/>
              <a:buFont typeface="Arial"/>
              <a:buChar char="•"/>
            </a:pPr>
            <a:r>
              <a:rPr lang="en" sz="1400"/>
              <a:t>Expressive Arts</a:t>
            </a:r>
            <a:endParaRPr/>
          </a:p>
          <a:p>
            <a:pPr indent="-285750" lvl="0" marL="285750" rtl="0" algn="l">
              <a:lnSpc>
                <a:spcPct val="100000"/>
              </a:lnSpc>
              <a:spcBef>
                <a:spcPts val="600"/>
              </a:spcBef>
              <a:spcAft>
                <a:spcPts val="0"/>
              </a:spcAft>
              <a:buSzPts val="3000"/>
              <a:buFont typeface="Arial"/>
              <a:buChar char="•"/>
            </a:pPr>
            <a:r>
              <a:rPr lang="en" sz="1400"/>
              <a:t>Health and Wellbeing</a:t>
            </a:r>
            <a:endParaRPr/>
          </a:p>
          <a:p>
            <a:pPr indent="-95250" lvl="0" marL="285750" rtl="0" algn="l">
              <a:lnSpc>
                <a:spcPct val="100000"/>
              </a:lnSpc>
              <a:spcBef>
                <a:spcPts val="600"/>
              </a:spcBef>
              <a:spcAft>
                <a:spcPts val="0"/>
              </a:spcAft>
              <a:buSzPts val="3000"/>
              <a:buFont typeface="Arial"/>
              <a:buNone/>
            </a:pPr>
            <a:r>
              <a:t/>
            </a:r>
            <a:endParaRPr sz="1800"/>
          </a:p>
          <a:p>
            <a:pPr indent="0" lvl="0" marL="0" rtl="0" algn="l">
              <a:lnSpc>
                <a:spcPct val="100000"/>
              </a:lnSpc>
              <a:spcBef>
                <a:spcPts val="600"/>
              </a:spcBef>
              <a:spcAft>
                <a:spcPts val="0"/>
              </a:spcAft>
              <a:buSzPts val="3000"/>
              <a:buNone/>
            </a:pPr>
            <a:r>
              <a:t/>
            </a:r>
            <a:endParaRPr/>
          </a:p>
        </p:txBody>
      </p:sp>
      <p:sp>
        <p:nvSpPr>
          <p:cNvPr id="130" name="Google Shape;130;p7"/>
          <p:cNvSpPr txBox="1"/>
          <p:nvPr/>
        </p:nvSpPr>
        <p:spPr>
          <a:xfrm>
            <a:off x="4284225" y="3860675"/>
            <a:ext cx="4512300" cy="2753100"/>
          </a:xfrm>
          <a:prstGeom prst="rect">
            <a:avLst/>
          </a:prstGeom>
          <a:noFill/>
          <a:ln>
            <a:noFill/>
          </a:ln>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3000"/>
              <a:buFont typeface="Arial"/>
              <a:buNone/>
            </a:pPr>
            <a:r>
              <a:rPr b="1" lang="en" sz="1800">
                <a:solidFill>
                  <a:schemeClr val="dk1"/>
                </a:solidFill>
              </a:rPr>
              <a:t>This term, we will be working on inquiries in the Humanities area of the curriculum. In Year 4, we will be focusing on castles…</a:t>
            </a:r>
            <a:endParaRPr sz="3000">
              <a:solidFill>
                <a:schemeClr val="dk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Weekly events for Y4</a:t>
            </a:r>
            <a:endParaRPr sz="4000"/>
          </a:p>
        </p:txBody>
      </p:sp>
      <p:sp>
        <p:nvSpPr>
          <p:cNvPr id="136" name="Google Shape;136;p8"/>
          <p:cNvSpPr txBox="1"/>
          <p:nvPr>
            <p:ph idx="1" type="body"/>
          </p:nvPr>
        </p:nvSpPr>
        <p:spPr>
          <a:xfrm>
            <a:off x="270550" y="1630650"/>
            <a:ext cx="8781300" cy="4690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PPA is covered by Mrs Stevens and Mrs Woodward on </a:t>
            </a:r>
            <a:r>
              <a:rPr b="1" lang="en" sz="2000"/>
              <a:t>Tuesday afternoons</a:t>
            </a:r>
            <a:r>
              <a:rPr lang="en" sz="2000"/>
              <a:t>.</a:t>
            </a:r>
            <a:endParaRPr/>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Our </a:t>
            </a:r>
            <a:r>
              <a:rPr b="1" lang="en" sz="2000"/>
              <a:t>PE day</a:t>
            </a:r>
            <a:r>
              <a:rPr lang="en" sz="2000"/>
              <a:t> is on a </a:t>
            </a:r>
            <a:r>
              <a:rPr b="1" lang="en" sz="2000"/>
              <a:t>Tuesday. </a:t>
            </a:r>
            <a:r>
              <a:rPr lang="en" sz="2000"/>
              <a:t>Please ensure your child has the correct PE kit. </a:t>
            </a:r>
            <a:endParaRPr/>
          </a:p>
          <a:p>
            <a:pPr indent="0" lvl="0" marL="0" rtl="0" algn="l">
              <a:lnSpc>
                <a:spcPct val="100000"/>
              </a:lnSpc>
              <a:spcBef>
                <a:spcPts val="600"/>
              </a:spcBef>
              <a:spcAft>
                <a:spcPts val="0"/>
              </a:spcAft>
              <a:buSzPts val="3000"/>
              <a:buNone/>
            </a:pPr>
            <a:r>
              <a:rPr lang="en" sz="2000"/>
              <a:t>Our </a:t>
            </a:r>
            <a:r>
              <a:rPr b="1" lang="en" sz="2000"/>
              <a:t>Forest School</a:t>
            </a:r>
            <a:r>
              <a:rPr lang="en" sz="2000"/>
              <a:t> is on a </a:t>
            </a:r>
            <a:r>
              <a:rPr b="1" lang="en" sz="2000"/>
              <a:t>Thursday</a:t>
            </a:r>
            <a:endParaRPr b="1" sz="2000"/>
          </a:p>
          <a:p>
            <a:pPr indent="0" lvl="0" marL="0" rtl="0" algn="l">
              <a:lnSpc>
                <a:spcPct val="100000"/>
              </a:lnSpc>
              <a:spcBef>
                <a:spcPts val="600"/>
              </a:spcBef>
              <a:spcAft>
                <a:spcPts val="0"/>
              </a:spcAft>
              <a:buSzPts val="3000"/>
              <a:buNone/>
            </a:pPr>
            <a:r>
              <a:rPr lang="en" sz="2000"/>
              <a:t>New spelling words are issued and tests carried out on Fridays.</a:t>
            </a:r>
            <a:endParaRPr/>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highlight>
                  <a:schemeClr val="lt1"/>
                </a:highlight>
              </a:rPr>
              <a:t>Homework will be issued every two weeks, on a Friday. Homework is to be handed in a week and a half later, on a Wednesday, so it can be marked. Homework will be explained to the children and will be explained on the class page on our school website.</a:t>
            </a:r>
            <a:endParaRPr sz="2000">
              <a:highlight>
                <a:schemeClr val="lt1"/>
              </a:highlight>
            </a:endParaRPr>
          </a:p>
          <a:p>
            <a:pPr indent="0" lvl="0" marL="0" rtl="0" algn="l">
              <a:lnSpc>
                <a:spcPct val="100000"/>
              </a:lnSpc>
              <a:spcBef>
                <a:spcPts val="600"/>
              </a:spcBef>
              <a:spcAft>
                <a:spcPts val="0"/>
              </a:spcAft>
              <a:buSzPts val="3000"/>
              <a:buNone/>
            </a:pPr>
            <a:r>
              <a:rPr lang="en" sz="2000">
                <a:highlight>
                  <a:schemeClr val="lt1"/>
                </a:highlight>
              </a:rPr>
              <a:t>Each child will have a Home Learning Log Book. Please support us in our quest for excellence in presentation by insisting your child completes their learning to the highest standards. </a:t>
            </a:r>
            <a:endParaRPr sz="2000">
              <a:highlight>
                <a:schemeClr val="lt1"/>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Attendance</a:t>
            </a:r>
            <a:endParaRPr sz="4000"/>
          </a:p>
        </p:txBody>
      </p:sp>
      <p:sp>
        <p:nvSpPr>
          <p:cNvPr id="142" name="Google Shape;142;p9"/>
          <p:cNvSpPr txBox="1"/>
          <p:nvPr>
            <p:ph idx="1" type="body"/>
          </p:nvPr>
        </p:nvSpPr>
        <p:spPr>
          <a:xfrm>
            <a:off x="232719" y="1825727"/>
            <a:ext cx="8229600" cy="3858381"/>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Pupils should be aiming for 100%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Research consistently shows a direct link between attainment and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Communication with parents if attendance levels become a concern.</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Term-time holidays are recorded as unauthorised absences in line Vale of Glamorgan expectations.</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your child is absent from school, it has to be reported via phone or an email to the office.</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g37ad332acbe_19_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Punctuality</a:t>
            </a:r>
            <a:endParaRPr sz="4000"/>
          </a:p>
        </p:txBody>
      </p:sp>
      <p:sp>
        <p:nvSpPr>
          <p:cNvPr id="148" name="Google Shape;148;g37ad332acbe_19_1"/>
          <p:cNvSpPr txBox="1"/>
          <p:nvPr>
            <p:ph idx="1" type="body"/>
          </p:nvPr>
        </p:nvSpPr>
        <p:spPr>
          <a:xfrm>
            <a:off x="232719" y="1825727"/>
            <a:ext cx="8229600" cy="385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Registration closes at 9:00am.</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aim for your child to be in by this time in order to avoid your child missing out on being introduced to their learning day. Also being punctual helps other children from being disturbed also.</a:t>
            </a:r>
            <a:endParaRPr sz="2000"/>
          </a:p>
        </p:txBody>
      </p:sp>
      <p:pic>
        <p:nvPicPr>
          <p:cNvPr id="149" name="Google Shape;149;g37ad332acbe_19_1"/>
          <p:cNvPicPr preferRelativeResize="0"/>
          <p:nvPr/>
        </p:nvPicPr>
        <p:blipFill>
          <a:blip r:embed="rId3">
            <a:alphaModFix/>
          </a:blip>
          <a:stretch>
            <a:fillRect/>
          </a:stretch>
        </p:blipFill>
        <p:spPr>
          <a:xfrm>
            <a:off x="3372038" y="4409113"/>
            <a:ext cx="2619375" cy="174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55" name="Google Shape;155;p10"/>
          <p:cNvSpPr txBox="1"/>
          <p:nvPr/>
        </p:nvSpPr>
        <p:spPr>
          <a:xfrm>
            <a:off x="303350" y="1493850"/>
            <a:ext cx="8612100" cy="51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 not pass on messages at the school gate; all absences and messages must be reported to the school office.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Staff are available at the end of each day (except Wednesdays) to chat through informal and brief issues.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Weekly newsletter via the school website.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download the School News App</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News App</a:t>
            </a:r>
            <a:endParaRPr/>
          </a:p>
        </p:txBody>
      </p:sp>
      <p:pic>
        <p:nvPicPr>
          <p:cNvPr id="161" name="Google Shape;161;g2fb1c41c2ce_0_0"/>
          <p:cNvPicPr preferRelativeResize="0"/>
          <p:nvPr/>
        </p:nvPicPr>
        <p:blipFill rotWithShape="1">
          <a:blip r:embed="rId3">
            <a:alphaModFix/>
          </a:blip>
          <a:srcRect b="0" l="0" r="0" t="0"/>
          <a:stretch/>
        </p:blipFill>
        <p:spPr>
          <a:xfrm>
            <a:off x="725125" y="2005275"/>
            <a:ext cx="7317750" cy="4281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g37a0548efe0_0_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Handbook</a:t>
            </a:r>
            <a:endParaRPr/>
          </a:p>
        </p:txBody>
      </p:sp>
      <p:sp>
        <p:nvSpPr>
          <p:cNvPr id="167" name="Google Shape;167;g37a0548efe0_0_8"/>
          <p:cNvSpPr txBox="1"/>
          <p:nvPr/>
        </p:nvSpPr>
        <p:spPr>
          <a:xfrm>
            <a:off x="673925" y="2380525"/>
            <a:ext cx="7974300" cy="379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Copies of our school Handbook are available to take away from today’s meeting.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All important information is located here. </a:t>
            </a:r>
            <a:endParaRPr b="0" i="0" sz="2100" u="none" cap="none" strike="noStrik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73" name="Google Shape;173;p11"/>
          <p:cNvSpPr txBox="1"/>
          <p:nvPr/>
        </p:nvSpPr>
        <p:spPr>
          <a:xfrm>
            <a:off x="448475" y="1849975"/>
            <a:ext cx="8229600" cy="2154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 sz="3200" u="none" cap="none" strike="noStrike">
                <a:solidFill>
                  <a:srgbClr val="000000"/>
                </a:solidFill>
                <a:latin typeface="Arial"/>
                <a:ea typeface="Arial"/>
                <a:cs typeface="Arial"/>
                <a:sym typeface="Arial"/>
              </a:rPr>
              <a:t>Please feel free to look around our classroom where we will be available to answer any questions you might have about life in Year </a:t>
            </a:r>
            <a:r>
              <a:rPr lang="en" sz="3200"/>
              <a:t>4.</a:t>
            </a:r>
            <a:r>
              <a:rPr b="0" i="0" lang="en" sz="3200" u="none" cap="none" strike="noStrike">
                <a:solidFill>
                  <a:srgbClr val="000000"/>
                </a:solidFill>
                <a:latin typeface="Arial"/>
                <a:ea typeface="Arial"/>
                <a:cs typeface="Arial"/>
                <a:sym typeface="Arial"/>
              </a:rPr>
              <a:t> </a:t>
            </a:r>
            <a:endParaRPr b="0" i="0" sz="32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174" name="Google Shape;174;p11"/>
          <p:cNvPicPr preferRelativeResize="0"/>
          <p:nvPr/>
        </p:nvPicPr>
        <p:blipFill rotWithShape="1">
          <a:blip r:embed="rId3">
            <a:alphaModFix/>
          </a:blip>
          <a:srcRect b="0" l="0" r="0" t="0"/>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