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724650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FF66CC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4" autoAdjust="0"/>
    <p:restoredTop sz="94660"/>
  </p:normalViewPr>
  <p:slideViewPr>
    <p:cSldViewPr snapToGrid="0">
      <p:cViewPr varScale="1">
        <p:scale>
          <a:sx n="128" d="100"/>
          <a:sy n="128" d="100"/>
        </p:scale>
        <p:origin x="144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238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602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890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037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600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724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839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519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42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059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975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95FC7-65B1-472B-9F3B-8622F8185DB9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52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.png"/><Relationship Id="rId18" Type="http://schemas.openxmlformats.org/officeDocument/2006/relationships/hyperlink" Target="http://cymraeg.gov.wales/" TargetMode="External"/><Relationship Id="rId26" Type="http://schemas.openxmlformats.org/officeDocument/2006/relationships/image" Target="../media/image20.png"/><Relationship Id="rId39" Type="http://schemas.openxmlformats.org/officeDocument/2006/relationships/image" Target="../media/image27.png"/><Relationship Id="rId21" Type="http://schemas.openxmlformats.org/officeDocument/2006/relationships/image" Target="../media/image16.png"/><Relationship Id="rId34" Type="http://schemas.openxmlformats.org/officeDocument/2006/relationships/hyperlink" Target="http://www.geiriadur.bangor.ac.uk/" TargetMode="External"/><Relationship Id="rId7" Type="http://schemas.openxmlformats.org/officeDocument/2006/relationships/image" Target="../media/image4.gif"/><Relationship Id="rId12" Type="http://schemas.openxmlformats.org/officeDocument/2006/relationships/image" Target="../media/image8.png"/><Relationship Id="rId17" Type="http://schemas.openxmlformats.org/officeDocument/2006/relationships/image" Target="../media/image13.png"/><Relationship Id="rId25" Type="http://schemas.openxmlformats.org/officeDocument/2006/relationships/image" Target="../media/image19.png"/><Relationship Id="rId33" Type="http://schemas.openxmlformats.org/officeDocument/2006/relationships/image" Target="../media/image24.png"/><Relationship Id="rId38" Type="http://schemas.openxmlformats.org/officeDocument/2006/relationships/image" Target="../media/image26.png"/><Relationship Id="rId2" Type="http://schemas.openxmlformats.org/officeDocument/2006/relationships/image" Target="../media/image1.jpeg"/><Relationship Id="rId16" Type="http://schemas.openxmlformats.org/officeDocument/2006/relationships/image" Target="../media/image12.png"/><Relationship Id="rId20" Type="http://schemas.openxmlformats.org/officeDocument/2006/relationships/image" Target="../media/image15.png"/><Relationship Id="rId29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s4c.cymru/ciwtiwb" TargetMode="External"/><Relationship Id="rId11" Type="http://schemas.openxmlformats.org/officeDocument/2006/relationships/hyperlink" Target="http://www.s4c.cymru/" TargetMode="External"/><Relationship Id="rId24" Type="http://schemas.openxmlformats.org/officeDocument/2006/relationships/image" Target="../media/image18.png"/><Relationship Id="rId32" Type="http://schemas.openxmlformats.org/officeDocument/2006/relationships/hyperlink" Target="http://www.geiriaduracademi.org/" TargetMode="External"/><Relationship Id="rId37" Type="http://schemas.openxmlformats.org/officeDocument/2006/relationships/hyperlink" Target="http://www.poridrwystori.org.uk/audio-rhymes" TargetMode="External"/><Relationship Id="rId5" Type="http://schemas.openxmlformats.org/officeDocument/2006/relationships/image" Target="../media/image3.jpeg"/><Relationship Id="rId15" Type="http://schemas.openxmlformats.org/officeDocument/2006/relationships/image" Target="../media/image11.png"/><Relationship Id="rId23" Type="http://schemas.openxmlformats.org/officeDocument/2006/relationships/hyperlink" Target="http://www.bbc.co.uk/wales/learning/learnwelsh" TargetMode="External"/><Relationship Id="rId28" Type="http://schemas.openxmlformats.org/officeDocument/2006/relationships/image" Target="../media/image21.png"/><Relationship Id="rId36" Type="http://schemas.openxmlformats.org/officeDocument/2006/relationships/hyperlink" Target="http://www.poridrwystori.org.uk/audio-stories" TargetMode="External"/><Relationship Id="rId10" Type="http://schemas.openxmlformats.org/officeDocument/2006/relationships/image" Target="../media/image7.png"/><Relationship Id="rId19" Type="http://schemas.openxmlformats.org/officeDocument/2006/relationships/image" Target="../media/image14.png"/><Relationship Id="rId31" Type="http://schemas.openxmlformats.org/officeDocument/2006/relationships/image" Target="../media/image23.png"/><Relationship Id="rId4" Type="http://schemas.openxmlformats.org/officeDocument/2006/relationships/image" Target="../media/image2.jpeg"/><Relationship Id="rId9" Type="http://schemas.openxmlformats.org/officeDocument/2006/relationships/image" Target="../media/image6.png"/><Relationship Id="rId14" Type="http://schemas.openxmlformats.org/officeDocument/2006/relationships/image" Target="../media/image10.png"/><Relationship Id="rId22" Type="http://schemas.openxmlformats.org/officeDocument/2006/relationships/image" Target="../media/image17.png"/><Relationship Id="rId27" Type="http://schemas.openxmlformats.org/officeDocument/2006/relationships/hyperlink" Target="http://www.canolfanpeniarth.org/" TargetMode="External"/><Relationship Id="rId30" Type="http://schemas.openxmlformats.org/officeDocument/2006/relationships/hyperlink" Target="http://www.learnwelsh.net/" TargetMode="External"/><Relationship Id="rId35" Type="http://schemas.openxmlformats.org/officeDocument/2006/relationships/image" Target="../media/image25.png"/><Relationship Id="rId8" Type="http://schemas.openxmlformats.org/officeDocument/2006/relationships/image" Target="../media/image5.png"/><Relationship Id="rId3" Type="http://schemas.openxmlformats.org/officeDocument/2006/relationships/hyperlink" Target="http://www.urdd.cym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76120" y="2602377"/>
            <a:ext cx="2199039" cy="896761"/>
          </a:xfrm>
        </p:spPr>
        <p:txBody>
          <a:bodyPr>
            <a:normAutofit fontScale="90000"/>
          </a:bodyPr>
          <a:lstStyle/>
          <a:p>
            <a:r>
              <a:rPr lang="en-GB" sz="3600" b="1" dirty="0" err="1"/>
              <a:t>Gwefannau</a:t>
            </a:r>
            <a:r>
              <a:rPr lang="en-GB" sz="3600" b="1" dirty="0"/>
              <a:t> Websites</a:t>
            </a:r>
          </a:p>
        </p:txBody>
      </p:sp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887" y="2689132"/>
            <a:ext cx="641696" cy="641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Group 17"/>
          <p:cNvGrpSpPr/>
          <p:nvPr/>
        </p:nvGrpSpPr>
        <p:grpSpPr>
          <a:xfrm>
            <a:off x="3220288" y="3580510"/>
            <a:ext cx="2504540" cy="1477328"/>
            <a:chOff x="656661" y="1720482"/>
            <a:chExt cx="2504540" cy="1477328"/>
          </a:xfrm>
        </p:grpSpPr>
        <p:sp>
          <p:nvSpPr>
            <p:cNvPr id="4" name="TextBox 3"/>
            <p:cNvSpPr txBox="1"/>
            <p:nvPr/>
          </p:nvSpPr>
          <p:spPr>
            <a:xfrm>
              <a:off x="656661" y="1720482"/>
              <a:ext cx="2504540" cy="1477328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/>
                <a:t>Urdd Gobaith Cymru</a:t>
              </a:r>
            </a:p>
            <a:p>
              <a:endParaRPr lang="en-GB"/>
            </a:p>
            <a:p>
              <a:endParaRPr lang="en-GB"/>
            </a:p>
            <a:p>
              <a:endParaRPr lang="en-GB"/>
            </a:p>
            <a:p>
              <a:pPr algn="ctr"/>
              <a:r>
                <a:rPr lang="en-GB">
                  <a:hlinkClick r:id="rId3"/>
                </a:rPr>
                <a:t>www.urdd.cymru</a:t>
              </a:r>
              <a:endParaRPr lang="en-GB"/>
            </a:p>
          </p:txBody>
        </p:sp>
        <p:pic>
          <p:nvPicPr>
            <p:cNvPr id="1030" name="Picture 6" descr="Image result for mr urdd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6394" y="2028980"/>
              <a:ext cx="732198" cy="860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Image result for gwersyll llangranno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1686" y="2064554"/>
              <a:ext cx="860333" cy="860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Group 19"/>
          <p:cNvGrpSpPr/>
          <p:nvPr/>
        </p:nvGrpSpPr>
        <p:grpSpPr>
          <a:xfrm>
            <a:off x="6908625" y="9525"/>
            <a:ext cx="2978325" cy="3181119"/>
            <a:chOff x="355921" y="3558422"/>
            <a:chExt cx="2716147" cy="2862322"/>
          </a:xfrm>
        </p:grpSpPr>
        <p:grpSp>
          <p:nvGrpSpPr>
            <p:cNvPr id="6" name="Group 5"/>
            <p:cNvGrpSpPr/>
            <p:nvPr/>
          </p:nvGrpSpPr>
          <p:grpSpPr>
            <a:xfrm>
              <a:off x="355921" y="3558422"/>
              <a:ext cx="2716147" cy="2862322"/>
              <a:chOff x="4773865" y="1707915"/>
              <a:chExt cx="2716147" cy="2862322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4773865" y="1707915"/>
                <a:ext cx="2716147" cy="2862322"/>
              </a:xfrm>
              <a:prstGeom prst="rect">
                <a:avLst/>
              </a:prstGeom>
              <a:noFill/>
              <a:ln w="28575">
                <a:solidFill>
                  <a:srgbClr val="FFC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/>
                  <a:t>Cyw  </a:t>
                </a:r>
              </a:p>
              <a:p>
                <a:pPr algn="ctr"/>
                <a:r>
                  <a:rPr lang="en-GB" b="1"/>
                  <a:t>         watch children’s TV</a:t>
                </a:r>
              </a:p>
              <a:p>
                <a:endParaRPr lang="en-GB" b="1"/>
              </a:p>
              <a:p>
                <a:endParaRPr lang="en-GB" b="1"/>
              </a:p>
              <a:p>
                <a:endParaRPr lang="en-GB" b="1"/>
              </a:p>
              <a:p>
                <a:endParaRPr lang="en-GB" b="1"/>
              </a:p>
              <a:p>
                <a:pPr algn="ctr"/>
                <a:endParaRPr lang="en-GB">
                  <a:hlinkClick r:id="rId6"/>
                </a:endParaRPr>
              </a:p>
              <a:p>
                <a:pPr algn="ctr"/>
                <a:endParaRPr lang="en-GB">
                  <a:hlinkClick r:id="rId6"/>
                </a:endParaRPr>
              </a:p>
              <a:p>
                <a:pPr algn="ctr"/>
                <a:endParaRPr lang="en-GB">
                  <a:hlinkClick r:id="rId6"/>
                </a:endParaRPr>
              </a:p>
              <a:p>
                <a:pPr algn="ctr"/>
                <a:endParaRPr lang="en-GB">
                  <a:hlinkClick r:id="rId6"/>
                </a:endParaRPr>
              </a:p>
              <a:p>
                <a:pPr algn="ctr"/>
                <a:r>
                  <a:rPr lang="en-GB">
                    <a:hlinkClick r:id="rId6"/>
                  </a:rPr>
                  <a:t>www.s4c.cymru/ciwtiwb</a:t>
                </a:r>
                <a:endParaRPr lang="en-GB"/>
              </a:p>
            </p:txBody>
          </p:sp>
          <p:pic>
            <p:nvPicPr>
              <p:cNvPr id="1038" name="Picture 14" descr="Image result for s4c cyw"/>
              <p:cNvPicPr>
                <a:picLocks noChangeAspect="1" noChangeArrowheads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402" r="49867"/>
              <a:stretch/>
            </p:blipFill>
            <p:spPr bwMode="auto">
              <a:xfrm>
                <a:off x="4897312" y="1806461"/>
                <a:ext cx="493545" cy="56290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86127" y="4332757"/>
              <a:ext cx="1062245" cy="81800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777271" y="4318420"/>
              <a:ext cx="1085697" cy="846681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066054" y="5234972"/>
              <a:ext cx="1017252" cy="821479"/>
            </a:xfrm>
            <a:prstGeom prst="rect">
              <a:avLst/>
            </a:prstGeom>
          </p:spPr>
        </p:pic>
      </p:grpSp>
      <p:grpSp>
        <p:nvGrpSpPr>
          <p:cNvPr id="19" name="Group 18"/>
          <p:cNvGrpSpPr/>
          <p:nvPr/>
        </p:nvGrpSpPr>
        <p:grpSpPr>
          <a:xfrm>
            <a:off x="3705398" y="1017433"/>
            <a:ext cx="3005844" cy="1477328"/>
            <a:chOff x="355921" y="1859544"/>
            <a:chExt cx="3005844" cy="1477328"/>
          </a:xfrm>
        </p:grpSpPr>
        <p:sp>
          <p:nvSpPr>
            <p:cNvPr id="9" name="TextBox 8"/>
            <p:cNvSpPr txBox="1"/>
            <p:nvPr/>
          </p:nvSpPr>
          <p:spPr>
            <a:xfrm>
              <a:off x="355921" y="1859544"/>
              <a:ext cx="3005844" cy="1477328"/>
            </a:xfrm>
            <a:prstGeom prst="rect">
              <a:avLst/>
            </a:prstGeom>
            <a:noFill/>
            <a:ln w="28575">
              <a:solidFill>
                <a:schemeClr val="accent1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/>
                <a:t>S4C – Welsh TV</a:t>
              </a:r>
            </a:p>
            <a:p>
              <a:pPr algn="ctr"/>
              <a:endParaRPr lang="en-GB" b="1"/>
            </a:p>
            <a:p>
              <a:pPr algn="ctr"/>
              <a:endParaRPr lang="en-GB" b="1"/>
            </a:p>
            <a:p>
              <a:pPr algn="ctr"/>
              <a:endParaRPr lang="en-GB" b="1"/>
            </a:p>
            <a:p>
              <a:pPr algn="ctr"/>
              <a:r>
                <a:rPr lang="en-GB">
                  <a:hlinkClick r:id="rId11"/>
                </a:rPr>
                <a:t>www.s4c.cymru</a:t>
              </a:r>
              <a:endParaRPr lang="en-GB"/>
            </a:p>
          </p:txBody>
        </p:sp>
        <p:pic>
          <p:nvPicPr>
            <p:cNvPr id="1036" name="Picture 12" descr="Image result for s4c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9089" y="2297674"/>
              <a:ext cx="839507" cy="7086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425518" y="2212549"/>
              <a:ext cx="638175" cy="2667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504640" y="2499642"/>
              <a:ext cx="628650" cy="266700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379213" y="2765185"/>
              <a:ext cx="962025" cy="28575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2278596" y="2700250"/>
              <a:ext cx="1028700" cy="257175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2388459" y="2361551"/>
              <a:ext cx="808973" cy="291230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12340" y="9668"/>
            <a:ext cx="3476625" cy="1477328"/>
            <a:chOff x="5419725" y="2397974"/>
            <a:chExt cx="3476625" cy="1477328"/>
          </a:xfrm>
        </p:grpSpPr>
        <p:sp>
          <p:nvSpPr>
            <p:cNvPr id="22" name="TextBox 21"/>
            <p:cNvSpPr txBox="1"/>
            <p:nvPr/>
          </p:nvSpPr>
          <p:spPr>
            <a:xfrm>
              <a:off x="5419725" y="2397974"/>
              <a:ext cx="3476625" cy="1477328"/>
            </a:xfrm>
            <a:prstGeom prst="rect">
              <a:avLst/>
            </a:prstGeom>
            <a:noFill/>
            <a:ln w="28575">
              <a:solidFill>
                <a:srgbClr val="7030A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en-GB">
                <a:hlinkClick r:id="rId18"/>
              </a:endParaRPr>
            </a:p>
            <a:p>
              <a:endParaRPr lang="en-GB">
                <a:hlinkClick r:id="rId18"/>
              </a:endParaRPr>
            </a:p>
            <a:p>
              <a:endParaRPr lang="en-GB">
                <a:hlinkClick r:id="rId18"/>
              </a:endParaRPr>
            </a:p>
            <a:p>
              <a:endParaRPr lang="en-GB">
                <a:hlinkClick r:id="rId18"/>
              </a:endParaRPr>
            </a:p>
            <a:p>
              <a:pPr algn="ctr"/>
              <a:r>
                <a:rPr lang="en-GB">
                  <a:hlinkClick r:id="rId18"/>
                </a:rPr>
                <a:t>http://cymraeg.gov.wales</a:t>
              </a:r>
              <a:endParaRPr lang="en-GB" sz="1600"/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5586327" y="2542964"/>
              <a:ext cx="1132542" cy="94297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7293941" y="2881411"/>
              <a:ext cx="1443038" cy="20955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6885471" y="3198727"/>
              <a:ext cx="1571625" cy="304800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6885471" y="2547628"/>
              <a:ext cx="1857375" cy="192746"/>
            </a:xfrm>
            <a:prstGeom prst="rect">
              <a:avLst/>
            </a:prstGeom>
          </p:spPr>
        </p:pic>
      </p:grpSp>
      <p:grpSp>
        <p:nvGrpSpPr>
          <p:cNvPr id="1027" name="Group 1026"/>
          <p:cNvGrpSpPr/>
          <p:nvPr/>
        </p:nvGrpSpPr>
        <p:grpSpPr>
          <a:xfrm>
            <a:off x="10372" y="5270040"/>
            <a:ext cx="5791201" cy="1571589"/>
            <a:chOff x="3248024" y="2853374"/>
            <a:chExt cx="5791201" cy="1600438"/>
          </a:xfrm>
        </p:grpSpPr>
        <p:sp>
          <p:nvSpPr>
            <p:cNvPr id="30" name="TextBox 29"/>
            <p:cNvSpPr txBox="1"/>
            <p:nvPr/>
          </p:nvSpPr>
          <p:spPr>
            <a:xfrm>
              <a:off x="3248024" y="2853374"/>
              <a:ext cx="5791201" cy="1600438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endParaRPr lang="en-GB" sz="800">
                <a:hlinkClick r:id="rId23"/>
              </a:endParaRPr>
            </a:p>
            <a:p>
              <a:pPr algn="r"/>
              <a:r>
                <a:rPr lang="en-GB">
                  <a:hlinkClick r:id="rId23"/>
                </a:rPr>
                <a:t>www.bbc.co.uk/wales/learning/learnwelsh</a:t>
              </a:r>
              <a:endParaRPr lang="en-GB"/>
            </a:p>
            <a:p>
              <a:pPr algn="r"/>
              <a:endParaRPr lang="en-GB"/>
            </a:p>
            <a:p>
              <a:pPr algn="r"/>
              <a:endParaRPr lang="en-GB"/>
            </a:p>
            <a:p>
              <a:pPr algn="r"/>
              <a:endParaRPr lang="en-GB"/>
            </a:p>
            <a:p>
              <a:pPr algn="r"/>
              <a:endParaRPr lang="en-GB"/>
            </a:p>
          </p:txBody>
        </p:sp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3407445" y="2949634"/>
              <a:ext cx="1274469" cy="476437"/>
            </a:xfrm>
            <a:prstGeom prst="rect">
              <a:avLst/>
            </a:prstGeom>
          </p:spPr>
        </p:pic>
        <p:pic>
          <p:nvPicPr>
            <p:cNvPr id="1024" name="Picture 1023"/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>
            <a:xfrm>
              <a:off x="3378872" y="3482079"/>
              <a:ext cx="2695575" cy="742950"/>
            </a:xfrm>
            <a:prstGeom prst="rect">
              <a:avLst/>
            </a:prstGeom>
          </p:spPr>
        </p:pic>
        <p:pic>
          <p:nvPicPr>
            <p:cNvPr id="1025" name="Picture 1024"/>
            <p:cNvPicPr>
              <a:picLocks noChangeAspect="1"/>
            </p:cNvPicPr>
            <p:nvPr/>
          </p:nvPicPr>
          <p:blipFill>
            <a:blip r:embed="rId26"/>
            <a:stretch>
              <a:fillRect/>
            </a:stretch>
          </p:blipFill>
          <p:spPr>
            <a:xfrm>
              <a:off x="6205295" y="3450575"/>
              <a:ext cx="2695575" cy="762000"/>
            </a:xfrm>
            <a:prstGeom prst="rect">
              <a:avLst/>
            </a:prstGeom>
          </p:spPr>
        </p:pic>
      </p:grpSp>
      <p:sp>
        <p:nvSpPr>
          <p:cNvPr id="1031" name="TextBox 1030"/>
          <p:cNvSpPr txBox="1"/>
          <p:nvPr/>
        </p:nvSpPr>
        <p:spPr>
          <a:xfrm>
            <a:off x="6000811" y="5148858"/>
            <a:ext cx="3886139" cy="1692771"/>
          </a:xfrm>
          <a:prstGeom prst="rect">
            <a:avLst/>
          </a:prstGeom>
          <a:noFill/>
          <a:ln w="28575">
            <a:solidFill>
              <a:srgbClr val="00FFFF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GB">
                <a:hlinkClick r:id="rId27"/>
              </a:rPr>
              <a:t>www.canolfanpeniarth.org</a:t>
            </a:r>
            <a:endParaRPr lang="en-GB"/>
          </a:p>
          <a:p>
            <a:endParaRPr lang="en-GB"/>
          </a:p>
          <a:p>
            <a:endParaRPr lang="en-GB"/>
          </a:p>
          <a:p>
            <a:endParaRPr lang="en-GB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/>
              <a:t>web and interactive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/>
              <a:t>Clock Game</a:t>
            </a:r>
            <a:endParaRPr lang="en-GB"/>
          </a:p>
        </p:txBody>
      </p:sp>
      <p:pic>
        <p:nvPicPr>
          <p:cNvPr id="1029" name="Picture 1028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6091288" y="5279565"/>
            <a:ext cx="1209675" cy="714375"/>
          </a:xfrm>
          <a:prstGeom prst="rect">
            <a:avLst/>
          </a:prstGeom>
        </p:spPr>
      </p:pic>
      <p:pic>
        <p:nvPicPr>
          <p:cNvPr id="1033" name="Picture 1032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8369310" y="5575307"/>
            <a:ext cx="1106175" cy="1131430"/>
          </a:xfrm>
          <a:prstGeom prst="rect">
            <a:avLst/>
          </a:prstGeom>
        </p:spPr>
      </p:pic>
      <p:grpSp>
        <p:nvGrpSpPr>
          <p:cNvPr id="1037" name="Group 1036"/>
          <p:cNvGrpSpPr/>
          <p:nvPr/>
        </p:nvGrpSpPr>
        <p:grpSpPr>
          <a:xfrm>
            <a:off x="18366" y="2882610"/>
            <a:ext cx="3107268" cy="2308324"/>
            <a:chOff x="3201173" y="2524932"/>
            <a:chExt cx="3107268" cy="2308324"/>
          </a:xfrm>
        </p:grpSpPr>
        <p:sp>
          <p:nvSpPr>
            <p:cNvPr id="1034" name="TextBox 1033"/>
            <p:cNvSpPr txBox="1"/>
            <p:nvPr/>
          </p:nvSpPr>
          <p:spPr>
            <a:xfrm>
              <a:off x="3201173" y="2524932"/>
              <a:ext cx="3107268" cy="2308324"/>
            </a:xfrm>
            <a:prstGeom prst="rect">
              <a:avLst/>
            </a:prstGeom>
            <a:noFill/>
            <a:ln w="28575">
              <a:solidFill>
                <a:srgbClr val="92D05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>
                  <a:hlinkClick r:id="rId30"/>
                </a:rPr>
                <a:t>www.learnwelsh.net</a:t>
              </a:r>
              <a:endParaRPr lang="en-GB"/>
            </a:p>
            <a:p>
              <a:endParaRPr lang="en-GB"/>
            </a:p>
            <a:p>
              <a:endParaRPr lang="en-GB"/>
            </a:p>
            <a:p>
              <a:endParaRPr lang="en-GB"/>
            </a:p>
            <a:p>
              <a:endParaRPr lang="en-GB"/>
            </a:p>
            <a:p>
              <a:endParaRPr lang="en-GB"/>
            </a:p>
            <a:p>
              <a:endParaRPr lang="en-GB"/>
            </a:p>
            <a:p>
              <a:endParaRPr lang="en-GB"/>
            </a:p>
          </p:txBody>
        </p:sp>
        <p:pic>
          <p:nvPicPr>
            <p:cNvPr id="1035" name="Picture 1034"/>
            <p:cNvPicPr>
              <a:picLocks noChangeAspect="1"/>
            </p:cNvPicPr>
            <p:nvPr/>
          </p:nvPicPr>
          <p:blipFill>
            <a:blip r:embed="rId31"/>
            <a:stretch>
              <a:fillRect/>
            </a:stretch>
          </p:blipFill>
          <p:spPr>
            <a:xfrm>
              <a:off x="3345421" y="2925083"/>
              <a:ext cx="2770798" cy="1796370"/>
            </a:xfrm>
            <a:prstGeom prst="rect">
              <a:avLst/>
            </a:prstGeom>
          </p:spPr>
        </p:pic>
      </p:grpSp>
      <p:grpSp>
        <p:nvGrpSpPr>
          <p:cNvPr id="1041" name="Group 1040"/>
          <p:cNvGrpSpPr/>
          <p:nvPr/>
        </p:nvGrpSpPr>
        <p:grpSpPr>
          <a:xfrm>
            <a:off x="32250" y="1564206"/>
            <a:ext cx="2900820" cy="1200329"/>
            <a:chOff x="-17181" y="1582594"/>
            <a:chExt cx="2900820" cy="1200329"/>
          </a:xfrm>
        </p:grpSpPr>
        <p:sp>
          <p:nvSpPr>
            <p:cNvPr id="1040" name="TextBox 1039"/>
            <p:cNvSpPr txBox="1"/>
            <p:nvPr/>
          </p:nvSpPr>
          <p:spPr>
            <a:xfrm>
              <a:off x="-17181" y="1582594"/>
              <a:ext cx="2900820" cy="1200329"/>
            </a:xfrm>
            <a:prstGeom prst="rect">
              <a:avLst/>
            </a:prstGeom>
            <a:noFill/>
            <a:ln w="28575">
              <a:solidFill>
                <a:srgbClr val="FFFF00"/>
              </a:solidFill>
            </a:ln>
          </p:spPr>
          <p:txBody>
            <a:bodyPr wrap="square" rtlCol="0">
              <a:spAutoFit/>
            </a:bodyPr>
            <a:lstStyle/>
            <a:p>
              <a:endParaRPr lang="en-GB">
                <a:hlinkClick r:id="rId32"/>
              </a:endParaRPr>
            </a:p>
            <a:p>
              <a:endParaRPr lang="en-GB">
                <a:hlinkClick r:id="rId32"/>
              </a:endParaRPr>
            </a:p>
            <a:p>
              <a:endParaRPr lang="en-GB">
                <a:hlinkClick r:id="rId32"/>
              </a:endParaRPr>
            </a:p>
            <a:p>
              <a:pPr algn="ctr"/>
              <a:r>
                <a:rPr lang="en-GB">
                  <a:hlinkClick r:id="rId32"/>
                </a:rPr>
                <a:t>www.geiriaduracademi.org</a:t>
              </a:r>
              <a:endParaRPr lang="en-GB"/>
            </a:p>
          </p:txBody>
        </p:sp>
        <p:pic>
          <p:nvPicPr>
            <p:cNvPr id="1039" name="Picture 1038"/>
            <p:cNvPicPr>
              <a:picLocks noChangeAspect="1"/>
            </p:cNvPicPr>
            <p:nvPr/>
          </p:nvPicPr>
          <p:blipFill>
            <a:blip r:embed="rId33"/>
            <a:stretch>
              <a:fillRect/>
            </a:stretch>
          </p:blipFill>
          <p:spPr>
            <a:xfrm>
              <a:off x="-17181" y="1594540"/>
              <a:ext cx="2900820" cy="780459"/>
            </a:xfrm>
            <a:prstGeom prst="rect">
              <a:avLst/>
            </a:prstGeom>
          </p:spPr>
        </p:pic>
      </p:grpSp>
      <p:grpSp>
        <p:nvGrpSpPr>
          <p:cNvPr id="1044" name="Group 1043"/>
          <p:cNvGrpSpPr/>
          <p:nvPr/>
        </p:nvGrpSpPr>
        <p:grpSpPr>
          <a:xfrm>
            <a:off x="3807549" y="9525"/>
            <a:ext cx="2782205" cy="923330"/>
            <a:chOff x="3759732" y="908331"/>
            <a:chExt cx="2916949" cy="923330"/>
          </a:xfrm>
        </p:grpSpPr>
        <p:sp>
          <p:nvSpPr>
            <p:cNvPr id="1043" name="TextBox 1042"/>
            <p:cNvSpPr txBox="1"/>
            <p:nvPr/>
          </p:nvSpPr>
          <p:spPr>
            <a:xfrm>
              <a:off x="3759732" y="908331"/>
              <a:ext cx="2916949" cy="923330"/>
            </a:xfrm>
            <a:prstGeom prst="rect">
              <a:avLst/>
            </a:prstGeom>
            <a:noFill/>
            <a:ln w="28575">
              <a:solidFill>
                <a:srgbClr val="FF66CC"/>
              </a:solidFill>
            </a:ln>
          </p:spPr>
          <p:txBody>
            <a:bodyPr wrap="square" rtlCol="0">
              <a:spAutoFit/>
            </a:bodyPr>
            <a:lstStyle/>
            <a:p>
              <a:endParaRPr lang="en-GB"/>
            </a:p>
            <a:p>
              <a:endParaRPr lang="en-GB"/>
            </a:p>
            <a:p>
              <a:pPr algn="ctr"/>
              <a:r>
                <a:rPr lang="en-GB">
                  <a:hlinkClick r:id="rId34"/>
                </a:rPr>
                <a:t>www.geiriadur.bangor.ac.uk</a:t>
              </a:r>
              <a:r>
                <a:rPr lang="en-GB"/>
                <a:t> </a:t>
              </a:r>
            </a:p>
          </p:txBody>
        </p:sp>
        <p:pic>
          <p:nvPicPr>
            <p:cNvPr id="1042" name="Picture 1041"/>
            <p:cNvPicPr>
              <a:picLocks noChangeAspect="1"/>
            </p:cNvPicPr>
            <p:nvPr/>
          </p:nvPicPr>
          <p:blipFill>
            <a:blip r:embed="rId35"/>
            <a:stretch>
              <a:fillRect/>
            </a:stretch>
          </p:blipFill>
          <p:spPr>
            <a:xfrm>
              <a:off x="3866350" y="1015088"/>
              <a:ext cx="2729627" cy="407355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5894983" y="3562505"/>
            <a:ext cx="3991967" cy="1477328"/>
            <a:chOff x="0" y="2302"/>
            <a:chExt cx="4011017" cy="1477328"/>
          </a:xfrm>
        </p:grpSpPr>
        <p:sp>
          <p:nvSpPr>
            <p:cNvPr id="5" name="TextBox 4"/>
            <p:cNvSpPr txBox="1"/>
            <p:nvPr/>
          </p:nvSpPr>
          <p:spPr>
            <a:xfrm>
              <a:off x="0" y="2302"/>
              <a:ext cx="4011017" cy="1477328"/>
            </a:xfrm>
            <a:prstGeom prst="rect">
              <a:avLst/>
            </a:prstGeom>
            <a:noFill/>
            <a:ln w="28575">
              <a:solidFill>
                <a:srgbClr val="CC99FF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b="1" dirty="0"/>
                <a:t>Listen to stories and rhymes</a:t>
              </a:r>
            </a:p>
            <a:p>
              <a:pPr algn="r"/>
              <a:endParaRPr lang="en-GB" dirty="0"/>
            </a:p>
            <a:p>
              <a:pPr algn="r"/>
              <a:endParaRPr lang="en-GB" dirty="0"/>
            </a:p>
            <a:p>
              <a:pPr algn="r"/>
              <a:r>
                <a:rPr lang="en-GB" dirty="0">
                  <a:hlinkClick r:id="rId36"/>
                </a:rPr>
                <a:t>www.poridrwystori.org.uk/audio-stories</a:t>
              </a:r>
              <a:endParaRPr lang="en-GB" dirty="0"/>
            </a:p>
            <a:p>
              <a:pPr algn="r"/>
              <a:r>
                <a:rPr lang="en-GB" dirty="0">
                  <a:hlinkClick r:id="rId37"/>
                </a:rPr>
                <a:t>www.poridrwystori.org.uk/audio-rhymes</a:t>
              </a:r>
              <a:r>
                <a:rPr lang="en-GB" dirty="0"/>
                <a:t> </a:t>
              </a: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8"/>
            <a:stretch>
              <a:fillRect/>
            </a:stretch>
          </p:blipFill>
          <p:spPr>
            <a:xfrm>
              <a:off x="99579" y="72963"/>
              <a:ext cx="924585" cy="817313"/>
            </a:xfrm>
            <a:prstGeom prst="rect">
              <a:avLst/>
            </a:prstGeom>
          </p:spPr>
        </p:pic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4089" y="2758449"/>
            <a:ext cx="770563" cy="512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728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</TotalTime>
  <Words>103</Words>
  <Application>Microsoft Macintosh PowerPoint</Application>
  <PresentationFormat>A4 Paper (210x297 mm)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Gwefannau Websites</vt:lpstr>
    </vt:vector>
  </TitlesOfParts>
  <Company>Powys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Gwefannau - Websites</dc:title>
  <dc:creator>Bethan Barlow</dc:creator>
  <cp:lastModifiedBy>S Antoniou (Llangan Primary School)</cp:lastModifiedBy>
  <cp:revision>16</cp:revision>
  <dcterms:created xsi:type="dcterms:W3CDTF">2018-03-01T13:19:40Z</dcterms:created>
  <dcterms:modified xsi:type="dcterms:W3CDTF">2023-11-22T11:41:52Z</dcterms:modified>
</cp:coreProperties>
</file>