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hvmvQU5dokFQ1lN06H4kUTo7atk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4630"/>
  </p:normalViewPr>
  <p:slideViewPr>
    <p:cSldViewPr snapToGrid="0">
      <p:cViewPr varScale="1">
        <p:scale>
          <a:sx n="113" d="100"/>
          <a:sy n="113" d="100"/>
        </p:scale>
        <p:origin x="170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51" Type="http://customschemas.google.com/relationships/presentationmetadata" Target="metadata"/><Relationship Id="rId3" Type="http://schemas.openxmlformats.org/officeDocument/2006/relationships/slide" Target="slides/slide2.xml"/><Relationship Id="rId21" Type="http://schemas.openxmlformats.org/officeDocument/2006/relationships/slide" Target="slides/slide20.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1pPr>
            <a:lvl2pPr marL="914400" marR="0" lvl="1"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2pPr>
            <a:lvl3pPr marL="1371600" marR="0" lvl="2"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3pPr>
            <a:lvl4pPr marL="1828800" marR="0" lvl="3"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4pPr>
            <a:lvl5pPr marL="2286000" marR="0" lvl="4"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5pPr>
            <a:lvl6pPr marL="2743200" marR="0" lvl="5"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6pPr>
            <a:lvl7pPr marL="3200400" marR="0" lvl="6"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7pPr>
            <a:lvl8pPr marL="3657600" marR="0" lvl="7"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8pPr>
            <a:lvl9pPr marL="4114800" marR="0" lvl="8" indent="-317500" algn="l" rtl="0">
              <a:lnSpc>
                <a:spcPct val="100000"/>
              </a:lnSpc>
              <a:spcBef>
                <a:spcPts val="0"/>
              </a:spcBef>
              <a:spcAft>
                <a:spcPts val="0"/>
              </a:spcAft>
              <a:buClr>
                <a:srgbClr val="000000"/>
              </a:buClr>
              <a:buSzPts val="14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 name="Google Shape;5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37ad332acbe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g37ad332acb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 name="Google Shape;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7ad332acbe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g37ad332acbe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37ad332acbe_0_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g37ad332acbe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7ad332acbe_0_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g37ad332acbe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7ad332acbe_9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3" name="Google Shape;93;g37ad332acbe_9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7a0548efe0_0_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g37a0548efe0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7ad332acbe_3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 name="Google Shape;108;g37ad332acbe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7ad332acbe_15_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g37ad332acbe_15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7ad332acbe_19_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g37ad332acbe_19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2" name="Google Shape;16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2fb1c41c2ce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g2fb1c41c2c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37a0548efe0_0_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37a0548efe0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w="57150" cap="flat" cmpd="sng">
            <a:solidFill>
              <a:srgbClr val="000000">
                <a:alpha val="14117"/>
              </a:srgbClr>
            </a:solidFill>
            <a:prstDash val="solid"/>
            <a:round/>
            <a:headEnd type="none" w="sm" len="sm"/>
            <a:tailEnd type="none" w="sm" len="sm"/>
          </a:ln>
        </p:spPr>
      </p:cxnSp>
      <p:sp>
        <p:nvSpPr>
          <p:cNvPr id="11" name="Google Shape;11;p13"/>
          <p:cNvSpPr txBox="1">
            <a:spLocks noGrp="1"/>
          </p:cNvSpPr>
          <p:nvPr>
            <p:ph type="ctrTitle"/>
          </p:nvPr>
        </p:nvSpPr>
        <p:spPr>
          <a:xfrm>
            <a:off x="685800" y="2490375"/>
            <a:ext cx="7772400" cy="2198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sz="7200" b="1" i="0" u="none" strike="noStrike" cap="none">
                <a:solidFill>
                  <a:schemeClr val="lt1"/>
                </a:solidFill>
                <a:latin typeface="Arial"/>
                <a:ea typeface="Arial"/>
                <a:cs typeface="Arial"/>
                <a:sym typeface="Arial"/>
              </a:defRPr>
            </a:lvl9pPr>
          </a:lstStyle>
          <a:p>
            <a:endParaRPr/>
          </a:p>
        </p:txBody>
      </p:sp>
      <p:sp>
        <p:nvSpPr>
          <p:cNvPr id="12" name="Google Shape;12;p13"/>
          <p:cNvSpPr txBox="1">
            <a:spLocks noGrp="1"/>
          </p:cNvSpPr>
          <p:nvPr>
            <p:ph type="subTitle" idx="1"/>
          </p:nvPr>
        </p:nvSpPr>
        <p:spPr>
          <a:xfrm>
            <a:off x="685800" y="4836036"/>
            <a:ext cx="7772400" cy="1032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sz="3000" b="0" i="0" u="none" strike="noStrike" cap="none">
                <a:solidFill>
                  <a:schemeClr val="dk2"/>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w="57150" cap="flat" cmpd="sng">
            <a:solidFill>
              <a:srgbClr val="000000">
                <a:alpha val="14117"/>
              </a:srgbClr>
            </a:solidFill>
            <a:prstDash val="solid"/>
            <a:round/>
            <a:headEnd type="none" w="sm" len="sm"/>
            <a:tailEnd type="none" w="sm" len="sm"/>
          </a:ln>
        </p:spPr>
      </p:cxnSp>
      <p:sp>
        <p:nvSpPr>
          <p:cNvPr id="16" name="Google Shape;16;p14"/>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7" name="Google Shape;17;p14"/>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w="57150" cap="flat" cmpd="sng">
            <a:solidFill>
              <a:srgbClr val="000000">
                <a:alpha val="14117"/>
              </a:srgbClr>
            </a:solidFill>
            <a:prstDash val="solid"/>
            <a:round/>
            <a:headEnd type="none" w="sm" len="sm"/>
            <a:tailEnd type="none" w="sm" len="sm"/>
          </a:ln>
        </p:spPr>
      </p:cxnSp>
      <p:sp>
        <p:nvSpPr>
          <p:cNvPr id="21" name="Google Shape;21;p1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
        <p:nvSpPr>
          <p:cNvPr id="22" name="Google Shape;22;p15"/>
          <p:cNvSpPr txBox="1">
            <a:spLocks noGrp="1"/>
          </p:cNvSpPr>
          <p:nvPr>
            <p:ph type="body" idx="1"/>
          </p:nvPr>
        </p:nvSpPr>
        <p:spPr>
          <a:xfrm>
            <a:off x="457200"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
        <p:nvSpPr>
          <p:cNvPr id="23" name="Google Shape;23;p15"/>
          <p:cNvSpPr txBox="1">
            <a:spLocks noGrp="1"/>
          </p:cNvSpPr>
          <p:nvPr>
            <p:ph type="body" idx="2"/>
          </p:nvPr>
        </p:nvSpPr>
        <p:spPr>
          <a:xfrm>
            <a:off x="4692274" y="1600200"/>
            <a:ext cx="3994500" cy="4967700"/>
          </a:xfrm>
          <a:prstGeom prst="rect">
            <a:avLst/>
          </a:prstGeom>
          <a:noFill/>
          <a:ln>
            <a:noFill/>
          </a:ln>
        </p:spPr>
        <p:txBody>
          <a:bodyPr spcFirstLastPara="1" wrap="square" lIns="91425" tIns="91425" rIns="91425" bIns="91425" anchor="t" anchorCtr="0">
            <a:noAutofit/>
          </a:bodyPr>
          <a:lstStyle>
            <a:lvl1pPr marL="457200" lvl="0" indent="-419100" algn="l">
              <a:lnSpc>
                <a:spcPct val="100000"/>
              </a:lnSpc>
              <a:spcBef>
                <a:spcPts val="600"/>
              </a:spcBef>
              <a:spcAft>
                <a:spcPts val="0"/>
              </a:spcAft>
              <a:buSzPts val="3000"/>
              <a:buChar char="●"/>
              <a:defRPr/>
            </a:lvl1pPr>
            <a:lvl2pPr marL="914400" lvl="1" indent="-381000" algn="l">
              <a:lnSpc>
                <a:spcPct val="100000"/>
              </a:lnSpc>
              <a:spcBef>
                <a:spcPts val="0"/>
              </a:spcBef>
              <a:spcAft>
                <a:spcPts val="0"/>
              </a:spcAft>
              <a:buSzPts val="2400"/>
              <a:buChar char="○"/>
              <a:defRPr/>
            </a:lvl2pPr>
            <a:lvl3pPr marL="1371600" lvl="2" indent="-381000" algn="l">
              <a:lnSpc>
                <a:spcPct val="100000"/>
              </a:lnSpc>
              <a:spcBef>
                <a:spcPts val="0"/>
              </a:spcBef>
              <a:spcAft>
                <a:spcPts val="0"/>
              </a:spcAft>
              <a:buSzPts val="2400"/>
              <a:buChar char="■"/>
              <a:defRPr/>
            </a:lvl3pPr>
            <a:lvl4pPr marL="1828800" lvl="3" indent="-342900" algn="l">
              <a:lnSpc>
                <a:spcPct val="100000"/>
              </a:lnSpc>
              <a:spcBef>
                <a:spcPts val="0"/>
              </a:spcBef>
              <a:spcAft>
                <a:spcPts val="0"/>
              </a:spcAft>
              <a:buSzPts val="1800"/>
              <a:buChar char="●"/>
              <a:defRPr/>
            </a:lvl4pPr>
            <a:lvl5pPr marL="2286000" lvl="4" indent="-342900" algn="l">
              <a:lnSpc>
                <a:spcPct val="100000"/>
              </a:lnSpc>
              <a:spcBef>
                <a:spcPts val="0"/>
              </a:spcBef>
              <a:spcAft>
                <a:spcPts val="0"/>
              </a:spcAft>
              <a:buSzPts val="1800"/>
              <a:buChar char="○"/>
              <a:defRPr sz="1800"/>
            </a:lvl5pPr>
            <a:lvl6pPr marL="2743200" lvl="5" indent="-342900" algn="l">
              <a:lnSpc>
                <a:spcPct val="100000"/>
              </a:lnSpc>
              <a:spcBef>
                <a:spcPts val="0"/>
              </a:spcBef>
              <a:spcAft>
                <a:spcPts val="0"/>
              </a:spcAft>
              <a:buSzPts val="1800"/>
              <a:buChar char="■"/>
              <a:defRPr sz="1800"/>
            </a:lvl6pPr>
            <a:lvl7pPr marL="3200400" lvl="6" indent="-342900" algn="l">
              <a:lnSpc>
                <a:spcPct val="100000"/>
              </a:lnSpc>
              <a:spcBef>
                <a:spcPts val="0"/>
              </a:spcBef>
              <a:spcAft>
                <a:spcPts val="0"/>
              </a:spcAft>
              <a:buSzPts val="1800"/>
              <a:buChar char="●"/>
              <a:defRPr sz="1800"/>
            </a:lvl7pPr>
            <a:lvl8pPr marL="3657600" lvl="7" indent="-342900" algn="l">
              <a:lnSpc>
                <a:spcPct val="100000"/>
              </a:lnSpc>
              <a:spcBef>
                <a:spcPts val="0"/>
              </a:spcBef>
              <a:spcAft>
                <a:spcPts val="0"/>
              </a:spcAft>
              <a:buSzPts val="1800"/>
              <a:buChar char="○"/>
              <a:defRPr sz="1800"/>
            </a:lvl8pPr>
            <a:lvl9pPr marL="4114800" lvl="8" indent="-342900" algn="l">
              <a:lnSpc>
                <a:spcPct val="100000"/>
              </a:lnSpc>
              <a:spcBef>
                <a:spcPts val="0"/>
              </a:spcBef>
              <a:spcAft>
                <a:spcPts val="0"/>
              </a:spcAft>
              <a:buSzPts val="1800"/>
              <a:buChar char="■"/>
              <a:defRPr sz="18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w="57150" cap="flat" cmpd="sng">
            <a:solidFill>
              <a:srgbClr val="000000">
                <a:alpha val="14117"/>
              </a:srgbClr>
            </a:solidFill>
            <a:prstDash val="solid"/>
            <a:round/>
            <a:headEnd type="none" w="sm" len="sm"/>
            <a:tailEnd type="none" w="sm" len="sm"/>
          </a:ln>
        </p:spPr>
      </p:cxnSp>
      <p:sp>
        <p:nvSpPr>
          <p:cNvPr id="27" name="Google Shape;27;p1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sz="3600" b="1">
                <a:solidFill>
                  <a:schemeClr val="lt1"/>
                </a:solidFill>
                <a:latin typeface="Arial"/>
                <a:ea typeface="Arial"/>
                <a:cs typeface="Arial"/>
                <a:sym typeface="A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8"/>
        <p:cNvGrpSpPr/>
        <p:nvPr/>
      </p:nvGrpSpPr>
      <p:grpSpPr>
        <a:xfrm>
          <a:off x="0" y="0"/>
          <a:ext cx="0" cy="0"/>
          <a:chOff x="0" y="0"/>
          <a:chExt cx="0" cy="0"/>
        </a:xfrm>
      </p:grpSpPr>
      <p:sp>
        <p:nvSpPr>
          <p:cNvPr id="29" name="Google Shape;29;p17"/>
          <p:cNvSpPr txBox="1">
            <a:spLocks noGrp="1"/>
          </p:cNvSpPr>
          <p:nvPr>
            <p:ph type="body" idx="1"/>
          </p:nvPr>
        </p:nvSpPr>
        <p:spPr>
          <a:xfrm>
            <a:off x="457200" y="5875079"/>
            <a:ext cx="8229600" cy="692700"/>
          </a:xfrm>
          <a:prstGeom prst="rect">
            <a:avLst/>
          </a:prstGeom>
          <a:noFill/>
          <a:ln>
            <a:noFill/>
          </a:ln>
        </p:spPr>
        <p:txBody>
          <a:bodyPr spcFirstLastPara="1" wrap="square" lIns="91425" tIns="91425" rIns="91425" bIns="91425" anchor="t" anchorCtr="0">
            <a:noAutofit/>
          </a:bodyPr>
          <a:lstStyle>
            <a:lvl1pPr marL="457200" lvl="0" indent="-342900" algn="l">
              <a:lnSpc>
                <a:spcPct val="100000"/>
              </a:lnSpc>
              <a:spcBef>
                <a:spcPts val="0"/>
              </a:spcBef>
              <a:spcAft>
                <a:spcPts val="0"/>
              </a:spcAft>
              <a:buClr>
                <a:schemeClr val="dk2"/>
              </a:buClr>
              <a:buSzPts val="1800"/>
              <a:buFont typeface="Arial"/>
              <a:buChar char="●"/>
              <a:defRPr sz="1800" b="0">
                <a:solidFill>
                  <a:schemeClr val="dk2"/>
                </a:solidFill>
              </a:defRPr>
            </a:lvl1pPr>
          </a:lstStyle>
          <a:p>
            <a:endParaRPr/>
          </a:p>
        </p:txBody>
      </p:sp>
      <p:sp>
        <p:nvSpPr>
          <p:cNvPr id="30" name="Google Shape;30;p17"/>
          <p:cNvSpPr/>
          <p:nvPr/>
        </p:nvSpPr>
        <p:spPr>
          <a:xfrm>
            <a:off x="4274" y="0"/>
            <a:ext cx="9144000" cy="5875200"/>
          </a:xfrm>
          <a:prstGeom prst="rect">
            <a:avLst/>
          </a:prstGeom>
          <a:solidFill>
            <a:srgbClr val="2388D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w="57150" cap="flat" cmpd="sng">
            <a:solidFill>
              <a:srgbClr val="000000">
                <a:alpha val="14117"/>
              </a:srgbClr>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lvl1pPr marR="0" lvl="0"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9pPr>
          </a:lstStyle>
          <a:p>
            <a:endParaRPr/>
          </a:p>
        </p:txBody>
      </p:sp>
      <p:sp>
        <p:nvSpPr>
          <p:cNvPr id="7" name="Google Shape;7;p12"/>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lvl1pPr marL="457200" marR="0" lvl="0" indent="-419100" algn="l" rtl="0">
              <a:lnSpc>
                <a:spcPct val="100000"/>
              </a:lnSpc>
              <a:spcBef>
                <a:spcPts val="600"/>
              </a:spcBef>
              <a:spcAft>
                <a:spcPts val="0"/>
              </a:spcAft>
              <a:buClr>
                <a:schemeClr val="dk1"/>
              </a:buClr>
              <a:buSzPts val="3000"/>
              <a:buFont typeface="Arial"/>
              <a:buChar char="●"/>
              <a:defRPr sz="3000" b="0" i="0" u="none" strike="noStrike" cap="none">
                <a:solidFill>
                  <a:schemeClr val="dk1"/>
                </a:solidFill>
                <a:latin typeface="Arial"/>
                <a:ea typeface="Arial"/>
                <a:cs typeface="Arial"/>
                <a:sym typeface="Arial"/>
              </a:defRPr>
            </a:lvl1pPr>
            <a:lvl2pPr marL="914400" marR="0" lvl="1"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81000" algn="l" rtl="0">
              <a:lnSpc>
                <a:spcPct val="100000"/>
              </a:lnSpc>
              <a:spcBef>
                <a:spcPts val="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100000"/>
              </a:lnSpc>
              <a:spcBef>
                <a:spcPts val="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llanganschool.co.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1"/>
          <p:cNvSpPr txBox="1">
            <a:spLocks noGrp="1"/>
          </p:cNvSpPr>
          <p:nvPr>
            <p:ph type="ctrTitle"/>
          </p:nvPr>
        </p:nvSpPr>
        <p:spPr>
          <a:xfrm>
            <a:off x="685800" y="930275"/>
            <a:ext cx="7772400" cy="2986500"/>
          </a:xfrm>
          <a:prstGeom prst="rect">
            <a:avLst/>
          </a:prstGeom>
          <a:noFill/>
          <a:ln>
            <a:noFill/>
          </a:ln>
        </p:spPr>
        <p:txBody>
          <a:bodyPr spcFirstLastPara="1" wrap="square" lIns="91425" tIns="91425" rIns="91425" bIns="91425" anchor="b" anchorCtr="0">
            <a:noAutofit/>
          </a:bodyPr>
          <a:lstStyle/>
          <a:p>
            <a:pPr marL="0" lvl="0" indent="0" algn="r" rtl="0">
              <a:lnSpc>
                <a:spcPct val="100000"/>
              </a:lnSpc>
              <a:spcBef>
                <a:spcPts val="0"/>
              </a:spcBef>
              <a:spcAft>
                <a:spcPts val="0"/>
              </a:spcAft>
              <a:buSzPts val="7200"/>
              <a:buNone/>
            </a:pPr>
            <a:r>
              <a:rPr lang="en" sz="6000"/>
              <a:t>Welcome to</a:t>
            </a:r>
            <a:endParaRPr sz="6000"/>
          </a:p>
          <a:p>
            <a:pPr marL="0" lvl="0" indent="0" algn="r" rtl="0">
              <a:lnSpc>
                <a:spcPct val="100000"/>
              </a:lnSpc>
              <a:spcBef>
                <a:spcPts val="0"/>
              </a:spcBef>
              <a:spcAft>
                <a:spcPts val="0"/>
              </a:spcAft>
              <a:buSzPts val="7200"/>
              <a:buNone/>
            </a:pPr>
            <a:r>
              <a:rPr lang="en" sz="6000"/>
              <a:t>Year 5</a:t>
            </a:r>
            <a:endParaRPr sz="6000"/>
          </a:p>
          <a:p>
            <a:pPr marL="0" lvl="0" indent="0" algn="ctr" rtl="0">
              <a:lnSpc>
                <a:spcPct val="100000"/>
              </a:lnSpc>
              <a:spcBef>
                <a:spcPts val="0"/>
              </a:spcBef>
              <a:spcAft>
                <a:spcPts val="0"/>
              </a:spcAft>
              <a:buSzPts val="7200"/>
              <a:buNone/>
            </a:pPr>
            <a:endParaRPr sz="5000"/>
          </a:p>
        </p:txBody>
      </p:sp>
      <p:sp>
        <p:nvSpPr>
          <p:cNvPr id="44" name="Google Shape;44;p1"/>
          <p:cNvSpPr txBox="1">
            <a:spLocks noGrp="1"/>
          </p:cNvSpPr>
          <p:nvPr>
            <p:ph type="subTitle" idx="1"/>
          </p:nvPr>
        </p:nvSpPr>
        <p:spPr>
          <a:xfrm>
            <a:off x="231500" y="4862411"/>
            <a:ext cx="7772400" cy="1032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000"/>
              <a:buNone/>
            </a:pPr>
            <a:endParaRPr/>
          </a:p>
          <a:p>
            <a:pPr marL="0" lvl="0" indent="0" algn="l" rtl="0">
              <a:lnSpc>
                <a:spcPct val="100000"/>
              </a:lnSpc>
              <a:spcBef>
                <a:spcPts val="0"/>
              </a:spcBef>
              <a:spcAft>
                <a:spcPts val="0"/>
              </a:spcAft>
              <a:buSzPts val="3000"/>
              <a:buNone/>
            </a:pPr>
            <a:endParaRPr/>
          </a:p>
        </p:txBody>
      </p:sp>
      <p:sp>
        <p:nvSpPr>
          <p:cNvPr id="45" name="Google Shape;45;p1"/>
          <p:cNvSpPr txBox="1"/>
          <p:nvPr/>
        </p:nvSpPr>
        <p:spPr>
          <a:xfrm>
            <a:off x="309337" y="5160689"/>
            <a:ext cx="8681001" cy="1592196"/>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www.llanganschool.co.uk</a:t>
            </a:r>
            <a:r>
              <a:rPr lang="en" sz="1800" b="0" i="0" u="none" strike="noStrike" cap="none">
                <a:solidFill>
                  <a:srgbClr val="000000"/>
                </a:solidFill>
                <a:latin typeface="Arial"/>
                <a:ea typeface="Arial"/>
                <a:cs typeface="Arial"/>
                <a:sym typeface="Arial"/>
              </a:rPr>
              <a:t>                                          </a:t>
            </a:r>
            <a:r>
              <a:rPr lang="en" sz="1600" b="0" i="0" u="none" strike="noStrike" cap="none">
                <a:solidFill>
                  <a:srgbClr val="000000"/>
                </a:solidFill>
                <a:latin typeface="Arial"/>
                <a:ea typeface="Arial"/>
                <a:cs typeface="Arial"/>
                <a:sym typeface="Arial"/>
              </a:rPr>
              <a:t>llangan_primary_school</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 sz="1600" b="0" i="0" u="none" strike="noStrike" cap="none">
                <a:solidFill>
                  <a:srgbClr val="000000"/>
                </a:solidFill>
                <a:latin typeface="Arial"/>
                <a:ea typeface="Arial"/>
                <a:cs typeface="Arial"/>
                <a:sym typeface="Arial"/>
              </a:rPr>
              <a:t>                                                                                         </a:t>
            </a:r>
            <a:endParaRPr sz="1600" b="0" i="0" u="none" strike="noStrike" cap="none">
              <a:solidFill>
                <a:srgbClr val="000000"/>
              </a:solidFill>
              <a:latin typeface="Arial"/>
              <a:ea typeface="Arial"/>
              <a:cs typeface="Arial"/>
              <a:sym typeface="Arial"/>
            </a:endParaRPr>
          </a:p>
        </p:txBody>
      </p:sp>
      <p:pic>
        <p:nvPicPr>
          <p:cNvPr id="46" name="Google Shape;46;p1" descr="A logo with a person holding up a tree&#10;&#10;Description automatically generated"/>
          <p:cNvPicPr preferRelativeResize="0"/>
          <p:nvPr/>
        </p:nvPicPr>
        <p:blipFill rotWithShape="1">
          <a:blip r:embed="rId4">
            <a:alphaModFix/>
          </a:blip>
          <a:srcRect/>
          <a:stretch/>
        </p:blipFill>
        <p:spPr>
          <a:xfrm>
            <a:off x="549875" y="442296"/>
            <a:ext cx="2747319" cy="3947297"/>
          </a:xfrm>
          <a:prstGeom prst="rect">
            <a:avLst/>
          </a:prstGeom>
          <a:noFill/>
          <a:ln>
            <a:noFill/>
          </a:ln>
        </p:spPr>
      </p:pic>
      <p:pic>
        <p:nvPicPr>
          <p:cNvPr id="47" name="Google Shape;47;p1" descr="Instagram Logo and symbol, meaning, history, PNG, brand"/>
          <p:cNvPicPr preferRelativeResize="0"/>
          <p:nvPr/>
        </p:nvPicPr>
        <p:blipFill rotWithShape="1">
          <a:blip r:embed="rId5">
            <a:alphaModFix/>
          </a:blip>
          <a:srcRect/>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52" name="Google Shape;52;p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Meet the staff</a:t>
            </a:r>
            <a:endParaRPr sz="4000"/>
          </a:p>
        </p:txBody>
      </p:sp>
      <p:sp>
        <p:nvSpPr>
          <p:cNvPr id="53" name="Google Shape;53;p2"/>
          <p:cNvSpPr txBox="1"/>
          <p:nvPr/>
        </p:nvSpPr>
        <p:spPr>
          <a:xfrm>
            <a:off x="3205353" y="5874840"/>
            <a:ext cx="19518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en" sz="2600" b="0" i="0" u="none" strike="noStrike" cap="none">
                <a:solidFill>
                  <a:srgbClr val="000000"/>
                </a:solidFill>
                <a:latin typeface="Arial"/>
                <a:ea typeface="Arial"/>
                <a:cs typeface="Arial"/>
                <a:sym typeface="Arial"/>
              </a:rPr>
              <a:t>M</a:t>
            </a:r>
            <a:r>
              <a:rPr lang="en" sz="2600"/>
              <a:t>iss Spiller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4" name="Google Shape;54;p2"/>
          <p:cNvPicPr preferRelativeResize="0"/>
          <p:nvPr/>
        </p:nvPicPr>
        <p:blipFill>
          <a:blip r:embed="rId3">
            <a:alphaModFix/>
          </a:blip>
          <a:stretch>
            <a:fillRect/>
          </a:stretch>
        </p:blipFill>
        <p:spPr>
          <a:xfrm>
            <a:off x="2697850" y="2245634"/>
            <a:ext cx="3084199" cy="31622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g37ad332acbe_0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Y5 Weekly Timetable</a:t>
            </a:r>
            <a:endParaRPr/>
          </a:p>
        </p:txBody>
      </p:sp>
      <p:pic>
        <p:nvPicPr>
          <p:cNvPr id="60" name="Google Shape;60;g37ad332acbe_0_0"/>
          <p:cNvPicPr preferRelativeResize="0"/>
          <p:nvPr/>
        </p:nvPicPr>
        <p:blipFill>
          <a:blip r:embed="rId3">
            <a:alphaModFix/>
          </a:blip>
          <a:stretch>
            <a:fillRect/>
          </a:stretch>
        </p:blipFill>
        <p:spPr>
          <a:xfrm>
            <a:off x="83825" y="1830638"/>
            <a:ext cx="8839204" cy="451023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3"/>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Structure of the day</a:t>
            </a:r>
            <a:endParaRPr sz="4000"/>
          </a:p>
        </p:txBody>
      </p:sp>
      <p:sp>
        <p:nvSpPr>
          <p:cNvPr id="66" name="Google Shape;66;p3"/>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200" b="1"/>
              <a:t>Breakfast Club</a:t>
            </a:r>
            <a:endParaRPr sz="2200"/>
          </a:p>
          <a:p>
            <a:pPr marL="0" lvl="0" indent="0" algn="l" rtl="0">
              <a:lnSpc>
                <a:spcPct val="100000"/>
              </a:lnSpc>
              <a:spcBef>
                <a:spcPts val="600"/>
              </a:spcBef>
              <a:spcAft>
                <a:spcPts val="0"/>
              </a:spcAft>
              <a:buSzPts val="3000"/>
              <a:buNone/>
            </a:pPr>
            <a:r>
              <a:rPr lang="en" sz="1700"/>
              <a:t>Gates open at 8:05am, 8:25am last entry. Pupils must be registered to use our breakfast club provision. </a:t>
            </a:r>
            <a:endParaRPr sz="2200" b="1"/>
          </a:p>
          <a:p>
            <a:pPr marL="0" lvl="0" indent="0" algn="l" rtl="0">
              <a:lnSpc>
                <a:spcPct val="100000"/>
              </a:lnSpc>
              <a:spcBef>
                <a:spcPts val="600"/>
              </a:spcBef>
              <a:spcAft>
                <a:spcPts val="0"/>
              </a:spcAft>
              <a:buSzPts val="3000"/>
              <a:buNone/>
            </a:pPr>
            <a:endParaRPr sz="700" b="1"/>
          </a:p>
          <a:p>
            <a:pPr marL="0" lvl="0" indent="0" algn="l" rtl="0">
              <a:lnSpc>
                <a:spcPct val="100000"/>
              </a:lnSpc>
              <a:spcBef>
                <a:spcPts val="600"/>
              </a:spcBef>
              <a:spcAft>
                <a:spcPts val="0"/>
              </a:spcAft>
              <a:buSzPts val="3000"/>
              <a:buNone/>
            </a:pPr>
            <a:r>
              <a:rPr lang="en" sz="2200" b="1"/>
              <a:t>AM</a:t>
            </a:r>
            <a:endParaRPr/>
          </a:p>
          <a:p>
            <a:pPr marL="0" lvl="0" indent="0" algn="l" rtl="0">
              <a:lnSpc>
                <a:spcPct val="100000"/>
              </a:lnSpc>
              <a:spcBef>
                <a:spcPts val="600"/>
              </a:spcBef>
              <a:spcAft>
                <a:spcPts val="0"/>
              </a:spcAft>
              <a:buSzPts val="3000"/>
              <a:buNone/>
            </a:pPr>
            <a:r>
              <a:rPr lang="en" sz="1800"/>
              <a:t>Gates open at 08:45 and close at 08:55. </a:t>
            </a:r>
            <a:endParaRPr sz="1800"/>
          </a:p>
          <a:p>
            <a:pPr marL="0" lvl="0" indent="0" algn="l" rtl="0">
              <a:lnSpc>
                <a:spcPct val="100000"/>
              </a:lnSpc>
              <a:spcBef>
                <a:spcPts val="600"/>
              </a:spcBef>
              <a:spcAft>
                <a:spcPts val="0"/>
              </a:spcAft>
              <a:buSzPts val="3000"/>
              <a:buNone/>
            </a:pPr>
            <a:r>
              <a:rPr lang="en" sz="1800"/>
              <a:t>Lessons begin at 09:00</a:t>
            </a:r>
            <a:endParaRPr/>
          </a:p>
          <a:p>
            <a:pPr marL="0" lvl="0" indent="0" algn="l" rtl="0">
              <a:lnSpc>
                <a:spcPct val="100000"/>
              </a:lnSpc>
              <a:spcBef>
                <a:spcPts val="600"/>
              </a:spcBef>
              <a:spcAft>
                <a:spcPts val="0"/>
              </a:spcAft>
              <a:buSzPts val="3000"/>
              <a:buNone/>
            </a:pPr>
            <a:r>
              <a:rPr lang="en" sz="1800"/>
              <a:t>Mornings begin with maths and numeracy, moving on to Guided Group Reading and Literacy. </a:t>
            </a:r>
            <a:endParaRPr/>
          </a:p>
          <a:p>
            <a:pPr marL="0" lvl="0" indent="0" algn="l" rtl="0">
              <a:lnSpc>
                <a:spcPct val="100000"/>
              </a:lnSpc>
              <a:spcBef>
                <a:spcPts val="600"/>
              </a:spcBef>
              <a:spcAft>
                <a:spcPts val="0"/>
              </a:spcAft>
              <a:buSzPts val="3000"/>
              <a:buNone/>
            </a:pPr>
            <a:r>
              <a:rPr lang="en" sz="1800"/>
              <a:t>Break time is at 10:10 – 10:30 am pupils may bring a healthy snack.</a:t>
            </a:r>
            <a:endParaRPr sz="1800"/>
          </a:p>
          <a:p>
            <a:pPr marL="0" lvl="0" indent="0" algn="l" rtl="0">
              <a:lnSpc>
                <a:spcPct val="100000"/>
              </a:lnSpc>
              <a:spcBef>
                <a:spcPts val="600"/>
              </a:spcBef>
              <a:spcAft>
                <a:spcPts val="0"/>
              </a:spcAft>
              <a:buSzPts val="3000"/>
              <a:buNone/>
            </a:pPr>
            <a:endParaRPr sz="900"/>
          </a:p>
          <a:p>
            <a:pPr marL="0" lvl="0" indent="0" algn="l" rtl="0">
              <a:lnSpc>
                <a:spcPct val="100000"/>
              </a:lnSpc>
              <a:spcBef>
                <a:spcPts val="600"/>
              </a:spcBef>
              <a:spcAft>
                <a:spcPts val="0"/>
              </a:spcAft>
              <a:buSzPts val="3000"/>
              <a:buNone/>
            </a:pPr>
            <a:r>
              <a:rPr lang="en" sz="2200" b="1"/>
              <a:t>PM</a:t>
            </a:r>
            <a:endParaRPr sz="1800"/>
          </a:p>
          <a:p>
            <a:pPr marL="0" lvl="0" indent="0" algn="l" rtl="0">
              <a:lnSpc>
                <a:spcPct val="100000"/>
              </a:lnSpc>
              <a:spcBef>
                <a:spcPts val="600"/>
              </a:spcBef>
              <a:spcAft>
                <a:spcPts val="0"/>
              </a:spcAft>
              <a:buSzPts val="3000"/>
              <a:buNone/>
            </a:pPr>
            <a:r>
              <a:rPr lang="en" sz="1800"/>
              <a:t>Afternoon lessons focus on challenging, rich and open-ended inquiry questions. Pupils also have opportunities to apply the skills they learn in their maths and English lessons in new and broader contexts. Science, Welsh, RE and assemblies also happen in the afternoon.</a:t>
            </a:r>
            <a:endParaRPr sz="1800"/>
          </a:p>
          <a:p>
            <a:pPr marL="0" lvl="0" indent="0" algn="l" rtl="0">
              <a:lnSpc>
                <a:spcPct val="100000"/>
              </a:lnSpc>
              <a:spcBef>
                <a:spcPts val="600"/>
              </a:spcBef>
              <a:spcAft>
                <a:spcPts val="0"/>
              </a:spcAft>
              <a:buSzPts val="3000"/>
              <a:buNone/>
            </a:pP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g37ad332acbe_0_5"/>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School Uniform </a:t>
            </a:r>
            <a:endParaRPr sz="4000"/>
          </a:p>
        </p:txBody>
      </p:sp>
      <p:sp>
        <p:nvSpPr>
          <p:cNvPr id="72" name="Google Shape;72;g37ad332acbe_0_5"/>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200"/>
              <a:t>At Llangan primary school we strongly encourage pupils to wear school uniform. It encourages a sense of equality, pride and belonging in our school and local community. Please could parents ensure all children’s belongings are clearly labelled. Our uniform consists of:</a:t>
            </a:r>
            <a:endParaRPr sz="2200"/>
          </a:p>
          <a:p>
            <a:pPr marL="0" lvl="0" indent="0" algn="l" rtl="0">
              <a:lnSpc>
                <a:spcPct val="100000"/>
              </a:lnSpc>
              <a:spcBef>
                <a:spcPts val="600"/>
              </a:spcBef>
              <a:spcAft>
                <a:spcPts val="0"/>
              </a:spcAft>
              <a:buSzPts val="3000"/>
              <a:buNone/>
            </a:pPr>
            <a:r>
              <a:rPr lang="en" sz="2200"/>
              <a:t>Parents can purchase uniform items embroidered with the school’s logo at the following outlets: </a:t>
            </a:r>
            <a:endParaRPr sz="2200"/>
          </a:p>
          <a:p>
            <a:pPr marL="0" lvl="0" indent="0" algn="l" rtl="0">
              <a:lnSpc>
                <a:spcPct val="100000"/>
              </a:lnSpc>
              <a:spcBef>
                <a:spcPts val="600"/>
              </a:spcBef>
              <a:spcAft>
                <a:spcPts val="0"/>
              </a:spcAft>
              <a:buSzPts val="3000"/>
              <a:buNone/>
            </a:pPr>
            <a:r>
              <a:rPr lang="en" sz="2200"/>
              <a:t>• The Pencil Case (Cowbridge)</a:t>
            </a:r>
            <a:endParaRPr sz="2200"/>
          </a:p>
          <a:p>
            <a:pPr marL="0" lvl="0" indent="0" algn="l" rtl="0">
              <a:lnSpc>
                <a:spcPct val="100000"/>
              </a:lnSpc>
              <a:spcBef>
                <a:spcPts val="600"/>
              </a:spcBef>
              <a:spcAft>
                <a:spcPts val="0"/>
              </a:spcAft>
              <a:buSzPts val="3000"/>
              <a:buNone/>
            </a:pPr>
            <a:r>
              <a:rPr lang="en" sz="2200"/>
              <a:t> • Uniform to go (Online) </a:t>
            </a:r>
            <a:endParaRPr sz="2200"/>
          </a:p>
          <a:p>
            <a:pPr marL="0" lvl="0" indent="0" algn="l" rtl="0">
              <a:lnSpc>
                <a:spcPct val="100000"/>
              </a:lnSpc>
              <a:spcBef>
                <a:spcPts val="600"/>
              </a:spcBef>
              <a:spcAft>
                <a:spcPts val="0"/>
              </a:spcAft>
              <a:buSzPts val="3000"/>
              <a:buNone/>
            </a:pPr>
            <a:r>
              <a:rPr lang="en" sz="2200"/>
              <a:t>• My Uniform (Online)</a:t>
            </a: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highlight>
                <a:srgbClr val="FFFF00"/>
              </a:highlight>
            </a:endParaRPr>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pic>
        <p:nvPicPr>
          <p:cNvPr id="73" name="Google Shape;73;g37ad332acbe_0_5"/>
          <p:cNvPicPr preferRelativeResize="0"/>
          <p:nvPr/>
        </p:nvPicPr>
        <p:blipFill rotWithShape="1">
          <a:blip r:embed="rId3">
            <a:alphaModFix/>
          </a:blip>
          <a:srcRect/>
          <a:stretch/>
        </p:blipFill>
        <p:spPr>
          <a:xfrm>
            <a:off x="3746700" y="5113475"/>
            <a:ext cx="5196550" cy="1514750"/>
          </a:xfrm>
          <a:prstGeom prst="rect">
            <a:avLst/>
          </a:prstGeom>
          <a:noFill/>
          <a:ln>
            <a:noFill/>
          </a:ln>
        </p:spPr>
      </p:pic>
      <p:pic>
        <p:nvPicPr>
          <p:cNvPr id="74" name="Google Shape;74;g37ad332acbe_0_5"/>
          <p:cNvPicPr preferRelativeResize="0"/>
          <p:nvPr/>
        </p:nvPicPr>
        <p:blipFill>
          <a:blip r:embed="rId4">
            <a:alphaModFix/>
          </a:blip>
          <a:stretch>
            <a:fillRect/>
          </a:stretch>
        </p:blipFill>
        <p:spPr>
          <a:xfrm>
            <a:off x="7498625" y="319200"/>
            <a:ext cx="1053900" cy="1053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g37ad332acbe_0_12"/>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Water &amp; Snack</a:t>
            </a:r>
            <a:endParaRPr sz="4000"/>
          </a:p>
        </p:txBody>
      </p:sp>
      <p:sp>
        <p:nvSpPr>
          <p:cNvPr id="80" name="Google Shape;80;g37ad332acbe_0_12"/>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sp>
        <p:nvSpPr>
          <p:cNvPr id="81" name="Google Shape;81;g37ad332acbe_0_12"/>
          <p:cNvSpPr txBox="1"/>
          <p:nvPr/>
        </p:nvSpPr>
        <p:spPr>
          <a:xfrm>
            <a:off x="299700" y="1600200"/>
            <a:ext cx="8040000" cy="4146600"/>
          </a:xfrm>
          <a:prstGeom prst="rect">
            <a:avLst/>
          </a:prstGeom>
          <a:noFill/>
          <a:ln>
            <a:noFill/>
          </a:ln>
        </p:spPr>
        <p:txBody>
          <a:bodyPr spcFirstLastPara="1" wrap="square" lIns="91425" tIns="91425" rIns="91425" bIns="91425" anchor="t" anchorCtr="0">
            <a:noAutofit/>
          </a:bodyPr>
          <a:lstStyle/>
          <a:p>
            <a:pPr marL="457200" marR="0" lvl="0" indent="0" algn="l" rtl="0">
              <a:lnSpc>
                <a:spcPct val="115000"/>
              </a:lnSpc>
              <a:spcBef>
                <a:spcPts val="300"/>
              </a:spcBef>
              <a:spcAft>
                <a:spcPts val="0"/>
              </a:spcAft>
              <a:buClr>
                <a:srgbClr val="000000"/>
              </a:buClr>
              <a:buSzPts val="2200"/>
              <a:buFont typeface="Arial"/>
              <a:buNone/>
            </a:pPr>
            <a:endParaRPr sz="2200" b="0" i="0" u="none" strike="noStrike" cap="none">
              <a:solidFill>
                <a:srgbClr val="D6D6D6"/>
              </a:solidFill>
              <a:highlight>
                <a:srgbClr val="1F1F1F"/>
              </a:highlight>
              <a:latin typeface="Arial"/>
              <a:ea typeface="Arial"/>
              <a:cs typeface="Arial"/>
              <a:sym typeface="Arial"/>
            </a:endParaRPr>
          </a:p>
          <a:p>
            <a:pPr marL="0" marR="0" lvl="0" indent="0" algn="l" rtl="0">
              <a:lnSpc>
                <a:spcPct val="115000"/>
              </a:lnSpc>
              <a:spcBef>
                <a:spcPts val="600"/>
              </a:spcBef>
              <a:spcAft>
                <a:spcPts val="0"/>
              </a:spcAft>
              <a:buClr>
                <a:schemeClr val="dk1"/>
              </a:buClr>
              <a:buSzPts val="1100"/>
              <a:buFont typeface="Arial"/>
              <a:buNone/>
            </a:pPr>
            <a:r>
              <a:rPr lang="en" sz="2200" b="0" i="0" u="none" strike="noStrike" cap="none">
                <a:solidFill>
                  <a:schemeClr val="dk1"/>
                </a:solidFill>
                <a:latin typeface="Arial"/>
                <a:ea typeface="Arial"/>
                <a:cs typeface="Arial"/>
                <a:sym typeface="Arial"/>
              </a:rPr>
              <a:t>To help keep pupils healthy and focused throughout the day, please ensure your child brings:</a:t>
            </a:r>
            <a:endParaRPr sz="2200" b="0" i="0" u="none" strike="noStrike" cap="none">
              <a:solidFill>
                <a:schemeClr val="dk1"/>
              </a:solidFill>
              <a:latin typeface="Arial"/>
              <a:ea typeface="Arial"/>
              <a:cs typeface="Arial"/>
              <a:sym typeface="Arial"/>
            </a:endParaRPr>
          </a:p>
          <a:p>
            <a:pPr marL="457200" marR="0" lvl="0" indent="-368300" algn="l" rtl="0">
              <a:lnSpc>
                <a:spcPct val="115000"/>
              </a:lnSpc>
              <a:spcBef>
                <a:spcPts val="300"/>
              </a:spcBef>
              <a:spcAft>
                <a:spcPts val="0"/>
              </a:spcAft>
              <a:buClr>
                <a:schemeClr val="dk1"/>
              </a:buClr>
              <a:buSzPts val="2200"/>
              <a:buFont typeface="Arial"/>
              <a:buChar char="●"/>
            </a:pPr>
            <a:r>
              <a:rPr lang="en" sz="2200" b="0" i="0" u="none" strike="noStrike" cap="none">
                <a:solidFill>
                  <a:schemeClr val="dk1"/>
                </a:solidFill>
                <a:latin typeface="Arial"/>
                <a:ea typeface="Arial"/>
                <a:cs typeface="Arial"/>
                <a:sym typeface="Arial"/>
              </a:rPr>
              <a:t>A water bottle filled with water to stay hydrated.</a:t>
            </a:r>
            <a:endParaRPr sz="2200" b="0" i="0" u="none" strike="noStrike" cap="none">
              <a:solidFill>
                <a:schemeClr val="dk1"/>
              </a:solidFill>
              <a:latin typeface="Arial"/>
              <a:ea typeface="Arial"/>
              <a:cs typeface="Arial"/>
              <a:sym typeface="Arial"/>
            </a:endParaRPr>
          </a:p>
          <a:p>
            <a:pPr marL="457200" marR="0" lvl="0" indent="-368300" algn="l" rtl="0">
              <a:lnSpc>
                <a:spcPct val="115000"/>
              </a:lnSpc>
              <a:spcBef>
                <a:spcPts val="0"/>
              </a:spcBef>
              <a:spcAft>
                <a:spcPts val="0"/>
              </a:spcAft>
              <a:buClr>
                <a:schemeClr val="dk1"/>
              </a:buClr>
              <a:buSzPts val="2200"/>
              <a:buFont typeface="Arial"/>
              <a:buChar char="●"/>
            </a:pPr>
            <a:r>
              <a:rPr lang="en" sz="2200" b="0" i="0" u="none" strike="noStrike" cap="none">
                <a:solidFill>
                  <a:schemeClr val="dk1"/>
                </a:solidFill>
                <a:latin typeface="Arial"/>
                <a:ea typeface="Arial"/>
                <a:cs typeface="Arial"/>
                <a:sym typeface="Arial"/>
              </a:rPr>
              <a:t>A healthy snack if they would like one for break time (e.g. fruit, vegetables, or a small portion of nuts or seeds).</a:t>
            </a:r>
            <a:endParaRPr sz="2200" b="0" i="0" u="none" strike="noStrike" cap="none">
              <a:solidFill>
                <a:schemeClr val="dk1"/>
              </a:solidFill>
              <a:latin typeface="Arial"/>
              <a:ea typeface="Arial"/>
              <a:cs typeface="Arial"/>
              <a:sym typeface="Arial"/>
            </a:endParaRPr>
          </a:p>
          <a:p>
            <a:pPr marL="0" marR="0" lvl="0" indent="0" algn="l" rtl="0">
              <a:lnSpc>
                <a:spcPct val="100000"/>
              </a:lnSpc>
              <a:spcBef>
                <a:spcPts val="30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p:txBody>
      </p:sp>
      <p:pic>
        <p:nvPicPr>
          <p:cNvPr id="82" name="Google Shape;82;g37ad332acbe_0_12" descr="Small plastic water bottle (provided by Getty Images)"/>
          <p:cNvPicPr preferRelativeResize="0"/>
          <p:nvPr/>
        </p:nvPicPr>
        <p:blipFill rotWithShape="1">
          <a:blip r:embed="rId3">
            <a:alphaModFix/>
          </a:blip>
          <a:srcRect/>
          <a:stretch/>
        </p:blipFill>
        <p:spPr>
          <a:xfrm>
            <a:off x="7531831" y="3974725"/>
            <a:ext cx="1612175" cy="2704102"/>
          </a:xfrm>
          <a:prstGeom prst="rect">
            <a:avLst/>
          </a:prstGeom>
          <a:noFill/>
          <a:ln>
            <a:noFill/>
          </a:ln>
        </p:spPr>
      </p:pic>
      <p:pic>
        <p:nvPicPr>
          <p:cNvPr id="83" name="Google Shape;83;g37ad332acbe_0_12" descr="Full frame of different types of healthy fruits (provided by Getty Images)"/>
          <p:cNvPicPr preferRelativeResize="0"/>
          <p:nvPr/>
        </p:nvPicPr>
        <p:blipFill rotWithShape="1">
          <a:blip r:embed="rId4">
            <a:alphaModFix/>
          </a:blip>
          <a:srcRect/>
          <a:stretch/>
        </p:blipFill>
        <p:spPr>
          <a:xfrm>
            <a:off x="1726725" y="4162901"/>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g37ad332acbe_0_1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School Lunches</a:t>
            </a:r>
            <a:endParaRPr sz="4000"/>
          </a:p>
        </p:txBody>
      </p:sp>
      <p:sp>
        <p:nvSpPr>
          <p:cNvPr id="89" name="Google Shape;89;g37ad332acbe_0_18"/>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a:p>
            <a:pPr marL="0" lvl="0" indent="0" algn="l" rtl="0">
              <a:lnSpc>
                <a:spcPct val="100000"/>
              </a:lnSpc>
              <a:spcBef>
                <a:spcPts val="600"/>
              </a:spcBef>
              <a:spcAft>
                <a:spcPts val="0"/>
              </a:spcAft>
              <a:buSzPts val="3000"/>
              <a:buNone/>
            </a:pPr>
            <a:endParaRPr sz="2200"/>
          </a:p>
        </p:txBody>
      </p:sp>
      <p:sp>
        <p:nvSpPr>
          <p:cNvPr id="90" name="Google Shape;90;g37ad332acbe_0_18"/>
          <p:cNvSpPr txBox="1"/>
          <p:nvPr/>
        </p:nvSpPr>
        <p:spPr>
          <a:xfrm>
            <a:off x="596975" y="1809000"/>
            <a:ext cx="8256000" cy="4550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500"/>
              <a:buFont typeface="Arial"/>
              <a:buNone/>
            </a:pPr>
            <a:r>
              <a:rPr lang="en" sz="2500" b="0" i="0" u="none" strike="noStrike" cap="none">
                <a:solidFill>
                  <a:schemeClr val="dk1"/>
                </a:solidFill>
                <a:latin typeface="Arial"/>
                <a:ea typeface="Arial"/>
                <a:cs typeface="Arial"/>
                <a:sym typeface="Arial"/>
              </a:rPr>
              <a:t>School meals are free for all pupils at Llangan Primary. </a:t>
            </a:r>
            <a:endParaRPr sz="25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500"/>
              <a:buFont typeface="Arial"/>
              <a:buNone/>
            </a:pPr>
            <a:endParaRPr sz="25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500"/>
              <a:buFont typeface="Arial"/>
              <a:buNone/>
            </a:pPr>
            <a:r>
              <a:rPr lang="en" sz="2500" b="0" i="0" u="none" strike="noStrike" cap="none">
                <a:solidFill>
                  <a:schemeClr val="dk1"/>
                </a:solidFill>
                <a:latin typeface="Arial"/>
                <a:ea typeface="Arial"/>
                <a:cs typeface="Arial"/>
                <a:sym typeface="Arial"/>
              </a:rPr>
              <a:t>They may be pre-ordered via your ParentPay account. </a:t>
            </a:r>
            <a:endParaRPr sz="25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500"/>
              <a:buFont typeface="Arial"/>
              <a:buNone/>
            </a:pPr>
            <a:endParaRPr sz="25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500"/>
              <a:buFont typeface="Arial"/>
              <a:buNone/>
            </a:pPr>
            <a:r>
              <a:rPr lang="en" sz="2500" b="0" i="0" u="none" strike="noStrike" cap="non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sz="2500" b="0" i="0" u="none" strike="noStrike" cap="non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g37ad332acbe_9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Outdoor Learning</a:t>
            </a:r>
            <a:endParaRPr sz="4000"/>
          </a:p>
        </p:txBody>
      </p:sp>
      <p:sp>
        <p:nvSpPr>
          <p:cNvPr id="96" name="Google Shape;96;g37ad332acbe_9_0"/>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1800"/>
              <a:t>Outdoor learning provision will be provided for all children with Mrs Stevens. This is a weekly session with a group, from each year group. These activities are taking place on a Thursday.</a:t>
            </a: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r>
              <a:rPr lang="en" sz="1800"/>
              <a:t>Don’t forget if the weather is wet or cold please could they have suitable clothing to wear, such as a waterproof, warm coat, for their session. </a:t>
            </a: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i="1"/>
          </a:p>
        </p:txBody>
      </p:sp>
      <p:pic>
        <p:nvPicPr>
          <p:cNvPr id="97" name="Google Shape;97;g37ad332acbe_9_0"/>
          <p:cNvPicPr preferRelativeResize="0"/>
          <p:nvPr/>
        </p:nvPicPr>
        <p:blipFill rotWithShape="1">
          <a:blip r:embed="rId3">
            <a:alphaModFix/>
          </a:blip>
          <a:srcRect/>
          <a:stretch/>
        </p:blipFill>
        <p:spPr>
          <a:xfrm>
            <a:off x="3407400" y="3581275"/>
            <a:ext cx="4924525" cy="2757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g37a0548efe0_0_14"/>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Dates for your Diaries</a:t>
            </a:r>
            <a:endParaRPr sz="4000"/>
          </a:p>
        </p:txBody>
      </p:sp>
      <p:sp>
        <p:nvSpPr>
          <p:cNvPr id="103" name="Google Shape;103;g37a0548efe0_0_14"/>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endParaRPr sz="1800" i="1"/>
          </a:p>
          <a:p>
            <a:pPr marL="0" lvl="0" indent="0" algn="l" rtl="0">
              <a:lnSpc>
                <a:spcPct val="100000"/>
              </a:lnSpc>
              <a:spcBef>
                <a:spcPts val="600"/>
              </a:spcBef>
              <a:spcAft>
                <a:spcPts val="0"/>
              </a:spcAft>
              <a:buSzPts val="3000"/>
              <a:buNone/>
            </a:pPr>
            <a:endParaRPr sz="2000" b="1" i="1"/>
          </a:p>
        </p:txBody>
      </p:sp>
      <p:pic>
        <p:nvPicPr>
          <p:cNvPr id="104" name="Google Shape;104;g37a0548efe0_0_14"/>
          <p:cNvPicPr preferRelativeResize="0"/>
          <p:nvPr/>
        </p:nvPicPr>
        <p:blipFill>
          <a:blip r:embed="rId3">
            <a:alphaModFix/>
          </a:blip>
          <a:stretch>
            <a:fillRect/>
          </a:stretch>
        </p:blipFill>
        <p:spPr>
          <a:xfrm>
            <a:off x="4937775" y="2484832"/>
            <a:ext cx="3981825" cy="2933200"/>
          </a:xfrm>
          <a:prstGeom prst="rect">
            <a:avLst/>
          </a:prstGeom>
          <a:noFill/>
          <a:ln>
            <a:noFill/>
          </a:ln>
        </p:spPr>
      </p:pic>
      <p:sp>
        <p:nvSpPr>
          <p:cNvPr id="105" name="Google Shape;105;g37a0548efe0_0_14"/>
          <p:cNvSpPr txBox="1">
            <a:spLocks noGrp="1"/>
          </p:cNvSpPr>
          <p:nvPr>
            <p:ph type="body" idx="1"/>
          </p:nvPr>
        </p:nvSpPr>
        <p:spPr>
          <a:xfrm>
            <a:off x="457200" y="1700750"/>
            <a:ext cx="3924600" cy="4967700"/>
          </a:xfrm>
          <a:prstGeom prst="rect">
            <a:avLst/>
          </a:prstGeom>
          <a:noFill/>
          <a:ln>
            <a:noFill/>
          </a:ln>
        </p:spPr>
        <p:txBody>
          <a:bodyPr spcFirstLastPara="1" wrap="square" lIns="91425" tIns="91425" rIns="91425" bIns="91425" anchor="t" anchorCtr="0">
            <a:noAutofit/>
          </a:bodyPr>
          <a:lstStyle/>
          <a:p>
            <a:pPr marL="38100" lvl="0" indent="0" algn="l" rtl="0">
              <a:lnSpc>
                <a:spcPct val="100000"/>
              </a:lnSpc>
              <a:spcBef>
                <a:spcPts val="0"/>
              </a:spcBef>
              <a:spcAft>
                <a:spcPts val="0"/>
              </a:spcAft>
              <a:buSzPts val="3000"/>
              <a:buNone/>
            </a:pPr>
            <a:r>
              <a:rPr lang="en" sz="1800"/>
              <a:t>Morfa Bay - 22nd - 24th September</a:t>
            </a:r>
            <a:endParaRPr sz="1800"/>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Harvest Festival - 26th September (AM) </a:t>
            </a:r>
            <a:endParaRPr sz="1800"/>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Welsh National Opera Concert - 26th September (PM)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g37ad332acbe_3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Ready to Learn </a:t>
            </a:r>
            <a:endParaRPr sz="4000"/>
          </a:p>
        </p:txBody>
      </p:sp>
      <p:sp>
        <p:nvSpPr>
          <p:cNvPr id="111" name="Google Shape;111;g37ad332acbe_3_0"/>
          <p:cNvSpPr txBox="1">
            <a:spLocks noGrp="1"/>
          </p:cNvSpPr>
          <p:nvPr>
            <p:ph type="body" idx="1"/>
          </p:nvPr>
        </p:nvSpPr>
        <p:spPr>
          <a:xfrm>
            <a:off x="457200" y="1600200"/>
            <a:ext cx="8229600" cy="4108500"/>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600"/>
              </a:spcBef>
              <a:spcAft>
                <a:spcPts val="0"/>
              </a:spcAft>
              <a:buSzPts val="3000"/>
              <a:buNone/>
            </a:pPr>
            <a:r>
              <a:rPr lang="en" sz="1800"/>
              <a:t>Please make sure your child brings all the appropriate equipment to school each day. </a:t>
            </a:r>
            <a:endParaRPr sz="1800"/>
          </a:p>
          <a:p>
            <a:pPr marL="38100" marR="0" lvl="0" indent="0" algn="l" rtl="0">
              <a:lnSpc>
                <a:spcPct val="100000"/>
              </a:lnSpc>
              <a:spcBef>
                <a:spcPts val="600"/>
              </a:spcBef>
              <a:spcAft>
                <a:spcPts val="0"/>
              </a:spcAft>
              <a:buSzPts val="3000"/>
              <a:buNone/>
            </a:pPr>
            <a:endParaRPr sz="1800"/>
          </a:p>
          <a:p>
            <a:pPr marL="38100" marR="0" lvl="0" indent="0" algn="l" rtl="0">
              <a:lnSpc>
                <a:spcPct val="100000"/>
              </a:lnSpc>
              <a:spcBef>
                <a:spcPts val="600"/>
              </a:spcBef>
              <a:spcAft>
                <a:spcPts val="0"/>
              </a:spcAft>
              <a:buSzPts val="3000"/>
              <a:buNone/>
            </a:pPr>
            <a:r>
              <a:rPr lang="en" sz="1800"/>
              <a:t>Book bags </a:t>
            </a:r>
            <a:r>
              <a:rPr lang="en" sz="1800" b="1"/>
              <a:t>MUST</a:t>
            </a:r>
            <a:r>
              <a:rPr lang="en" sz="1800"/>
              <a:t> be brought to school each day. Your child will read every day and the book bag will also be used for storing letters coming home from school. </a:t>
            </a:r>
            <a:endParaRPr sz="1800"/>
          </a:p>
          <a:p>
            <a:pPr marL="0" marR="0" lvl="0" indent="0" algn="l" rtl="0">
              <a:lnSpc>
                <a:spcPct val="100000"/>
              </a:lnSpc>
              <a:spcBef>
                <a:spcPts val="600"/>
              </a:spcBef>
              <a:spcAft>
                <a:spcPts val="0"/>
              </a:spcAft>
              <a:buSzPts val="3000"/>
              <a:buNone/>
            </a:pPr>
            <a:endParaRPr/>
          </a:p>
        </p:txBody>
      </p:sp>
      <p:pic>
        <p:nvPicPr>
          <p:cNvPr id="112" name="Google Shape;112;g37ad332acbe_3_0"/>
          <p:cNvPicPr preferRelativeResize="0"/>
          <p:nvPr/>
        </p:nvPicPr>
        <p:blipFill>
          <a:blip r:embed="rId3">
            <a:alphaModFix/>
          </a:blip>
          <a:stretch>
            <a:fillRect/>
          </a:stretch>
        </p:blipFill>
        <p:spPr>
          <a:xfrm>
            <a:off x="2427725" y="3753204"/>
            <a:ext cx="3495100" cy="2325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a:spLocks noGrp="1"/>
          </p:cNvSpPr>
          <p:nvPr>
            <p:ph type="title"/>
          </p:nvPr>
        </p:nvSpPr>
        <p:spPr>
          <a:xfrm>
            <a:off x="457200" y="541725"/>
            <a:ext cx="7553100" cy="876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Maths</a:t>
            </a:r>
            <a:endParaRPr sz="4000"/>
          </a:p>
        </p:txBody>
      </p:sp>
      <p:sp>
        <p:nvSpPr>
          <p:cNvPr id="118" name="Google Shape;118;p5"/>
          <p:cNvSpPr txBox="1">
            <a:spLocks noGrp="1"/>
          </p:cNvSpPr>
          <p:nvPr>
            <p:ph type="body" idx="1"/>
          </p:nvPr>
        </p:nvSpPr>
        <p:spPr>
          <a:xfrm>
            <a:off x="231500" y="1600200"/>
            <a:ext cx="5076600" cy="4967700"/>
          </a:xfrm>
          <a:prstGeom prst="rect">
            <a:avLst/>
          </a:prstGeom>
          <a:noFill/>
          <a:ln>
            <a:noFill/>
          </a:ln>
        </p:spPr>
        <p:txBody>
          <a:bodyPr spcFirstLastPara="1" wrap="square" lIns="91425" tIns="91425" rIns="91425" bIns="91425" anchor="t" anchorCtr="0">
            <a:noAutofit/>
          </a:bodyPr>
          <a:lstStyle/>
          <a:p>
            <a:pPr marL="38100" lvl="0" indent="0" algn="l" rtl="0">
              <a:lnSpc>
                <a:spcPct val="100000"/>
              </a:lnSpc>
              <a:spcBef>
                <a:spcPts val="600"/>
              </a:spcBef>
              <a:spcAft>
                <a:spcPts val="0"/>
              </a:spcAft>
              <a:buSzPts val="3000"/>
              <a:buNone/>
            </a:pPr>
            <a:r>
              <a:rPr lang="en" sz="1800"/>
              <a:t>Help your child to learn their times tables (all!)</a:t>
            </a:r>
            <a:endParaRPr/>
          </a:p>
          <a:p>
            <a:pPr marL="38100" lvl="0" indent="0" algn="l" rtl="0">
              <a:lnSpc>
                <a:spcPct val="100000"/>
              </a:lnSpc>
              <a:spcBef>
                <a:spcPts val="600"/>
              </a:spcBef>
              <a:spcAft>
                <a:spcPts val="0"/>
              </a:spcAft>
              <a:buSzPts val="3000"/>
              <a:buNone/>
            </a:pPr>
            <a:endParaRPr sz="1800"/>
          </a:p>
          <a:p>
            <a:pPr marL="38100" lvl="0" indent="0" algn="l" rtl="0">
              <a:lnSpc>
                <a:spcPct val="100000"/>
              </a:lnSpc>
              <a:spcBef>
                <a:spcPts val="0"/>
              </a:spcBef>
              <a:spcAft>
                <a:spcPts val="0"/>
              </a:spcAft>
              <a:buSzPts val="3000"/>
              <a:buNone/>
            </a:pPr>
            <a:r>
              <a:rPr lang="en" sz="1800"/>
              <a:t>Recognising relationships between addition/subtraction and multiplication/division.</a:t>
            </a:r>
            <a:endParaRPr/>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Learning skills in a concrete way, moving on to independently applying them.</a:t>
            </a:r>
            <a:endParaRPr/>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Continue to use maths in everyday situations – e.g. cooking, shopping, timetables</a:t>
            </a:r>
            <a:endParaRPr/>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Check Google Classroom for extra resources to support maths at home.</a:t>
            </a:r>
            <a:endParaRPr sz="1800"/>
          </a:p>
          <a:p>
            <a:pPr marL="38100" lvl="0" indent="0" algn="l" rtl="0">
              <a:lnSpc>
                <a:spcPct val="100000"/>
              </a:lnSpc>
              <a:spcBef>
                <a:spcPts val="0"/>
              </a:spcBef>
              <a:spcAft>
                <a:spcPts val="0"/>
              </a:spcAft>
              <a:buSzPts val="3000"/>
              <a:buNone/>
            </a:pPr>
            <a:endParaRPr sz="1800"/>
          </a:p>
          <a:p>
            <a:pPr marL="38100" lvl="0" indent="0" algn="l" rtl="0">
              <a:lnSpc>
                <a:spcPct val="100000"/>
              </a:lnSpc>
              <a:spcBef>
                <a:spcPts val="0"/>
              </a:spcBef>
              <a:spcAft>
                <a:spcPts val="0"/>
              </a:spcAft>
              <a:buSzPts val="3000"/>
              <a:buNone/>
            </a:pPr>
            <a:r>
              <a:rPr lang="en" sz="1800"/>
              <a:t>Mathletics - new mathletics assignments will be set every Friday. </a:t>
            </a:r>
            <a:endParaRPr sz="1800"/>
          </a:p>
        </p:txBody>
      </p:sp>
      <p:pic>
        <p:nvPicPr>
          <p:cNvPr id="119" name="Google Shape;119;p5"/>
          <p:cNvPicPr preferRelativeResize="0"/>
          <p:nvPr/>
        </p:nvPicPr>
        <p:blipFill>
          <a:blip r:embed="rId3">
            <a:alphaModFix/>
          </a:blip>
          <a:stretch>
            <a:fillRect/>
          </a:stretch>
        </p:blipFill>
        <p:spPr>
          <a:xfrm>
            <a:off x="5460500" y="3312075"/>
            <a:ext cx="3531100" cy="118005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Literacy</a:t>
            </a:r>
            <a:endParaRPr sz="4000"/>
          </a:p>
        </p:txBody>
      </p:sp>
      <p:sp>
        <p:nvSpPr>
          <p:cNvPr id="125" name="Google Shape;125;p6"/>
          <p:cNvSpPr txBox="1">
            <a:spLocks noGrp="1"/>
          </p:cNvSpPr>
          <p:nvPr>
            <p:ph type="body" idx="1"/>
          </p:nvPr>
        </p:nvSpPr>
        <p:spPr>
          <a:xfrm>
            <a:off x="237750" y="1792225"/>
            <a:ext cx="5207400" cy="4108500"/>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600"/>
              </a:spcBef>
              <a:spcAft>
                <a:spcPts val="0"/>
              </a:spcAft>
              <a:buSzPts val="3000"/>
              <a:buNone/>
            </a:pPr>
            <a:r>
              <a:rPr lang="en" sz="1800"/>
              <a:t>All pupils are working at the level that is appropriate to where they are. </a:t>
            </a:r>
            <a:endParaRPr/>
          </a:p>
          <a:p>
            <a:pPr marL="38100" marR="0" lvl="0" indent="0" algn="l" rtl="0">
              <a:lnSpc>
                <a:spcPct val="100000"/>
              </a:lnSpc>
              <a:spcBef>
                <a:spcPts val="60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Reading at home is vital.</a:t>
            </a:r>
            <a:endParaRPr/>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Please support the practice of weekly spelling patterns.</a:t>
            </a:r>
            <a:endParaRPr/>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Y5 pupils will need increased independence and maturity as pupils write in a more extended way.</a:t>
            </a:r>
            <a:endParaRPr/>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Use of tools such as a dictionary and a thesaurus to help independence.</a:t>
            </a:r>
            <a:endParaRPr/>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Check Seesaw/Google Classroom for extra resources to support literacy at home.</a:t>
            </a:r>
            <a:endParaRPr sz="1800"/>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endParaRPr sz="1800"/>
          </a:p>
          <a:p>
            <a:pPr marL="457200" marR="0" lvl="0" indent="0" algn="l" rtl="0">
              <a:lnSpc>
                <a:spcPct val="100000"/>
              </a:lnSpc>
              <a:spcBef>
                <a:spcPts val="600"/>
              </a:spcBef>
              <a:spcAft>
                <a:spcPts val="0"/>
              </a:spcAft>
              <a:buSzPts val="3000"/>
              <a:buNone/>
            </a:pPr>
            <a:endParaRPr/>
          </a:p>
          <a:p>
            <a:pPr marL="0" marR="0" lvl="0" indent="0" algn="l" rtl="0">
              <a:lnSpc>
                <a:spcPct val="100000"/>
              </a:lnSpc>
              <a:spcBef>
                <a:spcPts val="600"/>
              </a:spcBef>
              <a:spcAft>
                <a:spcPts val="0"/>
              </a:spcAft>
              <a:buSzPts val="3000"/>
              <a:buNone/>
            </a:pPr>
            <a:endParaRPr/>
          </a:p>
        </p:txBody>
      </p:sp>
      <p:pic>
        <p:nvPicPr>
          <p:cNvPr id="126" name="Google Shape;126;p6"/>
          <p:cNvPicPr preferRelativeResize="0"/>
          <p:nvPr/>
        </p:nvPicPr>
        <p:blipFill>
          <a:blip r:embed="rId3">
            <a:alphaModFix/>
          </a:blip>
          <a:stretch>
            <a:fillRect/>
          </a:stretch>
        </p:blipFill>
        <p:spPr>
          <a:xfrm>
            <a:off x="5692050" y="2988184"/>
            <a:ext cx="3146675" cy="192966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g37ad332acbe_15_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Spelling</a:t>
            </a:r>
            <a:endParaRPr sz="4000"/>
          </a:p>
        </p:txBody>
      </p:sp>
      <p:sp>
        <p:nvSpPr>
          <p:cNvPr id="132" name="Google Shape;132;g37ad332acbe_15_7"/>
          <p:cNvSpPr txBox="1">
            <a:spLocks noGrp="1"/>
          </p:cNvSpPr>
          <p:nvPr>
            <p:ph type="body" idx="1"/>
          </p:nvPr>
        </p:nvSpPr>
        <p:spPr>
          <a:xfrm>
            <a:off x="457200" y="1600200"/>
            <a:ext cx="8229600" cy="4108500"/>
          </a:xfrm>
          <a:prstGeom prst="rect">
            <a:avLst/>
          </a:prstGeom>
          <a:noFill/>
          <a:ln>
            <a:noFill/>
          </a:ln>
        </p:spPr>
        <p:txBody>
          <a:bodyPr spcFirstLastPara="1" wrap="square" lIns="91425" tIns="91425" rIns="91425" bIns="91425" anchor="t" anchorCtr="0">
            <a:noAutofit/>
          </a:bodyPr>
          <a:lstStyle/>
          <a:p>
            <a:pPr marL="38100" marR="0" lvl="0" indent="0" algn="l" rtl="0">
              <a:lnSpc>
                <a:spcPct val="100000"/>
              </a:lnSpc>
              <a:spcBef>
                <a:spcPts val="0"/>
              </a:spcBef>
              <a:spcAft>
                <a:spcPts val="0"/>
              </a:spcAft>
              <a:buSzPts val="3000"/>
              <a:buNone/>
            </a:pPr>
            <a:r>
              <a:rPr lang="en" sz="1800"/>
              <a:t>Children will be put into spelling groups. Their spelling groups are to be found in the front cover of their Home Learning Logs. </a:t>
            </a:r>
            <a:endParaRPr sz="1800"/>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New spelling words will be issued every Friday; they will be published on the school website class page. </a:t>
            </a:r>
            <a:endParaRPr sz="1800"/>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Please support your child to learn their spelling words, including being able to write them in a sentence. </a:t>
            </a:r>
            <a:endParaRPr sz="1800"/>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r>
              <a:rPr lang="en" sz="1800"/>
              <a:t>Children will be tested on their spelling words every Friday.</a:t>
            </a:r>
            <a:endParaRPr sz="1800"/>
          </a:p>
          <a:p>
            <a:pPr marL="38100" marR="0" lvl="0" indent="0" algn="l" rtl="0">
              <a:lnSpc>
                <a:spcPct val="100000"/>
              </a:lnSpc>
              <a:spcBef>
                <a:spcPts val="0"/>
              </a:spcBef>
              <a:spcAft>
                <a:spcPts val="0"/>
              </a:spcAft>
              <a:buSzPts val="3000"/>
              <a:buNone/>
            </a:pPr>
            <a:endParaRPr sz="1800"/>
          </a:p>
          <a:p>
            <a:pPr marL="38100" marR="0" lvl="0" indent="0" algn="l" rtl="0">
              <a:lnSpc>
                <a:spcPct val="100000"/>
              </a:lnSpc>
              <a:spcBef>
                <a:spcPts val="0"/>
              </a:spcBef>
              <a:spcAft>
                <a:spcPts val="0"/>
              </a:spcAft>
              <a:buSzPts val="3000"/>
              <a:buNone/>
            </a:pPr>
            <a:endParaRPr sz="1800"/>
          </a:p>
          <a:p>
            <a:pPr marL="457200" marR="0" lvl="0" indent="0" algn="l" rtl="0">
              <a:lnSpc>
                <a:spcPct val="100000"/>
              </a:lnSpc>
              <a:spcBef>
                <a:spcPts val="600"/>
              </a:spcBef>
              <a:spcAft>
                <a:spcPts val="0"/>
              </a:spcAft>
              <a:buSzPts val="3000"/>
              <a:buNone/>
            </a:pPr>
            <a:endParaRPr/>
          </a:p>
          <a:p>
            <a:pPr marL="0" marR="0" lvl="0" indent="0" algn="l" rtl="0">
              <a:lnSpc>
                <a:spcPct val="100000"/>
              </a:lnSpc>
              <a:spcBef>
                <a:spcPts val="600"/>
              </a:spcBef>
              <a:spcAft>
                <a:spcPts val="0"/>
              </a:spcAft>
              <a:buSzPts val="3000"/>
              <a:buNone/>
            </a:pPr>
            <a:endParaRPr/>
          </a:p>
        </p:txBody>
      </p:sp>
      <p:pic>
        <p:nvPicPr>
          <p:cNvPr id="133" name="Google Shape;133;g37ad332acbe_15_7"/>
          <p:cNvPicPr preferRelativeResize="0"/>
          <p:nvPr/>
        </p:nvPicPr>
        <p:blipFill>
          <a:blip r:embed="rId3">
            <a:alphaModFix/>
          </a:blip>
          <a:stretch>
            <a:fillRect/>
          </a:stretch>
        </p:blipFill>
        <p:spPr>
          <a:xfrm>
            <a:off x="3357750" y="4797950"/>
            <a:ext cx="2647950" cy="17335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7"/>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Inquiry based learning</a:t>
            </a:r>
            <a:endParaRPr sz="4000"/>
          </a:p>
        </p:txBody>
      </p:sp>
      <p:sp>
        <p:nvSpPr>
          <p:cNvPr id="139" name="Google Shape;139;p7"/>
          <p:cNvSpPr txBox="1">
            <a:spLocks noGrp="1"/>
          </p:cNvSpPr>
          <p:nvPr>
            <p:ph type="body" idx="1"/>
          </p:nvPr>
        </p:nvSpPr>
        <p:spPr>
          <a:xfrm>
            <a:off x="457200" y="1600200"/>
            <a:ext cx="8229600" cy="496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marL="0" lvl="0" indent="0" algn="l" rtl="0">
              <a:lnSpc>
                <a:spcPct val="100000"/>
              </a:lnSpc>
              <a:spcBef>
                <a:spcPts val="600"/>
              </a:spcBef>
              <a:spcAft>
                <a:spcPts val="0"/>
              </a:spcAft>
              <a:buSzPts val="3000"/>
              <a:buNone/>
            </a:pPr>
            <a:endParaRPr sz="1800"/>
          </a:p>
          <a:p>
            <a:pPr marL="0" lvl="0" indent="0" algn="l" rtl="0">
              <a:lnSpc>
                <a:spcPct val="100000"/>
              </a:lnSpc>
              <a:spcBef>
                <a:spcPts val="600"/>
              </a:spcBef>
              <a:spcAft>
                <a:spcPts val="0"/>
              </a:spcAft>
              <a:buSzPts val="3000"/>
              <a:buNone/>
            </a:pPr>
            <a:r>
              <a:rPr lang="en" sz="1800"/>
              <a:t>The curriculum is split into six areas of learning and experience (AoLEs).</a:t>
            </a:r>
            <a:endParaRPr/>
          </a:p>
          <a:p>
            <a:pPr marL="285750" lvl="0" indent="-285750" algn="l" rtl="0">
              <a:lnSpc>
                <a:spcPct val="100000"/>
              </a:lnSpc>
              <a:spcBef>
                <a:spcPts val="600"/>
              </a:spcBef>
              <a:spcAft>
                <a:spcPts val="0"/>
              </a:spcAft>
              <a:buSzPts val="3000"/>
              <a:buFont typeface="Arial"/>
              <a:buChar char="•"/>
            </a:pPr>
            <a:r>
              <a:rPr lang="en" sz="1400"/>
              <a:t>Language, Literacy and Communication</a:t>
            </a:r>
            <a:endParaRPr/>
          </a:p>
          <a:p>
            <a:pPr marL="285750" lvl="0" indent="-285750" algn="l" rtl="0">
              <a:lnSpc>
                <a:spcPct val="100000"/>
              </a:lnSpc>
              <a:spcBef>
                <a:spcPts val="600"/>
              </a:spcBef>
              <a:spcAft>
                <a:spcPts val="0"/>
              </a:spcAft>
              <a:buSzPts val="3000"/>
              <a:buFont typeface="Arial"/>
              <a:buChar char="•"/>
            </a:pPr>
            <a:r>
              <a:rPr lang="en" sz="1400"/>
              <a:t>Maths and Numeracy</a:t>
            </a:r>
            <a:endParaRPr/>
          </a:p>
          <a:p>
            <a:pPr marL="285750" lvl="0" indent="-285750" algn="l" rtl="0">
              <a:lnSpc>
                <a:spcPct val="100000"/>
              </a:lnSpc>
              <a:spcBef>
                <a:spcPts val="600"/>
              </a:spcBef>
              <a:spcAft>
                <a:spcPts val="0"/>
              </a:spcAft>
              <a:buSzPts val="3000"/>
              <a:buFont typeface="Arial"/>
              <a:buChar char="•"/>
            </a:pPr>
            <a:r>
              <a:rPr lang="en" sz="1400"/>
              <a:t>Humanities</a:t>
            </a:r>
            <a:endParaRPr/>
          </a:p>
          <a:p>
            <a:pPr marL="285750" lvl="0" indent="-285750" algn="l" rtl="0">
              <a:lnSpc>
                <a:spcPct val="100000"/>
              </a:lnSpc>
              <a:spcBef>
                <a:spcPts val="600"/>
              </a:spcBef>
              <a:spcAft>
                <a:spcPts val="0"/>
              </a:spcAft>
              <a:buSzPts val="3000"/>
              <a:buFont typeface="Arial"/>
              <a:buChar char="•"/>
            </a:pPr>
            <a:r>
              <a:rPr lang="en" sz="1400"/>
              <a:t>Science and Technology</a:t>
            </a:r>
            <a:endParaRPr/>
          </a:p>
          <a:p>
            <a:pPr marL="285750" lvl="0" indent="-285750" algn="l" rtl="0">
              <a:lnSpc>
                <a:spcPct val="100000"/>
              </a:lnSpc>
              <a:spcBef>
                <a:spcPts val="600"/>
              </a:spcBef>
              <a:spcAft>
                <a:spcPts val="0"/>
              </a:spcAft>
              <a:buSzPts val="3000"/>
              <a:buFont typeface="Arial"/>
              <a:buChar char="•"/>
            </a:pPr>
            <a:r>
              <a:rPr lang="en" sz="1400"/>
              <a:t>Expressive Arts</a:t>
            </a:r>
            <a:endParaRPr/>
          </a:p>
          <a:p>
            <a:pPr marL="285750" lvl="0" indent="-285750" algn="l" rtl="0">
              <a:lnSpc>
                <a:spcPct val="100000"/>
              </a:lnSpc>
              <a:spcBef>
                <a:spcPts val="600"/>
              </a:spcBef>
              <a:spcAft>
                <a:spcPts val="0"/>
              </a:spcAft>
              <a:buSzPts val="3000"/>
              <a:buFont typeface="Arial"/>
              <a:buChar char="•"/>
            </a:pPr>
            <a:r>
              <a:rPr lang="en" sz="1400"/>
              <a:t>Health and Wellbeing</a:t>
            </a:r>
            <a:endParaRPr/>
          </a:p>
          <a:p>
            <a:pPr marL="285750" lvl="0" indent="-95250" algn="l" rtl="0">
              <a:lnSpc>
                <a:spcPct val="100000"/>
              </a:lnSpc>
              <a:spcBef>
                <a:spcPts val="600"/>
              </a:spcBef>
              <a:spcAft>
                <a:spcPts val="0"/>
              </a:spcAft>
              <a:buSzPts val="3000"/>
              <a:buFont typeface="Arial"/>
              <a:buNone/>
            </a:pPr>
            <a:endParaRPr sz="1800"/>
          </a:p>
          <a:p>
            <a:pPr marL="0" lvl="0" indent="0" algn="l" rtl="0">
              <a:lnSpc>
                <a:spcPct val="100000"/>
              </a:lnSpc>
              <a:spcBef>
                <a:spcPts val="600"/>
              </a:spcBef>
              <a:spcAft>
                <a:spcPts val="0"/>
              </a:spcAft>
              <a:buSzPts val="3000"/>
              <a:buNone/>
            </a:pPr>
            <a:endParaRPr/>
          </a:p>
        </p:txBody>
      </p:sp>
      <p:sp>
        <p:nvSpPr>
          <p:cNvPr id="140" name="Google Shape;140;p7"/>
          <p:cNvSpPr txBox="1"/>
          <p:nvPr/>
        </p:nvSpPr>
        <p:spPr>
          <a:xfrm>
            <a:off x="4965200" y="3662175"/>
            <a:ext cx="3895200" cy="2743200"/>
          </a:xfrm>
          <a:prstGeom prst="rect">
            <a:avLst/>
          </a:prstGeom>
          <a:noFill/>
          <a:ln>
            <a:noFill/>
          </a:ln>
        </p:spPr>
        <p:txBody>
          <a:bodyPr spcFirstLastPara="1" wrap="square" lIns="91425" tIns="91425" rIns="91425" bIns="91425" anchor="t" anchorCtr="0">
            <a:noAutofit/>
          </a:bodyPr>
          <a:lstStyle/>
          <a:p>
            <a:pPr marL="0" lvl="0" indent="0" algn="l" rtl="0">
              <a:spcBef>
                <a:spcPts val="600"/>
              </a:spcBef>
              <a:spcAft>
                <a:spcPts val="0"/>
              </a:spcAft>
              <a:buClr>
                <a:schemeClr val="dk1"/>
              </a:buClr>
              <a:buSzPts val="3000"/>
              <a:buFont typeface="Arial"/>
              <a:buNone/>
            </a:pPr>
            <a:r>
              <a:rPr lang="en" sz="1800" b="1">
                <a:solidFill>
                  <a:schemeClr val="dk1"/>
                </a:solidFill>
              </a:rPr>
              <a:t>This term, we will be working on inquiries in the Humanities area of the curriculum. In Year 5, we will be focusing on castles. Our inquiry question is: </a:t>
            </a:r>
            <a:endParaRPr sz="1800" b="1">
              <a:solidFill>
                <a:schemeClr val="dk1"/>
              </a:solidFill>
            </a:endParaRPr>
          </a:p>
          <a:p>
            <a:pPr marL="0" lvl="0" indent="0" algn="l" rtl="0">
              <a:spcBef>
                <a:spcPts val="600"/>
              </a:spcBef>
              <a:spcAft>
                <a:spcPts val="0"/>
              </a:spcAft>
              <a:buClr>
                <a:schemeClr val="dk1"/>
              </a:buClr>
              <a:buSzPts val="3000"/>
              <a:buFont typeface="Arial"/>
              <a:buNone/>
            </a:pPr>
            <a:r>
              <a:rPr lang="en" sz="1800" b="1" i="1">
                <a:solidFill>
                  <a:schemeClr val="dk1"/>
                </a:solidFill>
              </a:rPr>
              <a:t>Why were castles built, and how did they change Wales?</a:t>
            </a:r>
            <a:endParaRPr sz="1800" b="1" i="1">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Weekly events for Y5</a:t>
            </a:r>
            <a:endParaRPr sz="4000"/>
          </a:p>
        </p:txBody>
      </p:sp>
      <p:sp>
        <p:nvSpPr>
          <p:cNvPr id="146" name="Google Shape;146;p8"/>
          <p:cNvSpPr txBox="1">
            <a:spLocks noGrp="1"/>
          </p:cNvSpPr>
          <p:nvPr>
            <p:ph type="body" idx="1"/>
          </p:nvPr>
        </p:nvSpPr>
        <p:spPr>
          <a:xfrm>
            <a:off x="181350" y="1726649"/>
            <a:ext cx="8781300" cy="46902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1900"/>
              <a:t>PPA is covered by Mrs Stevens and Mrs Woodward on </a:t>
            </a:r>
            <a:r>
              <a:rPr lang="en" sz="1900" b="1"/>
              <a:t>Tuesday</a:t>
            </a:r>
            <a:r>
              <a:rPr lang="en" sz="1900"/>
              <a:t> afternoons.</a:t>
            </a:r>
            <a:endParaRPr sz="2900"/>
          </a:p>
          <a:p>
            <a:pPr marL="0" lvl="0" indent="0" algn="l" rtl="0">
              <a:lnSpc>
                <a:spcPct val="100000"/>
              </a:lnSpc>
              <a:spcBef>
                <a:spcPts val="600"/>
              </a:spcBef>
              <a:spcAft>
                <a:spcPts val="0"/>
              </a:spcAft>
              <a:buSzPts val="3000"/>
              <a:buNone/>
            </a:pPr>
            <a:endParaRPr sz="1900"/>
          </a:p>
          <a:p>
            <a:pPr marL="0" lvl="0" indent="0" algn="l" rtl="0">
              <a:lnSpc>
                <a:spcPct val="100000"/>
              </a:lnSpc>
              <a:spcBef>
                <a:spcPts val="600"/>
              </a:spcBef>
              <a:spcAft>
                <a:spcPts val="0"/>
              </a:spcAft>
              <a:buSzPts val="3000"/>
              <a:buNone/>
            </a:pPr>
            <a:r>
              <a:rPr lang="en" sz="1900"/>
              <a:t>Our PE day is on a </a:t>
            </a:r>
            <a:r>
              <a:rPr lang="en" sz="1900" b="1"/>
              <a:t>Tuesday</a:t>
            </a:r>
            <a:r>
              <a:rPr lang="en" sz="1900"/>
              <a:t>. Please ensure your child has the correct PE kit. </a:t>
            </a:r>
            <a:endParaRPr sz="2900"/>
          </a:p>
          <a:p>
            <a:pPr marL="0" lvl="0" indent="0" algn="l" rtl="0">
              <a:lnSpc>
                <a:spcPct val="100000"/>
              </a:lnSpc>
              <a:spcBef>
                <a:spcPts val="600"/>
              </a:spcBef>
              <a:spcAft>
                <a:spcPts val="0"/>
              </a:spcAft>
              <a:buSzPts val="3000"/>
              <a:buNone/>
            </a:pPr>
            <a:endParaRPr sz="1900"/>
          </a:p>
          <a:p>
            <a:pPr marL="0" lvl="0" indent="0" algn="l" rtl="0">
              <a:lnSpc>
                <a:spcPct val="100000"/>
              </a:lnSpc>
              <a:spcBef>
                <a:spcPts val="600"/>
              </a:spcBef>
              <a:spcAft>
                <a:spcPts val="0"/>
              </a:spcAft>
              <a:buSzPts val="3000"/>
              <a:buNone/>
            </a:pPr>
            <a:r>
              <a:rPr lang="en" sz="1900"/>
              <a:t>New spelling words are issued and tests carried out on Fridays.</a:t>
            </a:r>
            <a:endParaRPr sz="1900"/>
          </a:p>
          <a:p>
            <a:pPr marL="0" lvl="0" indent="0" algn="l" rtl="0">
              <a:lnSpc>
                <a:spcPct val="100000"/>
              </a:lnSpc>
              <a:spcBef>
                <a:spcPts val="600"/>
              </a:spcBef>
              <a:spcAft>
                <a:spcPts val="0"/>
              </a:spcAft>
              <a:buSzPts val="3000"/>
              <a:buNone/>
            </a:pPr>
            <a:endParaRPr sz="1900"/>
          </a:p>
          <a:p>
            <a:pPr marL="0" lvl="0" indent="0" algn="l" rtl="0">
              <a:lnSpc>
                <a:spcPct val="100000"/>
              </a:lnSpc>
              <a:spcBef>
                <a:spcPts val="600"/>
              </a:spcBef>
              <a:spcAft>
                <a:spcPts val="0"/>
              </a:spcAft>
              <a:buSzPts val="3000"/>
              <a:buNone/>
            </a:pPr>
            <a:r>
              <a:rPr lang="en" sz="1900">
                <a:highlight>
                  <a:schemeClr val="lt1"/>
                </a:highlight>
              </a:rPr>
              <a:t>Homework will be issued every two weeks, on a Friday. Homework is to be handed in a week and a half later, on a Wednesday, so it can be marked. Homework will be explained to the children and will be explained on the class page on our school website.</a:t>
            </a:r>
            <a:endParaRPr sz="1900">
              <a:highlight>
                <a:schemeClr val="lt1"/>
              </a:highlight>
            </a:endParaRPr>
          </a:p>
          <a:p>
            <a:pPr marL="0" lvl="0" indent="0" algn="l" rtl="0">
              <a:lnSpc>
                <a:spcPct val="100000"/>
              </a:lnSpc>
              <a:spcBef>
                <a:spcPts val="600"/>
              </a:spcBef>
              <a:spcAft>
                <a:spcPts val="0"/>
              </a:spcAft>
              <a:buSzPts val="3000"/>
              <a:buNone/>
            </a:pPr>
            <a:endParaRPr sz="1900">
              <a:highlight>
                <a:schemeClr val="lt1"/>
              </a:highlight>
            </a:endParaRPr>
          </a:p>
          <a:p>
            <a:pPr marL="0" lvl="0" indent="0" algn="l" rtl="0">
              <a:lnSpc>
                <a:spcPct val="100000"/>
              </a:lnSpc>
              <a:spcBef>
                <a:spcPts val="600"/>
              </a:spcBef>
              <a:spcAft>
                <a:spcPts val="0"/>
              </a:spcAft>
              <a:buSzPts val="3000"/>
              <a:buNone/>
            </a:pPr>
            <a:r>
              <a:rPr lang="en" sz="1900">
                <a:highlight>
                  <a:schemeClr val="lt1"/>
                </a:highlight>
              </a:rPr>
              <a:t>Each child will have a Home Learning Log Book. Please support us in our quest for excellence in presentation by insisting your child completes their learning to the highest standards. </a:t>
            </a:r>
            <a:endParaRPr sz="1900">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9"/>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Attendance</a:t>
            </a:r>
            <a:endParaRPr sz="4000"/>
          </a:p>
        </p:txBody>
      </p:sp>
      <p:sp>
        <p:nvSpPr>
          <p:cNvPr id="152" name="Google Shape;152;p9"/>
          <p:cNvSpPr txBox="1">
            <a:spLocks noGrp="1"/>
          </p:cNvSpPr>
          <p:nvPr>
            <p:ph type="body" idx="1"/>
          </p:nvPr>
        </p:nvSpPr>
        <p:spPr>
          <a:xfrm>
            <a:off x="232719" y="1825727"/>
            <a:ext cx="8229600" cy="3858381"/>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000"/>
              <a:t>Pupils should be aiming for 100% attendance!</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Research consistently shows a direct link between attainment and attendance.</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Communication with parents if attendance levels become a concern.</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Term-time holidays are recorded as unauthorised absences in line Vale of Glamorgan expectations.</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If your child is absent from school, it has to be reported via phone or an email to the office.</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37ad332acbe_19_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Punctuality</a:t>
            </a:r>
            <a:endParaRPr sz="4000"/>
          </a:p>
        </p:txBody>
      </p:sp>
      <p:sp>
        <p:nvSpPr>
          <p:cNvPr id="158" name="Google Shape;158;g37ad332acbe_19_1"/>
          <p:cNvSpPr txBox="1">
            <a:spLocks noGrp="1"/>
          </p:cNvSpPr>
          <p:nvPr>
            <p:ph type="body" idx="1"/>
          </p:nvPr>
        </p:nvSpPr>
        <p:spPr>
          <a:xfrm>
            <a:off x="232719" y="1825727"/>
            <a:ext cx="8229600" cy="38583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SzPts val="3000"/>
              <a:buNone/>
            </a:pPr>
            <a:r>
              <a:rPr lang="en" sz="2000"/>
              <a:t>Registration closes at 9:00am.</a:t>
            </a:r>
            <a:endParaRPr sz="2000"/>
          </a:p>
          <a:p>
            <a:pPr marL="0" lvl="0" indent="0" algn="l" rtl="0">
              <a:lnSpc>
                <a:spcPct val="100000"/>
              </a:lnSpc>
              <a:spcBef>
                <a:spcPts val="600"/>
              </a:spcBef>
              <a:spcAft>
                <a:spcPts val="0"/>
              </a:spcAft>
              <a:buSzPts val="3000"/>
              <a:buNone/>
            </a:pPr>
            <a:endParaRPr sz="2000"/>
          </a:p>
          <a:p>
            <a:pPr marL="0" lvl="0" indent="0" algn="l" rtl="0">
              <a:lnSpc>
                <a:spcPct val="100000"/>
              </a:lnSpc>
              <a:spcBef>
                <a:spcPts val="600"/>
              </a:spcBef>
              <a:spcAft>
                <a:spcPts val="0"/>
              </a:spcAft>
              <a:buSzPts val="3000"/>
              <a:buNone/>
            </a:pPr>
            <a:r>
              <a:rPr lang="en" sz="2000"/>
              <a:t>Please aim for your child to be in by this time in order to avoid your child missing out on being introduced to their learning day. Also being punctual helps other children from being disturbed also.</a:t>
            </a:r>
            <a:endParaRPr sz="2000"/>
          </a:p>
        </p:txBody>
      </p:sp>
      <p:pic>
        <p:nvPicPr>
          <p:cNvPr id="159" name="Google Shape;159;g37ad332acbe_19_1"/>
          <p:cNvPicPr preferRelativeResize="0"/>
          <p:nvPr/>
        </p:nvPicPr>
        <p:blipFill>
          <a:blip r:embed="rId3">
            <a:alphaModFix/>
          </a:blip>
          <a:stretch>
            <a:fillRect/>
          </a:stretch>
        </p:blipFill>
        <p:spPr>
          <a:xfrm>
            <a:off x="3372038" y="4409113"/>
            <a:ext cx="2619375" cy="174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sz="4000"/>
              <a:t>Keeping in Touch</a:t>
            </a:r>
            <a:endParaRPr sz="4000"/>
          </a:p>
        </p:txBody>
      </p:sp>
      <p:sp>
        <p:nvSpPr>
          <p:cNvPr id="165" name="Google Shape;165;p10"/>
          <p:cNvSpPr txBox="1"/>
          <p:nvPr/>
        </p:nvSpPr>
        <p:spPr>
          <a:xfrm>
            <a:off x="303350" y="1493850"/>
            <a:ext cx="8612100" cy="5150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600"/>
              </a:spcBef>
              <a:spcAft>
                <a:spcPts val="0"/>
              </a:spcAft>
              <a:buClr>
                <a:srgbClr val="000000"/>
              </a:buClr>
              <a:buSzPts val="2000"/>
              <a:buFont typeface="Arial"/>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a:solidFill>
                  <a:srgbClr val="000000"/>
                </a:solidFill>
                <a:latin typeface="Arial"/>
                <a:ea typeface="Arial"/>
                <a:cs typeface="Arial"/>
                <a:sym typeface="Arial"/>
              </a:rPr>
              <a:t>Please do not pass on messages at the school gate; all absences and messages must be reported to the school office. </a:t>
            </a: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a:solidFill>
                  <a:srgbClr val="000000"/>
                </a:solidFill>
                <a:latin typeface="Arial"/>
                <a:ea typeface="Arial"/>
                <a:cs typeface="Arial"/>
                <a:sym typeface="Arial"/>
              </a:rPr>
              <a:t>Staff are available at the end of each day (except Wednesdays) to chat through informal and brief issues.</a:t>
            </a: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endParaRPr sz="17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a:solidFill>
                  <a:srgbClr val="000000"/>
                </a:solidFill>
                <a:latin typeface="Arial"/>
                <a:ea typeface="Arial"/>
                <a:cs typeface="Arial"/>
                <a:sym typeface="Arial"/>
              </a:rPr>
              <a:t>Weekly newsletter via the school website.</a:t>
            </a:r>
            <a:endParaRPr sz="20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2000"/>
              <a:buFont typeface="Arial"/>
              <a:buNone/>
            </a:pPr>
            <a:r>
              <a:rPr lang="en" sz="2000" b="0" i="0" u="none" strike="noStrike" cap="none">
                <a:solidFill>
                  <a:srgbClr val="000000"/>
                </a:solidFill>
                <a:latin typeface="Arial"/>
                <a:ea typeface="Arial"/>
                <a:cs typeface="Arial"/>
                <a:sym typeface="Arial"/>
              </a:rPr>
              <a:t>Please download the School News App</a:t>
            </a:r>
            <a:endParaRPr sz="20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2fb1c41c2ce_0_0"/>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School News App</a:t>
            </a:r>
            <a:endParaRPr/>
          </a:p>
        </p:txBody>
      </p:sp>
      <p:pic>
        <p:nvPicPr>
          <p:cNvPr id="171" name="Google Shape;171;g2fb1c41c2ce_0_0"/>
          <p:cNvPicPr preferRelativeResize="0"/>
          <p:nvPr/>
        </p:nvPicPr>
        <p:blipFill rotWithShape="1">
          <a:blip r:embed="rId3">
            <a:alphaModFix/>
          </a:blip>
          <a:srcRect/>
          <a:stretch/>
        </p:blipFill>
        <p:spPr>
          <a:xfrm>
            <a:off x="725125" y="2005275"/>
            <a:ext cx="7317750" cy="4281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37a0548efe0_0_8"/>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Handbook</a:t>
            </a:r>
            <a:endParaRPr/>
          </a:p>
        </p:txBody>
      </p:sp>
      <p:sp>
        <p:nvSpPr>
          <p:cNvPr id="177" name="Google Shape;177;g37a0548efe0_0_8"/>
          <p:cNvSpPr txBox="1"/>
          <p:nvPr/>
        </p:nvSpPr>
        <p:spPr>
          <a:xfrm>
            <a:off x="673925" y="2380525"/>
            <a:ext cx="7974300" cy="37902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 sz="2100" b="0" i="0" u="none" strike="noStrike" cap="none">
                <a:solidFill>
                  <a:schemeClr val="dk1"/>
                </a:solidFill>
                <a:latin typeface="Arial"/>
                <a:ea typeface="Arial"/>
                <a:cs typeface="Arial"/>
                <a:sym typeface="Arial"/>
              </a:rPr>
              <a:t>Copies of our school Handbook will be available </a:t>
            </a:r>
            <a:r>
              <a:rPr lang="en" sz="2100">
                <a:solidFill>
                  <a:schemeClr val="dk1"/>
                </a:solidFill>
              </a:rPr>
              <a:t>on Friday and will be sent home with the children. </a:t>
            </a:r>
            <a:endParaRPr sz="2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endParaRPr sz="2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r>
              <a:rPr lang="en" sz="2100" b="0" i="0" u="none" strike="noStrike" cap="none">
                <a:solidFill>
                  <a:schemeClr val="dk1"/>
                </a:solidFill>
                <a:latin typeface="Arial"/>
                <a:ea typeface="Arial"/>
                <a:cs typeface="Arial"/>
                <a:sym typeface="Arial"/>
              </a:rPr>
              <a:t>All important information is located here. </a:t>
            </a:r>
            <a:endParaRPr sz="2100" b="0" i="0" u="none" strike="noStrike" cap="non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1"/>
          <p:cNvSpPr txBox="1">
            <a:spLocks noGrp="1"/>
          </p:cNvSpPr>
          <p:nvPr>
            <p:ph type="title"/>
          </p:nvPr>
        </p:nvSpPr>
        <p:spPr>
          <a:xfrm>
            <a:off x="457200" y="274638"/>
            <a:ext cx="8229600" cy="11430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3600"/>
              <a:buNone/>
            </a:pPr>
            <a:r>
              <a:rPr lang="en"/>
              <a:t>Questions…</a:t>
            </a:r>
            <a:endParaRPr/>
          </a:p>
        </p:txBody>
      </p:sp>
      <p:sp>
        <p:nvSpPr>
          <p:cNvPr id="183" name="Google Shape;183;p11"/>
          <p:cNvSpPr txBox="1"/>
          <p:nvPr/>
        </p:nvSpPr>
        <p:spPr>
          <a:xfrm>
            <a:off x="448475" y="1849975"/>
            <a:ext cx="8229600" cy="2154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 sz="3200" b="0" i="0" u="none" strike="noStrike" cap="none">
                <a:solidFill>
                  <a:srgbClr val="000000"/>
                </a:solidFill>
                <a:latin typeface="Arial"/>
                <a:ea typeface="Arial"/>
                <a:cs typeface="Arial"/>
                <a:sym typeface="Arial"/>
              </a:rPr>
              <a:t>Please feel free to look around our classroom where we will be available to answer any questions you might have about life in Year 5. </a:t>
            </a:r>
            <a:endParaRPr sz="3200" b="0" i="0" u="none" strike="noStrike" cap="none">
              <a:solidFill>
                <a:srgbClr val="000000"/>
              </a:solidFill>
              <a:latin typeface="Arial"/>
              <a:ea typeface="Arial"/>
              <a:cs typeface="Arial"/>
              <a:sym typeface="Arial"/>
            </a:endParaRPr>
          </a:p>
        </p:txBody>
      </p:sp>
      <p:pic>
        <p:nvPicPr>
          <p:cNvPr id="184" name="Google Shape;184;p11" descr="A logo with a person holding up a tree&#10;&#10;Description automatically generated"/>
          <p:cNvPicPr preferRelativeResize="0"/>
          <p:nvPr/>
        </p:nvPicPr>
        <p:blipFill rotWithShape="1">
          <a:blip r:embed="rId3">
            <a:alphaModFix/>
          </a:blip>
          <a:srcRect/>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1242</Words>
  <Application>Microsoft Macintosh PowerPoint</Application>
  <PresentationFormat>On-screen Show (4:3)</PresentationFormat>
  <Paragraphs>151</Paragraphs>
  <Slides>21</Slides>
  <Notes>21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21</vt:i4>
      </vt:variant>
    </vt:vector>
  </HeadingPairs>
  <TitlesOfParts>
    <vt:vector size="23" baseType="lpstr">
      <vt:lpstr>Arial</vt:lpstr>
      <vt:lpstr>Biz</vt:lpstr>
      <vt:lpstr>Welcome to Year 5 </vt:lpstr>
      <vt:lpstr>Meet the staff</vt:lpstr>
      <vt:lpstr>Y5 Weekly Timetable</vt:lpstr>
      <vt:lpstr>Structure of the day</vt:lpstr>
      <vt:lpstr>School Uniform </vt:lpstr>
      <vt:lpstr>Water &amp; Snack</vt:lpstr>
      <vt:lpstr>School Lunches</vt:lpstr>
      <vt:lpstr>Outdoor Learning</vt:lpstr>
      <vt:lpstr>Dates for your Diaries</vt:lpstr>
      <vt:lpstr>Ready to Learn </vt:lpstr>
      <vt:lpstr>Maths</vt:lpstr>
      <vt:lpstr>Literacy</vt:lpstr>
      <vt:lpstr>Spelling</vt:lpstr>
      <vt:lpstr>Inquiry based learning</vt:lpstr>
      <vt:lpstr>Weekly events for Y5</vt:lpstr>
      <vt:lpstr>Attendance</vt:lpstr>
      <vt:lpstr>Punctuality</vt:lpstr>
      <vt:lpstr>Keeping in Touch</vt:lpstr>
      <vt:lpstr>School News App</vt:lpstr>
      <vt:lpstr>Handbook</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 Heavyside (Llangan Primary School)</cp:lastModifiedBy>
  <cp:revision>3</cp:revision>
  <dcterms:modified xsi:type="dcterms:W3CDTF">2025-09-16T12:02:33Z</dcterms:modified>
</cp:coreProperties>
</file>