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7" roundtripDataSignature="AMtx7mhLPpxM0g9NGD0ULi1VNM3SoVD9i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79"/>
  </p:normalViewPr>
  <p:slideViewPr>
    <p:cSldViewPr snapToGrid="0">
      <p:cViewPr varScale="1">
        <p:scale>
          <a:sx n="104" d="100"/>
          <a:sy n="104" d="100"/>
        </p:scale>
        <p:origin x="188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 name="Google Shape;3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 name="Google Shape;4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37ad332acbe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37ad332acb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 name="Google Shape;5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7ad332acbe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 name="Google Shape;65;g37ad332acbe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37ad332acbe_0_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g37ad332acbe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37ad332acbe_0_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 name="Google Shape;81;g37ad332acbe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37ad332acbe_9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g37ad332acbe_9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37a0548efe0_0_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 name="Google Shape;101;g37a0548efe0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37ad332acbe_3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 name="Google Shape;107;g37ad332acbe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 name="Google Shape;11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37ad332acbe_15_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 name="Google Shape;125;g37ad332acbe_15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 name="Google Shape;13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37ad332acbe_19_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g37ad332acbe_19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fb1c41c2ce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2fb1c41c2c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7a0548efe0_0_8: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37a0548efe0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w="57150" cap="flat" cmpd="sng">
            <a:solidFill>
              <a:srgbClr val="000000">
                <a:alpha val="14509"/>
              </a:srgbClr>
            </a:solidFill>
            <a:prstDash val="solid"/>
            <a:round/>
            <a:headEnd type="none" w="sm" len="sm"/>
            <a:tailEnd type="none" w="sm" len="sm"/>
          </a:ln>
        </p:spPr>
      </p:cxnSp>
      <p:sp>
        <p:nvSpPr>
          <p:cNvPr id="11" name="Google Shape;11;p13"/>
          <p:cNvSpPr txBox="1">
            <a:spLocks noGrp="1"/>
          </p:cNvSpPr>
          <p:nvPr>
            <p:ph type="ctrTitle"/>
          </p:nvPr>
        </p:nvSpPr>
        <p:spPr>
          <a:xfrm>
            <a:off x="685800" y="2490375"/>
            <a:ext cx="7772400" cy="21984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9pPr>
          </a:lstStyle>
          <a:p>
            <a:endParaRPr/>
          </a:p>
        </p:txBody>
      </p:sp>
      <p:sp>
        <p:nvSpPr>
          <p:cNvPr id="12" name="Google Shape;12;p13"/>
          <p:cNvSpPr txBox="1">
            <a:spLocks noGrp="1"/>
          </p:cNvSpPr>
          <p:nvPr>
            <p:ph type="subTitle" idx="1"/>
          </p:nvPr>
        </p:nvSpPr>
        <p:spPr>
          <a:xfrm>
            <a:off x="685800" y="4836036"/>
            <a:ext cx="7772400" cy="1032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w="57150" cap="flat" cmpd="sng">
            <a:solidFill>
              <a:srgbClr val="000000">
                <a:alpha val="14509"/>
              </a:srgbClr>
            </a:solidFill>
            <a:prstDash val="solid"/>
            <a:round/>
            <a:headEnd type="none" w="sm" len="sm"/>
            <a:tailEnd type="none" w="sm" len="sm"/>
          </a:ln>
        </p:spPr>
      </p:cxnSp>
      <p:sp>
        <p:nvSpPr>
          <p:cNvPr id="16" name="Google Shape;16;p14"/>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7" name="Google Shape;17;p14"/>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w="57150" cap="flat" cmpd="sng">
            <a:solidFill>
              <a:srgbClr val="000000">
                <a:alpha val="14509"/>
              </a:srgbClr>
            </a:solidFill>
            <a:prstDash val="solid"/>
            <a:round/>
            <a:headEnd type="none" w="sm" len="sm"/>
            <a:tailEnd type="none" w="sm" len="sm"/>
          </a:ln>
        </p:spPr>
      </p:cxnSp>
      <p:sp>
        <p:nvSpPr>
          <p:cNvPr id="21" name="Google Shape;21;p1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9pPr>
          </a:lstStyle>
          <a:p>
            <a:endParaRPr/>
          </a:p>
        </p:txBody>
      </p:sp>
      <p:sp>
        <p:nvSpPr>
          <p:cNvPr id="22" name="Google Shape;22;p15"/>
          <p:cNvSpPr txBox="1">
            <a:spLocks noGrp="1"/>
          </p:cNvSpPr>
          <p:nvPr>
            <p:ph type="body" idx="1"/>
          </p:nvPr>
        </p:nvSpPr>
        <p:spPr>
          <a:xfrm>
            <a:off x="457200" y="1600200"/>
            <a:ext cx="39945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
        <p:nvSpPr>
          <p:cNvPr id="23" name="Google Shape;23;p15"/>
          <p:cNvSpPr txBox="1">
            <a:spLocks noGrp="1"/>
          </p:cNvSpPr>
          <p:nvPr>
            <p:ph type="body" idx="2"/>
          </p:nvPr>
        </p:nvSpPr>
        <p:spPr>
          <a:xfrm>
            <a:off x="4692274" y="1600200"/>
            <a:ext cx="39945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w="57150" cap="flat" cmpd="sng">
            <a:solidFill>
              <a:srgbClr val="000000">
                <a:alpha val="14509"/>
              </a:srgbClr>
            </a:solidFill>
            <a:prstDash val="solid"/>
            <a:round/>
            <a:headEnd type="none" w="sm" len="sm"/>
            <a:tailEnd type="none" w="sm" len="sm"/>
          </a:ln>
        </p:spPr>
      </p:cxnSp>
      <p:sp>
        <p:nvSpPr>
          <p:cNvPr id="27" name="Google Shape;27;p1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8"/>
        <p:cNvGrpSpPr/>
        <p:nvPr/>
      </p:nvGrpSpPr>
      <p:grpSpPr>
        <a:xfrm>
          <a:off x="0" y="0"/>
          <a:ext cx="0" cy="0"/>
          <a:chOff x="0" y="0"/>
          <a:chExt cx="0" cy="0"/>
        </a:xfrm>
      </p:grpSpPr>
      <p:sp>
        <p:nvSpPr>
          <p:cNvPr id="29" name="Google Shape;29;p17"/>
          <p:cNvSpPr txBox="1">
            <a:spLocks noGrp="1"/>
          </p:cNvSpPr>
          <p:nvPr>
            <p:ph type="body" idx="1"/>
          </p:nvPr>
        </p:nvSpPr>
        <p:spPr>
          <a:xfrm>
            <a:off x="457200" y="5875079"/>
            <a:ext cx="8229600" cy="692700"/>
          </a:xfrm>
          <a:prstGeom prst="rect">
            <a:avLst/>
          </a:prstGeom>
          <a:noFill/>
          <a:ln>
            <a:noFill/>
          </a:ln>
        </p:spPr>
        <p:txBody>
          <a:bodyPr spcFirstLastPara="1" wrap="square" lIns="91425" tIns="91425" rIns="91425" bIns="91425" anchor="t" anchorCtr="0">
            <a:noAutofit/>
          </a:bodyPr>
          <a:lstStyle>
            <a:lvl1pPr marL="457200" lvl="0" indent="-342900" algn="l">
              <a:lnSpc>
                <a:spcPct val="100000"/>
              </a:lnSpc>
              <a:spcBef>
                <a:spcPts val="0"/>
              </a:spcBef>
              <a:spcAft>
                <a:spcPts val="0"/>
              </a:spcAft>
              <a:buClr>
                <a:schemeClr val="dk2"/>
              </a:buClr>
              <a:buSzPts val="1800"/>
              <a:buFont typeface="Arial"/>
              <a:buChar char="●"/>
              <a:defRPr sz="1800" b="0">
                <a:solidFill>
                  <a:schemeClr val="dk2"/>
                </a:solidFill>
              </a:defRPr>
            </a:lvl1pPr>
          </a:lstStyle>
          <a:p>
            <a:endParaRPr/>
          </a:p>
        </p:txBody>
      </p:sp>
      <p:sp>
        <p:nvSpPr>
          <p:cNvPr id="30" name="Google Shape;30;p17"/>
          <p:cNvSpPr/>
          <p:nvPr/>
        </p:nvSpPr>
        <p:spPr>
          <a:xfrm>
            <a:off x="4274" y="0"/>
            <a:ext cx="9144000" cy="58752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w="57150" cap="flat" cmpd="sng">
            <a:solidFill>
              <a:srgbClr val="000000">
                <a:alpha val="14509"/>
              </a:srgbClr>
            </a:solidFill>
            <a:prstDash val="solid"/>
            <a:round/>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marR="0" lvl="0"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lvl1pPr marL="457200" marR="0" lvl="0" indent="-419100" algn="l" rtl="0">
              <a:lnSpc>
                <a:spcPct val="100000"/>
              </a:lnSpc>
              <a:spcBef>
                <a:spcPts val="600"/>
              </a:spcBef>
              <a:spcAft>
                <a:spcPts val="0"/>
              </a:spcAft>
              <a:buClr>
                <a:schemeClr val="dk1"/>
              </a:buClr>
              <a:buSzPts val="3000"/>
              <a:buFont typeface="Arial"/>
              <a:buChar char="●"/>
              <a:defRPr sz="3000" b="0" i="0" u="none" strike="noStrike" cap="none">
                <a:solidFill>
                  <a:schemeClr val="dk1"/>
                </a:solidFill>
                <a:latin typeface="Arial"/>
                <a:ea typeface="Arial"/>
                <a:cs typeface="Arial"/>
                <a:sym typeface="Arial"/>
              </a:defRPr>
            </a:lvl1pPr>
            <a:lvl2pPr marL="914400" marR="0" lvl="1"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llanganschool.co.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ctrTitle"/>
          </p:nvPr>
        </p:nvSpPr>
        <p:spPr>
          <a:xfrm>
            <a:off x="685800" y="930275"/>
            <a:ext cx="7772400" cy="2986500"/>
          </a:xfrm>
          <a:prstGeom prst="rect">
            <a:avLst/>
          </a:prstGeom>
          <a:noFill/>
          <a:ln>
            <a:noFill/>
          </a:ln>
        </p:spPr>
        <p:txBody>
          <a:bodyPr spcFirstLastPara="1" wrap="square" lIns="91425" tIns="91425" rIns="91425" bIns="91425" anchor="b" anchorCtr="0">
            <a:noAutofit/>
          </a:bodyPr>
          <a:lstStyle/>
          <a:p>
            <a:pPr marL="0" lvl="0" indent="0" algn="r" rtl="0">
              <a:lnSpc>
                <a:spcPct val="100000"/>
              </a:lnSpc>
              <a:spcBef>
                <a:spcPts val="0"/>
              </a:spcBef>
              <a:spcAft>
                <a:spcPts val="0"/>
              </a:spcAft>
              <a:buSzPts val="7200"/>
              <a:buNone/>
            </a:pPr>
            <a:r>
              <a:rPr lang="en" sz="6000" dirty="0"/>
              <a:t>Welcome to</a:t>
            </a:r>
            <a:endParaRPr sz="6000" dirty="0"/>
          </a:p>
          <a:p>
            <a:pPr marL="0" lvl="0" indent="0" algn="r" rtl="0">
              <a:lnSpc>
                <a:spcPct val="100000"/>
              </a:lnSpc>
              <a:spcBef>
                <a:spcPts val="0"/>
              </a:spcBef>
              <a:spcAft>
                <a:spcPts val="0"/>
              </a:spcAft>
              <a:buSzPts val="7200"/>
              <a:buNone/>
            </a:pPr>
            <a:r>
              <a:rPr lang="en" sz="6000" dirty="0"/>
              <a:t>Year 2/3</a:t>
            </a:r>
            <a:endParaRPr sz="6000" dirty="0"/>
          </a:p>
          <a:p>
            <a:pPr marL="0" lvl="0" indent="0" algn="ctr" rtl="0">
              <a:lnSpc>
                <a:spcPct val="100000"/>
              </a:lnSpc>
              <a:spcBef>
                <a:spcPts val="0"/>
              </a:spcBef>
              <a:spcAft>
                <a:spcPts val="0"/>
              </a:spcAft>
              <a:buSzPts val="7200"/>
              <a:buNone/>
            </a:pPr>
            <a:endParaRPr sz="5000" dirty="0"/>
          </a:p>
        </p:txBody>
      </p:sp>
      <p:sp>
        <p:nvSpPr>
          <p:cNvPr id="38" name="Google Shape;38;p1"/>
          <p:cNvSpPr txBox="1">
            <a:spLocks noGrp="1"/>
          </p:cNvSpPr>
          <p:nvPr>
            <p:ph type="subTitle" idx="1"/>
          </p:nvPr>
        </p:nvSpPr>
        <p:spPr>
          <a:xfrm>
            <a:off x="231500" y="4862411"/>
            <a:ext cx="7772400" cy="1032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000"/>
              <a:buNone/>
            </a:pPr>
            <a:endParaRPr/>
          </a:p>
          <a:p>
            <a:pPr marL="0" lvl="0" indent="0" algn="l" rtl="0">
              <a:lnSpc>
                <a:spcPct val="100000"/>
              </a:lnSpc>
              <a:spcBef>
                <a:spcPts val="0"/>
              </a:spcBef>
              <a:spcAft>
                <a:spcPts val="0"/>
              </a:spcAft>
              <a:buSzPts val="3000"/>
              <a:buNone/>
            </a:pPr>
            <a:endParaRPr/>
          </a:p>
        </p:txBody>
      </p:sp>
      <p:sp>
        <p:nvSpPr>
          <p:cNvPr id="39" name="Google Shape;39;p1"/>
          <p:cNvSpPr txBox="1"/>
          <p:nvPr/>
        </p:nvSpPr>
        <p:spPr>
          <a:xfrm>
            <a:off x="309337" y="5160689"/>
            <a:ext cx="8681001" cy="1592196"/>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sng" strike="noStrike" cap="none">
                <a:solidFill>
                  <a:srgbClr val="000000"/>
                </a:solidFill>
                <a:latin typeface="Arial"/>
                <a:ea typeface="Arial"/>
                <a:cs typeface="Arial"/>
                <a:sym typeface="Arial"/>
                <a:hlinkClick r:id="rId3">
                  <a:extLst>
                    <a:ext uri="{A12FA001-AC4F-418D-AE19-62706E023703}">
                      <ahyp:hlinkClr xmlns:ahyp="http://schemas.microsoft.com/office/drawing/2018/hyperlinkcolor" val="tx"/>
                    </a:ext>
                  </a:extLst>
                </a:hlinkClick>
              </a:rPr>
              <a:t>www.llanganschool.co.uk</a:t>
            </a:r>
            <a:r>
              <a:rPr lang="en" sz="1800" b="0" i="0" u="none" strike="noStrike" cap="none">
                <a:solidFill>
                  <a:srgbClr val="000000"/>
                </a:solidFill>
                <a:latin typeface="Arial"/>
                <a:ea typeface="Arial"/>
                <a:cs typeface="Arial"/>
                <a:sym typeface="Arial"/>
              </a:rPr>
              <a:t>                                          </a:t>
            </a:r>
            <a:r>
              <a:rPr lang="en" sz="1600" b="0" i="0" u="none" strike="noStrike" cap="none">
                <a:solidFill>
                  <a:srgbClr val="000000"/>
                </a:solidFill>
                <a:latin typeface="Arial"/>
                <a:ea typeface="Arial"/>
                <a:cs typeface="Arial"/>
                <a:sym typeface="Arial"/>
              </a:rPr>
              <a:t>llangan_primary_school</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 sz="1600" b="0" i="0" u="none" strike="noStrike" cap="none">
                <a:solidFill>
                  <a:srgbClr val="000000"/>
                </a:solidFill>
                <a:latin typeface="Arial"/>
                <a:ea typeface="Arial"/>
                <a:cs typeface="Arial"/>
                <a:sym typeface="Arial"/>
              </a:rPr>
              <a:t>                                                                                         </a:t>
            </a:r>
            <a:endParaRPr sz="1600" b="0" i="0" u="none" strike="noStrike" cap="none">
              <a:solidFill>
                <a:srgbClr val="000000"/>
              </a:solidFill>
              <a:latin typeface="Arial"/>
              <a:ea typeface="Arial"/>
              <a:cs typeface="Arial"/>
              <a:sym typeface="Arial"/>
            </a:endParaRPr>
          </a:p>
        </p:txBody>
      </p:sp>
      <p:pic>
        <p:nvPicPr>
          <p:cNvPr id="40" name="Google Shape;40;p1" descr="A logo with a person holding up a tree&#10;&#10;Description automatically generated"/>
          <p:cNvPicPr preferRelativeResize="0"/>
          <p:nvPr/>
        </p:nvPicPr>
        <p:blipFill rotWithShape="1">
          <a:blip r:embed="rId4">
            <a:alphaModFix/>
          </a:blip>
          <a:srcRect/>
          <a:stretch/>
        </p:blipFill>
        <p:spPr>
          <a:xfrm>
            <a:off x="549875" y="442296"/>
            <a:ext cx="2747319" cy="3947297"/>
          </a:xfrm>
          <a:prstGeom prst="rect">
            <a:avLst/>
          </a:prstGeom>
          <a:noFill/>
          <a:ln>
            <a:noFill/>
          </a:ln>
        </p:spPr>
      </p:pic>
      <p:pic>
        <p:nvPicPr>
          <p:cNvPr id="41" name="Google Shape;41;p1" descr="Instagram Logo and symbol, meaning, history, PNG, brand"/>
          <p:cNvPicPr preferRelativeResize="0"/>
          <p:nvPr/>
        </p:nvPicPr>
        <p:blipFill rotWithShape="1">
          <a:blip r:embed="rId5">
            <a:alphaModFix/>
          </a:blip>
          <a:srcRect/>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Meet the staff</a:t>
            </a:r>
            <a:endParaRPr sz="4000"/>
          </a:p>
        </p:txBody>
      </p:sp>
      <p:sp>
        <p:nvSpPr>
          <p:cNvPr id="48" name="Google Shape;48;p2"/>
          <p:cNvSpPr txBox="1"/>
          <p:nvPr/>
        </p:nvSpPr>
        <p:spPr>
          <a:xfrm>
            <a:off x="138839" y="4543054"/>
            <a:ext cx="3059409" cy="113874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en" sz="2600" b="0" i="0" u="none" strike="noStrike" cap="none" dirty="0">
                <a:solidFill>
                  <a:srgbClr val="000000"/>
                </a:solidFill>
                <a:latin typeface="Arial"/>
                <a:ea typeface="Arial"/>
                <a:cs typeface="Arial"/>
                <a:sym typeface="Arial"/>
              </a:rPr>
              <a:t>Mrs </a:t>
            </a:r>
            <a:r>
              <a:rPr lang="en" sz="2600" dirty="0"/>
              <a:t>Jarman-Davies</a:t>
            </a:r>
            <a:endParaRPr dirty="0"/>
          </a:p>
          <a:p>
            <a:pPr marL="0" marR="0" lvl="0" indent="0" algn="l" rtl="0">
              <a:lnSpc>
                <a:spcPct val="100000"/>
              </a:lnSpc>
              <a:spcBef>
                <a:spcPts val="0"/>
              </a:spcBef>
              <a:spcAft>
                <a:spcPts val="0"/>
              </a:spcAft>
              <a:buClr>
                <a:srgbClr val="000000"/>
              </a:buClr>
              <a:buSzPts val="1800"/>
              <a:buFont typeface="Arial"/>
              <a:buNone/>
            </a:pPr>
            <a:r>
              <a:rPr lang="en" sz="1800" b="0" i="0" u="none" strike="noStrike" cap="none" dirty="0">
                <a:solidFill>
                  <a:srgbClr val="000000"/>
                </a:solidFill>
                <a:latin typeface="Arial"/>
                <a:ea typeface="Arial"/>
                <a:cs typeface="Arial"/>
                <a:sym typeface="Arial"/>
              </a:rPr>
              <a:t>Monday, Tuesday, Thursday &amp; Friday</a:t>
            </a:r>
            <a:endParaRPr sz="2000" b="0" i="0" u="none" strike="noStrike" cap="none" dirty="0">
              <a:solidFill>
                <a:srgbClr val="000000"/>
              </a:solidFill>
              <a:latin typeface="Arial"/>
              <a:ea typeface="Arial"/>
              <a:cs typeface="Arial"/>
              <a:sym typeface="Arial"/>
            </a:endParaRPr>
          </a:p>
        </p:txBody>
      </p:sp>
      <p:pic>
        <p:nvPicPr>
          <p:cNvPr id="49" name="Google Shape;49;p2" descr="A person with long hair wearing a floral shirt&#10;&#10;Description automatically generated"/>
          <p:cNvPicPr preferRelativeResize="0"/>
          <p:nvPr/>
        </p:nvPicPr>
        <p:blipFill rotWithShape="1">
          <a:blip r:embed="rId3">
            <a:alphaModFix/>
          </a:blip>
          <a:srcRect/>
          <a:stretch/>
        </p:blipFill>
        <p:spPr>
          <a:xfrm>
            <a:off x="6709718" y="3429000"/>
            <a:ext cx="2125876" cy="2075935"/>
          </a:xfrm>
          <a:prstGeom prst="rect">
            <a:avLst/>
          </a:prstGeom>
          <a:noFill/>
          <a:ln>
            <a:noFill/>
          </a:ln>
        </p:spPr>
      </p:pic>
      <p:sp>
        <p:nvSpPr>
          <p:cNvPr id="50" name="Google Shape;50;p2"/>
          <p:cNvSpPr txBox="1"/>
          <p:nvPr/>
        </p:nvSpPr>
        <p:spPr>
          <a:xfrm>
            <a:off x="6561951" y="5608044"/>
            <a:ext cx="2273643" cy="984885"/>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2600"/>
              <a:buFont typeface="Arial"/>
              <a:buNone/>
            </a:pPr>
            <a:r>
              <a:rPr lang="en" sz="2600" b="0" i="0" u="none" strike="noStrike" cap="none" dirty="0">
                <a:solidFill>
                  <a:srgbClr val="000000"/>
                </a:solidFill>
                <a:latin typeface="Arial"/>
                <a:ea typeface="Arial"/>
                <a:cs typeface="Arial"/>
                <a:sym typeface="Arial"/>
              </a:rPr>
              <a:t>Mrs Antoniou</a:t>
            </a:r>
            <a:endParaRPr dirty="0"/>
          </a:p>
          <a:p>
            <a:pPr marL="0" marR="0" lvl="0" indent="0" algn="r" rtl="0">
              <a:lnSpc>
                <a:spcPct val="100000"/>
              </a:lnSpc>
              <a:spcBef>
                <a:spcPts val="0"/>
              </a:spcBef>
              <a:spcAft>
                <a:spcPts val="0"/>
              </a:spcAft>
              <a:buClr>
                <a:srgbClr val="000000"/>
              </a:buClr>
              <a:buSzPts val="1800"/>
              <a:buFont typeface="Arial"/>
              <a:buNone/>
            </a:pPr>
            <a:r>
              <a:rPr lang="en" sz="1800" b="0" i="0" u="none" strike="noStrike" cap="none" dirty="0">
                <a:solidFill>
                  <a:srgbClr val="000000"/>
                </a:solidFill>
                <a:latin typeface="Arial"/>
                <a:ea typeface="Arial"/>
                <a:cs typeface="Arial"/>
                <a:sym typeface="Arial"/>
              </a:rPr>
              <a:t>Wednesday</a:t>
            </a:r>
            <a:endParaRPr dirty="0"/>
          </a:p>
          <a:p>
            <a:pPr marL="0" marR="0" lvl="0" indent="0" algn="l" rtl="0">
              <a:lnSpc>
                <a:spcPct val="100000"/>
              </a:lnSpc>
              <a:spcBef>
                <a:spcPts val="0"/>
              </a:spcBef>
              <a:spcAft>
                <a:spcPts val="0"/>
              </a:spcAft>
              <a:buNone/>
            </a:pPr>
            <a:endParaRPr sz="1400" b="0" i="0" u="none" strike="noStrike" cap="none" dirty="0">
              <a:solidFill>
                <a:srgbClr val="000000"/>
              </a:solidFill>
              <a:latin typeface="Arial"/>
              <a:ea typeface="Arial"/>
              <a:cs typeface="Arial"/>
              <a:sym typeface="Arial"/>
            </a:endParaRPr>
          </a:p>
        </p:txBody>
      </p:sp>
      <p:sp>
        <p:nvSpPr>
          <p:cNvPr id="2" name="TextBox 1">
            <a:extLst>
              <a:ext uri="{FF2B5EF4-FFF2-40B4-BE49-F238E27FC236}">
                <a16:creationId xmlns:a16="http://schemas.microsoft.com/office/drawing/2014/main" id="{FFB8171A-3D31-13D5-1693-934CA09A238E}"/>
              </a:ext>
            </a:extLst>
          </p:cNvPr>
          <p:cNvSpPr txBox="1"/>
          <p:nvPr/>
        </p:nvSpPr>
        <p:spPr>
          <a:xfrm>
            <a:off x="4095450" y="5420187"/>
            <a:ext cx="2310713" cy="830997"/>
          </a:xfrm>
          <a:prstGeom prst="rect">
            <a:avLst/>
          </a:prstGeom>
          <a:noFill/>
        </p:spPr>
        <p:txBody>
          <a:bodyPr wrap="square" rtlCol="0">
            <a:spAutoFit/>
          </a:bodyPr>
          <a:lstStyle/>
          <a:p>
            <a:r>
              <a:rPr lang="en-US" sz="2400" dirty="0"/>
              <a:t>Mr. Rees</a:t>
            </a:r>
          </a:p>
          <a:p>
            <a:r>
              <a:rPr lang="en-US" sz="2400" dirty="0"/>
              <a:t>Class LSA</a:t>
            </a:r>
          </a:p>
        </p:txBody>
      </p:sp>
      <p:pic>
        <p:nvPicPr>
          <p:cNvPr id="5" name="Picture 4">
            <a:extLst>
              <a:ext uri="{FF2B5EF4-FFF2-40B4-BE49-F238E27FC236}">
                <a16:creationId xmlns:a16="http://schemas.microsoft.com/office/drawing/2014/main" id="{3127D171-BED4-63B2-0BF6-A62859C75DB1}"/>
              </a:ext>
            </a:extLst>
          </p:cNvPr>
          <p:cNvPicPr>
            <a:picLocks noChangeAspect="1"/>
          </p:cNvPicPr>
          <p:nvPr/>
        </p:nvPicPr>
        <p:blipFill>
          <a:blip r:embed="rId4"/>
          <a:srcRect l="15459" t="15000" r="26831" b="15029"/>
          <a:stretch/>
        </p:blipFill>
        <p:spPr>
          <a:xfrm>
            <a:off x="485663" y="1873309"/>
            <a:ext cx="2741049" cy="2497711"/>
          </a:xfrm>
          <a:prstGeom prst="rect">
            <a:avLst/>
          </a:prstGeom>
        </p:spPr>
      </p:pic>
      <p:pic>
        <p:nvPicPr>
          <p:cNvPr id="7" name="Picture 6">
            <a:extLst>
              <a:ext uri="{FF2B5EF4-FFF2-40B4-BE49-F238E27FC236}">
                <a16:creationId xmlns:a16="http://schemas.microsoft.com/office/drawing/2014/main" id="{E6804AB7-704A-BA03-FABC-81683FE88781}"/>
              </a:ext>
            </a:extLst>
          </p:cNvPr>
          <p:cNvPicPr>
            <a:picLocks noChangeAspect="1"/>
          </p:cNvPicPr>
          <p:nvPr/>
        </p:nvPicPr>
        <p:blipFill>
          <a:blip r:embed="rId5"/>
          <a:stretch>
            <a:fillRect/>
          </a:stretch>
        </p:blipFill>
        <p:spPr>
          <a:xfrm>
            <a:off x="3841356" y="2815693"/>
            <a:ext cx="1902936" cy="256286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g37ad332acbe_0_0"/>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Y2/3 Weekly Timetable</a:t>
            </a:r>
            <a:endParaRPr dirty="0"/>
          </a:p>
        </p:txBody>
      </p:sp>
      <p:graphicFrame>
        <p:nvGraphicFramePr>
          <p:cNvPr id="2" name="Table 1">
            <a:extLst>
              <a:ext uri="{FF2B5EF4-FFF2-40B4-BE49-F238E27FC236}">
                <a16:creationId xmlns:a16="http://schemas.microsoft.com/office/drawing/2014/main" id="{7E92B279-3CEA-087E-1E84-392CFF99BF6C}"/>
              </a:ext>
            </a:extLst>
          </p:cNvPr>
          <p:cNvGraphicFramePr>
            <a:graphicFrameLocks noGrp="1"/>
          </p:cNvGraphicFramePr>
          <p:nvPr>
            <p:extLst>
              <p:ext uri="{D42A27DB-BD31-4B8C-83A1-F6EECF244321}">
                <p14:modId xmlns:p14="http://schemas.microsoft.com/office/powerpoint/2010/main" val="1622086018"/>
              </p:ext>
            </p:extLst>
          </p:nvPr>
        </p:nvGraphicFramePr>
        <p:xfrm>
          <a:off x="457200" y="1781882"/>
          <a:ext cx="8229599" cy="4709683"/>
        </p:xfrm>
        <a:graphic>
          <a:graphicData uri="http://schemas.openxmlformats.org/drawingml/2006/table">
            <a:tbl>
              <a:tblPr>
                <a:tableStyleId>{5C22544A-7EE6-4342-B048-85BDC9FD1C3A}</a:tableStyleId>
              </a:tblPr>
              <a:tblGrid>
                <a:gridCol w="1495646">
                  <a:extLst>
                    <a:ext uri="{9D8B030D-6E8A-4147-A177-3AD203B41FA5}">
                      <a16:colId xmlns:a16="http://schemas.microsoft.com/office/drawing/2014/main" val="2157003241"/>
                    </a:ext>
                  </a:extLst>
                </a:gridCol>
                <a:gridCol w="1360968">
                  <a:extLst>
                    <a:ext uri="{9D8B030D-6E8A-4147-A177-3AD203B41FA5}">
                      <a16:colId xmlns:a16="http://schemas.microsoft.com/office/drawing/2014/main" val="2430629657"/>
                    </a:ext>
                  </a:extLst>
                </a:gridCol>
                <a:gridCol w="1339702">
                  <a:extLst>
                    <a:ext uri="{9D8B030D-6E8A-4147-A177-3AD203B41FA5}">
                      <a16:colId xmlns:a16="http://schemas.microsoft.com/office/drawing/2014/main" val="1432355031"/>
                    </a:ext>
                  </a:extLst>
                </a:gridCol>
                <a:gridCol w="1197935">
                  <a:extLst>
                    <a:ext uri="{9D8B030D-6E8A-4147-A177-3AD203B41FA5}">
                      <a16:colId xmlns:a16="http://schemas.microsoft.com/office/drawing/2014/main" val="3578737918"/>
                    </a:ext>
                  </a:extLst>
                </a:gridCol>
                <a:gridCol w="1339702">
                  <a:extLst>
                    <a:ext uri="{9D8B030D-6E8A-4147-A177-3AD203B41FA5}">
                      <a16:colId xmlns:a16="http://schemas.microsoft.com/office/drawing/2014/main" val="639662350"/>
                    </a:ext>
                  </a:extLst>
                </a:gridCol>
                <a:gridCol w="1495646">
                  <a:extLst>
                    <a:ext uri="{9D8B030D-6E8A-4147-A177-3AD203B41FA5}">
                      <a16:colId xmlns:a16="http://schemas.microsoft.com/office/drawing/2014/main" val="3094208613"/>
                    </a:ext>
                  </a:extLst>
                </a:gridCol>
              </a:tblGrid>
              <a:tr h="739001">
                <a:tc>
                  <a:txBody>
                    <a:bodyPr/>
                    <a:lstStyle/>
                    <a:p>
                      <a:pPr>
                        <a:lnSpc>
                          <a:spcPct val="115000"/>
                        </a:lnSpc>
                      </a:pPr>
                      <a:r>
                        <a:rPr lang="en-GB" sz="1100">
                          <a:effectLst/>
                        </a:rPr>
                        <a:t> </a:t>
                      </a:r>
                      <a:endParaRPr lang="en-GB" sz="90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endParaRPr lang="en-GB" sz="1000" dirty="0">
                        <a:effectLst/>
                      </a:endParaRPr>
                    </a:p>
                    <a:p>
                      <a:pPr algn="ctr">
                        <a:lnSpc>
                          <a:spcPct val="115000"/>
                        </a:lnSpc>
                      </a:pPr>
                      <a:r>
                        <a:rPr lang="en-GB" sz="1000" dirty="0">
                          <a:effectLst/>
                        </a:rPr>
                        <a:t>Monday</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endParaRPr lang="en-GB" sz="1000" dirty="0">
                        <a:effectLst/>
                      </a:endParaRPr>
                    </a:p>
                    <a:p>
                      <a:pPr algn="ctr">
                        <a:lnSpc>
                          <a:spcPct val="115000"/>
                        </a:lnSpc>
                      </a:pPr>
                      <a:r>
                        <a:rPr lang="en-GB" sz="1000" dirty="0">
                          <a:effectLst/>
                        </a:rPr>
                        <a:t>Tuesday</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r>
                        <a:rPr lang="en-GB" sz="1000">
                          <a:effectLst/>
                        </a:rPr>
                        <a:t>Wednesday</a:t>
                      </a:r>
                      <a:endParaRPr lang="en-GB" sz="900">
                        <a:effectLst/>
                      </a:endParaRPr>
                    </a:p>
                    <a:p>
                      <a:pPr algn="ctr">
                        <a:lnSpc>
                          <a:spcPct val="115000"/>
                        </a:lnSpc>
                      </a:pPr>
                      <a:r>
                        <a:rPr lang="en-GB" sz="900">
                          <a:effectLst/>
                        </a:rPr>
                        <a:t>All day – LJD out (ALN &amp; PPA) Mrs Antoniou to cover</a:t>
                      </a:r>
                      <a:endParaRPr lang="en-GB" sz="90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endParaRPr lang="en-GB" sz="1000" dirty="0">
                        <a:effectLst/>
                      </a:endParaRPr>
                    </a:p>
                    <a:p>
                      <a:pPr algn="ctr">
                        <a:lnSpc>
                          <a:spcPct val="115000"/>
                        </a:lnSpc>
                      </a:pPr>
                      <a:r>
                        <a:rPr lang="en-GB" sz="1000" dirty="0">
                          <a:effectLst/>
                        </a:rPr>
                        <a:t>Thursday</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endParaRPr lang="en-GB" sz="1000" dirty="0">
                        <a:effectLst/>
                      </a:endParaRPr>
                    </a:p>
                    <a:p>
                      <a:pPr algn="ctr">
                        <a:lnSpc>
                          <a:spcPct val="115000"/>
                        </a:lnSpc>
                      </a:pPr>
                      <a:r>
                        <a:rPr lang="en-GB" sz="1000" dirty="0">
                          <a:effectLst/>
                        </a:rPr>
                        <a:t>Friday</a:t>
                      </a:r>
                      <a:endParaRPr lang="en-GB" sz="900" dirty="0">
                        <a:effectLst/>
                        <a:latin typeface="Arial" panose="020B0604020202020204" pitchFamily="34" charset="0"/>
                        <a:ea typeface="Arial" panose="020B0604020202020204" pitchFamily="34" charset="0"/>
                      </a:endParaRPr>
                    </a:p>
                  </a:txBody>
                  <a:tcPr marL="51955" marR="51955" marT="51955" marB="51955"/>
                </a:tc>
                <a:extLst>
                  <a:ext uri="{0D108BD9-81ED-4DB2-BD59-A6C34878D82A}">
                    <a16:rowId xmlns:a16="http://schemas.microsoft.com/office/drawing/2014/main" val="1463987265"/>
                  </a:ext>
                </a:extLst>
              </a:tr>
              <a:tr h="524845">
                <a:tc>
                  <a:txBody>
                    <a:bodyPr/>
                    <a:lstStyle/>
                    <a:p>
                      <a:pPr algn="ctr">
                        <a:lnSpc>
                          <a:spcPct val="115000"/>
                        </a:lnSpc>
                      </a:pPr>
                      <a:r>
                        <a:rPr lang="en-GB" sz="1000" dirty="0">
                          <a:effectLst/>
                        </a:rPr>
                        <a:t>8:45 - 9:00</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nSpc>
                          <a:spcPct val="115000"/>
                        </a:lnSpc>
                      </a:pPr>
                      <a:r>
                        <a:rPr lang="en-GB" sz="800" dirty="0">
                          <a:effectLst/>
                        </a:rPr>
                        <a:t>Registers, morning activities &amp; focused readers</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nSpc>
                          <a:spcPct val="115000"/>
                        </a:lnSpc>
                      </a:pPr>
                      <a:r>
                        <a:rPr lang="en-GB" sz="800">
                          <a:effectLst/>
                        </a:rPr>
                        <a:t>Registers, morning activities &amp; focused readers</a:t>
                      </a:r>
                      <a:endParaRPr lang="en-GB" sz="900">
                        <a:effectLst/>
                        <a:latin typeface="Arial" panose="020B0604020202020204" pitchFamily="34" charset="0"/>
                        <a:ea typeface="Arial" panose="020B0604020202020204" pitchFamily="34" charset="0"/>
                      </a:endParaRPr>
                    </a:p>
                  </a:txBody>
                  <a:tcPr marL="51955" marR="51955" marT="51955" marB="51955"/>
                </a:tc>
                <a:tc>
                  <a:txBody>
                    <a:bodyPr/>
                    <a:lstStyle/>
                    <a:p>
                      <a:pPr>
                        <a:lnSpc>
                          <a:spcPct val="115000"/>
                        </a:lnSpc>
                      </a:pPr>
                      <a:r>
                        <a:rPr lang="en-GB" sz="800" dirty="0">
                          <a:effectLst/>
                        </a:rPr>
                        <a:t>Registers, morning activities &amp; focused readers</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nSpc>
                          <a:spcPct val="115000"/>
                        </a:lnSpc>
                      </a:pPr>
                      <a:r>
                        <a:rPr lang="en-GB" sz="800" dirty="0">
                          <a:effectLst/>
                        </a:rPr>
                        <a:t>Registers, morning activities &amp; focused readers</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nSpc>
                          <a:spcPct val="115000"/>
                        </a:lnSpc>
                      </a:pPr>
                      <a:r>
                        <a:rPr lang="en-GB" sz="800" dirty="0">
                          <a:effectLst/>
                        </a:rPr>
                        <a:t>Registers, morning activities &amp; focused readers</a:t>
                      </a:r>
                      <a:endParaRPr lang="en-GB" sz="900" dirty="0">
                        <a:effectLst/>
                        <a:latin typeface="Arial" panose="020B0604020202020204" pitchFamily="34" charset="0"/>
                        <a:ea typeface="Arial" panose="020B0604020202020204" pitchFamily="34" charset="0"/>
                      </a:endParaRPr>
                    </a:p>
                  </a:txBody>
                  <a:tcPr marL="51955" marR="51955" marT="51955" marB="51955"/>
                </a:tc>
                <a:extLst>
                  <a:ext uri="{0D108BD9-81ED-4DB2-BD59-A6C34878D82A}">
                    <a16:rowId xmlns:a16="http://schemas.microsoft.com/office/drawing/2014/main" val="4156476493"/>
                  </a:ext>
                </a:extLst>
              </a:tr>
              <a:tr h="238056">
                <a:tc rowSpan="2">
                  <a:txBody>
                    <a:bodyPr/>
                    <a:lstStyle/>
                    <a:p>
                      <a:pPr algn="ctr">
                        <a:lnSpc>
                          <a:spcPct val="115000"/>
                        </a:lnSpc>
                      </a:pPr>
                      <a:r>
                        <a:rPr lang="en-GB" sz="1000" dirty="0">
                          <a:effectLst/>
                        </a:rPr>
                        <a:t>9:00 - 10:10</a:t>
                      </a:r>
                      <a:endParaRPr lang="en-GB" sz="900" dirty="0">
                        <a:effectLst/>
                        <a:latin typeface="Arial" panose="020B0604020202020204" pitchFamily="34" charset="0"/>
                        <a:ea typeface="Arial" panose="020B0604020202020204" pitchFamily="34" charset="0"/>
                      </a:endParaRPr>
                    </a:p>
                  </a:txBody>
                  <a:tcPr marL="51955" marR="51955" marT="51955" marB="51955"/>
                </a:tc>
                <a:tc rowSpan="2">
                  <a:txBody>
                    <a:bodyPr/>
                    <a:lstStyle/>
                    <a:p>
                      <a:pPr algn="ctr">
                        <a:lnSpc>
                          <a:spcPct val="115000"/>
                        </a:lnSpc>
                      </a:pPr>
                      <a:r>
                        <a:rPr lang="en-GB" sz="800" dirty="0">
                          <a:effectLst/>
                        </a:rPr>
                        <a:t>Maths</a:t>
                      </a:r>
                      <a:endParaRPr lang="en-GB" sz="900" dirty="0">
                        <a:effectLst/>
                      </a:endParaRPr>
                    </a:p>
                    <a:p>
                      <a:pPr algn="ctr">
                        <a:lnSpc>
                          <a:spcPct val="115000"/>
                        </a:lnSpc>
                      </a:pPr>
                      <a:r>
                        <a:rPr lang="en-GB" sz="800" dirty="0">
                          <a:effectLst/>
                        </a:rPr>
                        <a:t> </a:t>
                      </a:r>
                      <a:endParaRPr lang="en-GB" sz="900" dirty="0">
                        <a:effectLst/>
                      </a:endParaRPr>
                    </a:p>
                    <a:p>
                      <a:pPr algn="ctr">
                        <a:lnSpc>
                          <a:spcPct val="115000"/>
                        </a:lnSpc>
                      </a:pPr>
                      <a:r>
                        <a:rPr lang="en-GB" sz="800" dirty="0">
                          <a:effectLst/>
                        </a:rPr>
                        <a:t> </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2"/>
                    </a:solidFill>
                  </a:tcPr>
                </a:tc>
                <a:tc rowSpan="2">
                  <a:txBody>
                    <a:bodyPr/>
                    <a:lstStyle/>
                    <a:p>
                      <a:pPr algn="ctr">
                        <a:lnSpc>
                          <a:spcPct val="115000"/>
                        </a:lnSpc>
                      </a:pPr>
                      <a:r>
                        <a:rPr lang="en-GB" sz="800" dirty="0">
                          <a:effectLst/>
                        </a:rPr>
                        <a:t>Maths</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2"/>
                    </a:solidFill>
                  </a:tcPr>
                </a:tc>
                <a:tc rowSpan="2">
                  <a:txBody>
                    <a:bodyPr/>
                    <a:lstStyle/>
                    <a:p>
                      <a:pPr algn="ctr">
                        <a:lnSpc>
                          <a:spcPct val="115000"/>
                        </a:lnSpc>
                      </a:pPr>
                      <a:r>
                        <a:rPr lang="en-GB" sz="800" dirty="0">
                          <a:effectLst/>
                        </a:rPr>
                        <a:t>Maths</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2"/>
                    </a:solidFill>
                  </a:tcPr>
                </a:tc>
                <a:tc rowSpan="2">
                  <a:txBody>
                    <a:bodyPr/>
                    <a:lstStyle/>
                    <a:p>
                      <a:pPr algn="ctr">
                        <a:lnSpc>
                          <a:spcPct val="115000"/>
                        </a:lnSpc>
                      </a:pPr>
                      <a:r>
                        <a:rPr lang="en-GB" sz="800" dirty="0">
                          <a:effectLst/>
                        </a:rPr>
                        <a:t>Maths</a:t>
                      </a:r>
                      <a:endParaRPr lang="en-GB" sz="900" dirty="0">
                        <a:effectLst/>
                      </a:endParaRPr>
                    </a:p>
                    <a:p>
                      <a:pPr algn="ctr">
                        <a:lnSpc>
                          <a:spcPct val="115000"/>
                        </a:lnSpc>
                      </a:pPr>
                      <a:r>
                        <a:rPr lang="en-GB" sz="800" dirty="0">
                          <a:effectLst/>
                        </a:rPr>
                        <a:t> </a:t>
                      </a:r>
                      <a:endParaRPr lang="en-GB" sz="900" dirty="0">
                        <a:effectLst/>
                      </a:endParaRPr>
                    </a:p>
                    <a:p>
                      <a:pPr algn="ctr">
                        <a:lnSpc>
                          <a:spcPct val="115000"/>
                        </a:lnSpc>
                      </a:pPr>
                      <a:r>
                        <a:rPr lang="en-GB" sz="800" dirty="0">
                          <a:effectLst/>
                        </a:rPr>
                        <a:t>Outdoor Learning with Mrs Stephens</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2"/>
                    </a:solidFill>
                  </a:tcPr>
                </a:tc>
                <a:tc>
                  <a:txBody>
                    <a:bodyPr/>
                    <a:lstStyle/>
                    <a:p>
                      <a:pPr algn="ctr">
                        <a:lnSpc>
                          <a:spcPct val="115000"/>
                        </a:lnSpc>
                      </a:pPr>
                      <a:r>
                        <a:rPr lang="en-GB" sz="800">
                          <a:effectLst/>
                        </a:rPr>
                        <a:t>9:10: Whole school assembly</a:t>
                      </a:r>
                      <a:endParaRPr lang="en-GB" sz="900">
                        <a:effectLst/>
                        <a:latin typeface="Arial" panose="020B0604020202020204" pitchFamily="34" charset="0"/>
                        <a:ea typeface="Arial" panose="020B0604020202020204" pitchFamily="34" charset="0"/>
                      </a:endParaRPr>
                    </a:p>
                  </a:txBody>
                  <a:tcPr marL="51955" marR="51955" marT="51955" marB="51955"/>
                </a:tc>
                <a:extLst>
                  <a:ext uri="{0D108BD9-81ED-4DB2-BD59-A6C34878D82A}">
                    <a16:rowId xmlns:a16="http://schemas.microsoft.com/office/drawing/2014/main" val="1634280061"/>
                  </a:ext>
                </a:extLst>
              </a:tr>
              <a:tr h="57357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pPr>
                      <a:r>
                        <a:rPr lang="en-GB" sz="800" dirty="0">
                          <a:effectLst/>
                        </a:rPr>
                        <a:t>Maths</a:t>
                      </a:r>
                      <a:endParaRPr lang="en-GB" sz="900" dirty="0">
                        <a:effectLst/>
                      </a:endParaRPr>
                    </a:p>
                    <a:p>
                      <a:pPr algn="ctr">
                        <a:lnSpc>
                          <a:spcPct val="115000"/>
                        </a:lnSpc>
                      </a:pPr>
                      <a:r>
                        <a:rPr lang="en-GB" sz="800" dirty="0">
                          <a:effectLst/>
                        </a:rPr>
                        <a:t> </a:t>
                      </a:r>
                      <a:endParaRPr lang="en-GB" sz="900" dirty="0">
                        <a:effectLst/>
                      </a:endParaRPr>
                    </a:p>
                    <a:p>
                      <a:pPr algn="ctr">
                        <a:lnSpc>
                          <a:spcPct val="115000"/>
                        </a:lnSpc>
                      </a:pPr>
                      <a:r>
                        <a:rPr lang="en-GB" sz="800" dirty="0">
                          <a:effectLst/>
                        </a:rPr>
                        <a:t>Big Maths</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2"/>
                    </a:solidFill>
                  </a:tcPr>
                </a:tc>
                <a:extLst>
                  <a:ext uri="{0D108BD9-81ED-4DB2-BD59-A6C34878D82A}">
                    <a16:rowId xmlns:a16="http://schemas.microsoft.com/office/drawing/2014/main" val="2400375587"/>
                  </a:ext>
                </a:extLst>
              </a:tr>
              <a:tr h="264917">
                <a:tc>
                  <a:txBody>
                    <a:bodyPr/>
                    <a:lstStyle/>
                    <a:p>
                      <a:pPr algn="ctr">
                        <a:lnSpc>
                          <a:spcPct val="115000"/>
                        </a:lnSpc>
                      </a:pPr>
                      <a:r>
                        <a:rPr lang="en-GB" sz="1000" dirty="0">
                          <a:effectLst/>
                        </a:rPr>
                        <a:t>10:10 - 10:30</a:t>
                      </a:r>
                      <a:endParaRPr lang="en-GB" sz="900" dirty="0">
                        <a:effectLst/>
                        <a:latin typeface="Arial" panose="020B0604020202020204" pitchFamily="34" charset="0"/>
                        <a:ea typeface="Arial" panose="020B0604020202020204" pitchFamily="34" charset="0"/>
                      </a:endParaRPr>
                    </a:p>
                  </a:txBody>
                  <a:tcPr marL="51955" marR="51955" marT="51955" marB="51955"/>
                </a:tc>
                <a:tc gridSpan="5">
                  <a:txBody>
                    <a:bodyPr/>
                    <a:lstStyle/>
                    <a:p>
                      <a:pPr algn="ctr">
                        <a:lnSpc>
                          <a:spcPct val="115000"/>
                        </a:lnSpc>
                      </a:pPr>
                      <a:r>
                        <a:rPr lang="en-GB" sz="900">
                          <a:effectLst/>
                        </a:rPr>
                        <a:t>Snack and Break</a:t>
                      </a:r>
                      <a:endParaRPr lang="en-GB" sz="900">
                        <a:effectLst/>
                        <a:latin typeface="Arial" panose="020B0604020202020204" pitchFamily="34" charset="0"/>
                        <a:ea typeface="Arial" panose="020B0604020202020204" pitchFamily="34" charset="0"/>
                      </a:endParaRPr>
                    </a:p>
                  </a:txBody>
                  <a:tcPr marL="51955" marR="51955" marT="51955" marB="51955"/>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57294773"/>
                  </a:ext>
                </a:extLst>
              </a:tr>
              <a:tr h="264917">
                <a:tc>
                  <a:txBody>
                    <a:bodyPr/>
                    <a:lstStyle/>
                    <a:p>
                      <a:pPr algn="ctr">
                        <a:lnSpc>
                          <a:spcPct val="115000"/>
                        </a:lnSpc>
                      </a:pPr>
                      <a:r>
                        <a:rPr lang="en-GB" sz="1000">
                          <a:effectLst/>
                        </a:rPr>
                        <a:t>10:30 – 11:00</a:t>
                      </a:r>
                      <a:endParaRPr lang="en-GB" sz="900">
                        <a:effectLst/>
                        <a:latin typeface="Arial" panose="020B0604020202020204" pitchFamily="34" charset="0"/>
                        <a:ea typeface="Arial" panose="020B0604020202020204" pitchFamily="34" charset="0"/>
                      </a:endParaRPr>
                    </a:p>
                  </a:txBody>
                  <a:tcPr marL="51955" marR="51955" marT="51955" marB="51955"/>
                </a:tc>
                <a:tc gridSpan="5">
                  <a:txBody>
                    <a:bodyPr/>
                    <a:lstStyle/>
                    <a:p>
                      <a:pPr algn="ctr">
                        <a:lnSpc>
                          <a:spcPct val="115000"/>
                        </a:lnSpc>
                      </a:pPr>
                      <a:r>
                        <a:rPr lang="en-GB" sz="900" dirty="0">
                          <a:effectLst/>
                        </a:rPr>
                        <a:t>RWI and GGR</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1">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329582150"/>
                  </a:ext>
                </a:extLst>
              </a:tr>
              <a:tr h="524845">
                <a:tc>
                  <a:txBody>
                    <a:bodyPr/>
                    <a:lstStyle/>
                    <a:p>
                      <a:pPr algn="ctr">
                        <a:lnSpc>
                          <a:spcPct val="115000"/>
                        </a:lnSpc>
                      </a:pPr>
                      <a:r>
                        <a:rPr lang="en-GB" sz="1000" dirty="0">
                          <a:effectLst/>
                        </a:rPr>
                        <a:t>11:00 – 12:00</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r>
                        <a:rPr lang="en-GB" sz="800" dirty="0">
                          <a:effectLst/>
                        </a:rPr>
                        <a:t>English: Writing journey</a:t>
                      </a:r>
                      <a:endParaRPr lang="en-GB" sz="900" dirty="0">
                        <a:effectLst/>
                      </a:endParaRPr>
                    </a:p>
                    <a:p>
                      <a:pPr>
                        <a:lnSpc>
                          <a:spcPct val="115000"/>
                        </a:lnSpc>
                      </a:pPr>
                      <a:r>
                        <a:rPr lang="en-GB" sz="800" dirty="0">
                          <a:effectLst/>
                        </a:rPr>
                        <a:t> </a:t>
                      </a:r>
                      <a:endParaRPr lang="en-GB" sz="900" dirty="0">
                        <a:effectLst/>
                      </a:endParaRPr>
                    </a:p>
                    <a:p>
                      <a:pP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1">
                        <a:lumMod val="40000"/>
                        <a:lumOff val="60000"/>
                      </a:schemeClr>
                    </a:solidFill>
                  </a:tcPr>
                </a:tc>
                <a:tc>
                  <a:txBody>
                    <a:bodyPr/>
                    <a:lstStyle/>
                    <a:p>
                      <a:pPr algn="ctr">
                        <a:lnSpc>
                          <a:spcPct val="115000"/>
                        </a:lnSpc>
                      </a:pPr>
                      <a:r>
                        <a:rPr lang="en-GB" sz="800" dirty="0">
                          <a:effectLst/>
                        </a:rPr>
                        <a:t>English: Writing journey</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1">
                        <a:lumMod val="40000"/>
                        <a:lumOff val="60000"/>
                      </a:schemeClr>
                    </a:solidFill>
                  </a:tcPr>
                </a:tc>
                <a:tc>
                  <a:txBody>
                    <a:bodyPr/>
                    <a:lstStyle/>
                    <a:p>
                      <a:pPr algn="ctr">
                        <a:lnSpc>
                          <a:spcPct val="115000"/>
                        </a:lnSpc>
                      </a:pPr>
                      <a:r>
                        <a:rPr lang="en-GB" sz="800" dirty="0">
                          <a:effectLst/>
                        </a:rPr>
                        <a:t>English: Writing journey</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1">
                        <a:lumMod val="40000"/>
                        <a:lumOff val="60000"/>
                      </a:schemeClr>
                    </a:solidFill>
                  </a:tcPr>
                </a:tc>
                <a:tc>
                  <a:txBody>
                    <a:bodyPr/>
                    <a:lstStyle/>
                    <a:p>
                      <a:pPr algn="ctr">
                        <a:lnSpc>
                          <a:spcPct val="115000"/>
                        </a:lnSpc>
                      </a:pPr>
                      <a:r>
                        <a:rPr lang="en-GB" sz="800" dirty="0">
                          <a:effectLst/>
                        </a:rPr>
                        <a:t>English: Writing journey</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1">
                        <a:lumMod val="40000"/>
                        <a:lumOff val="60000"/>
                      </a:schemeClr>
                    </a:solidFill>
                  </a:tcPr>
                </a:tc>
                <a:tc>
                  <a:txBody>
                    <a:bodyPr/>
                    <a:lstStyle/>
                    <a:p>
                      <a:pPr algn="ctr">
                        <a:lnSpc>
                          <a:spcPct val="115000"/>
                        </a:lnSpc>
                      </a:pPr>
                      <a:r>
                        <a:rPr lang="en-GB" sz="800" dirty="0">
                          <a:effectLst/>
                        </a:rPr>
                        <a:t>Numeracy/Literacy Across the Curriculum </a:t>
                      </a:r>
                      <a:endParaRPr lang="en-GB" sz="900" dirty="0">
                        <a:effectLst/>
                        <a:latin typeface="Arial" panose="020B0604020202020204" pitchFamily="34" charset="0"/>
                        <a:ea typeface="Arial" panose="020B0604020202020204" pitchFamily="34" charset="0"/>
                      </a:endParaRPr>
                    </a:p>
                  </a:txBody>
                  <a:tcPr marL="51955" marR="51955" marT="51955" marB="51955"/>
                </a:tc>
                <a:extLst>
                  <a:ext uri="{0D108BD9-81ED-4DB2-BD59-A6C34878D82A}">
                    <a16:rowId xmlns:a16="http://schemas.microsoft.com/office/drawing/2014/main" val="1459401992"/>
                  </a:ext>
                </a:extLst>
              </a:tr>
              <a:tr h="264917">
                <a:tc>
                  <a:txBody>
                    <a:bodyPr/>
                    <a:lstStyle/>
                    <a:p>
                      <a:pPr algn="ctr">
                        <a:lnSpc>
                          <a:spcPct val="115000"/>
                        </a:lnSpc>
                      </a:pPr>
                      <a:r>
                        <a:rPr lang="en-GB" sz="1000" dirty="0">
                          <a:effectLst/>
                        </a:rPr>
                        <a:t>12:00 – 1:00</a:t>
                      </a:r>
                      <a:endParaRPr lang="en-GB" sz="900" dirty="0">
                        <a:effectLst/>
                        <a:latin typeface="Arial" panose="020B0604020202020204" pitchFamily="34" charset="0"/>
                        <a:ea typeface="Arial" panose="020B0604020202020204" pitchFamily="34" charset="0"/>
                      </a:endParaRPr>
                    </a:p>
                  </a:txBody>
                  <a:tcPr marL="51955" marR="51955" marT="51955" marB="51955"/>
                </a:tc>
                <a:tc gridSpan="5">
                  <a:txBody>
                    <a:bodyPr/>
                    <a:lstStyle/>
                    <a:p>
                      <a:pPr algn="ctr">
                        <a:lnSpc>
                          <a:spcPct val="115000"/>
                        </a:lnSpc>
                      </a:pPr>
                      <a:r>
                        <a:rPr lang="en-GB" sz="900">
                          <a:effectLst/>
                        </a:rPr>
                        <a:t>LUNCH</a:t>
                      </a:r>
                      <a:endParaRPr lang="en-GB" sz="900">
                        <a:effectLst/>
                        <a:latin typeface="Arial" panose="020B0604020202020204" pitchFamily="34" charset="0"/>
                        <a:ea typeface="Arial" panose="020B0604020202020204" pitchFamily="34" charset="0"/>
                      </a:endParaRPr>
                    </a:p>
                  </a:txBody>
                  <a:tcPr marL="51955" marR="51955" marT="51955" marB="51955"/>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60011562"/>
                  </a:ext>
                </a:extLst>
              </a:tr>
              <a:tr h="524845">
                <a:tc>
                  <a:txBody>
                    <a:bodyPr/>
                    <a:lstStyle/>
                    <a:p>
                      <a:pPr algn="ctr">
                        <a:lnSpc>
                          <a:spcPct val="115000"/>
                        </a:lnSpc>
                      </a:pPr>
                      <a:r>
                        <a:rPr lang="en-GB" sz="1000" dirty="0">
                          <a:effectLst/>
                        </a:rPr>
                        <a:t>1:00 – 2:00</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r>
                        <a:rPr lang="en-GB" sz="800" dirty="0">
                          <a:effectLst/>
                        </a:rPr>
                        <a:t>Inquiry</a:t>
                      </a:r>
                      <a:endParaRPr lang="en-GB" sz="900" dirty="0">
                        <a:effectLst/>
                      </a:endParaRPr>
                    </a:p>
                    <a:p>
                      <a:pPr algn="ctr">
                        <a:lnSpc>
                          <a:spcPct val="115000"/>
                        </a:lnSpc>
                      </a:pPr>
                      <a:r>
                        <a:rPr lang="en-GB" sz="800" dirty="0">
                          <a:effectLst/>
                        </a:rPr>
                        <a:t> </a:t>
                      </a:r>
                      <a:endParaRPr lang="en-GB" sz="900" dirty="0">
                        <a:effectLst/>
                      </a:endParaRPr>
                    </a:p>
                    <a:p>
                      <a:pP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6">
                        <a:lumMod val="40000"/>
                        <a:lumOff val="60000"/>
                      </a:schemeClr>
                    </a:solidFill>
                  </a:tcPr>
                </a:tc>
                <a:tc>
                  <a:txBody>
                    <a:bodyPr/>
                    <a:lstStyle/>
                    <a:p>
                      <a:pPr algn="ctr">
                        <a:lnSpc>
                          <a:spcPct val="115000"/>
                        </a:lnSpc>
                      </a:pPr>
                      <a:r>
                        <a:rPr lang="en-GB" sz="800">
                          <a:effectLst/>
                        </a:rPr>
                        <a:t>Inquiry</a:t>
                      </a:r>
                      <a:endParaRPr lang="en-GB" sz="900">
                        <a:effectLst/>
                        <a:latin typeface="Arial" panose="020B0604020202020204" pitchFamily="34" charset="0"/>
                        <a:ea typeface="Arial" panose="020B0604020202020204" pitchFamily="34" charset="0"/>
                      </a:endParaRPr>
                    </a:p>
                  </a:txBody>
                  <a:tcPr marL="51955" marR="51955" marT="51955" marB="51955">
                    <a:solidFill>
                      <a:schemeClr val="accent6">
                        <a:lumMod val="40000"/>
                        <a:lumOff val="60000"/>
                      </a:schemeClr>
                    </a:solidFill>
                  </a:tcPr>
                </a:tc>
                <a:tc>
                  <a:txBody>
                    <a:bodyPr/>
                    <a:lstStyle/>
                    <a:p>
                      <a:pPr algn="ctr">
                        <a:lnSpc>
                          <a:spcPct val="115000"/>
                        </a:lnSpc>
                      </a:pPr>
                      <a:r>
                        <a:rPr lang="en-GB" sz="800" dirty="0">
                          <a:effectLst/>
                        </a:rPr>
                        <a:t>Welsh</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6">
                        <a:lumMod val="20000"/>
                        <a:lumOff val="80000"/>
                      </a:schemeClr>
                    </a:solidFill>
                  </a:tcPr>
                </a:tc>
                <a:tc>
                  <a:txBody>
                    <a:bodyPr/>
                    <a:lstStyle/>
                    <a:p>
                      <a:pPr algn="ctr">
                        <a:lnSpc>
                          <a:spcPct val="115000"/>
                        </a:lnSpc>
                      </a:pPr>
                      <a:r>
                        <a:rPr lang="en-GB" sz="800" dirty="0">
                          <a:effectLst/>
                        </a:rPr>
                        <a:t>Inquiry</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6">
                        <a:lumMod val="40000"/>
                        <a:lumOff val="60000"/>
                      </a:schemeClr>
                    </a:solidFill>
                  </a:tcPr>
                </a:tc>
                <a:tc>
                  <a:txBody>
                    <a:bodyPr/>
                    <a:lstStyle/>
                    <a:p>
                      <a:pPr algn="ctr">
                        <a:lnSpc>
                          <a:spcPct val="115000"/>
                        </a:lnSpc>
                      </a:pPr>
                      <a:r>
                        <a:rPr lang="en-GB" sz="800" dirty="0">
                          <a:effectLst/>
                        </a:rPr>
                        <a:t>Health and Wellbeing</a:t>
                      </a:r>
                      <a:endParaRPr lang="en-GB" sz="900" dirty="0">
                        <a:effectLst/>
                      </a:endParaRPr>
                    </a:p>
                    <a:p>
                      <a:pPr algn="ctr">
                        <a:lnSpc>
                          <a:spcPct val="115000"/>
                        </a:lnSpc>
                      </a:pPr>
                      <a:r>
                        <a:rPr lang="en-GB" sz="800" dirty="0">
                          <a:effectLst/>
                        </a:rPr>
                        <a:t> </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rgbClr val="FFFF00"/>
                    </a:solidFill>
                  </a:tcPr>
                </a:tc>
                <a:extLst>
                  <a:ext uri="{0D108BD9-81ED-4DB2-BD59-A6C34878D82A}">
                    <a16:rowId xmlns:a16="http://schemas.microsoft.com/office/drawing/2014/main" val="2815671612"/>
                  </a:ext>
                </a:extLst>
              </a:tr>
              <a:tr h="524845">
                <a:tc>
                  <a:txBody>
                    <a:bodyPr/>
                    <a:lstStyle/>
                    <a:p>
                      <a:pPr algn="ctr">
                        <a:lnSpc>
                          <a:spcPct val="115000"/>
                        </a:lnSpc>
                      </a:pPr>
                      <a:r>
                        <a:rPr lang="en-GB" sz="1000" dirty="0">
                          <a:effectLst/>
                        </a:rPr>
                        <a:t>2:00 – 3:00</a:t>
                      </a:r>
                      <a:endParaRPr lang="en-GB" sz="900" dirty="0">
                        <a:effectLst/>
                        <a:latin typeface="Arial" panose="020B0604020202020204" pitchFamily="34" charset="0"/>
                        <a:ea typeface="Arial" panose="020B0604020202020204" pitchFamily="34" charset="0"/>
                      </a:endParaRPr>
                    </a:p>
                  </a:txBody>
                  <a:tcPr marL="51955" marR="51955" marT="51955" marB="51955"/>
                </a:tc>
                <a:tc>
                  <a:txBody>
                    <a:bodyPr/>
                    <a:lstStyle/>
                    <a:p>
                      <a:pPr algn="ctr">
                        <a:lnSpc>
                          <a:spcPct val="115000"/>
                        </a:lnSpc>
                      </a:pPr>
                      <a:r>
                        <a:rPr lang="en-GB" sz="800" dirty="0">
                          <a:effectLst/>
                        </a:rPr>
                        <a:t>Inquiry</a:t>
                      </a:r>
                      <a:endParaRPr lang="en-GB" sz="900" dirty="0">
                        <a:effectLst/>
                      </a:endParaRPr>
                    </a:p>
                    <a:p>
                      <a:pPr algn="ctr">
                        <a:lnSpc>
                          <a:spcPct val="115000"/>
                        </a:lnSpc>
                      </a:pPr>
                      <a:r>
                        <a:rPr lang="en-GB" sz="800" dirty="0">
                          <a:effectLst/>
                        </a:rPr>
                        <a:t> </a:t>
                      </a:r>
                      <a:endParaRPr lang="en-GB" sz="900" dirty="0">
                        <a:effectLst/>
                      </a:endParaRPr>
                    </a:p>
                    <a:p>
                      <a:pP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6">
                        <a:lumMod val="40000"/>
                        <a:lumOff val="60000"/>
                      </a:schemeClr>
                    </a:solidFill>
                  </a:tcPr>
                </a:tc>
                <a:tc>
                  <a:txBody>
                    <a:bodyPr/>
                    <a:lstStyle/>
                    <a:p>
                      <a:pPr algn="ctr">
                        <a:lnSpc>
                          <a:spcPct val="115000"/>
                        </a:lnSpc>
                      </a:pPr>
                      <a:r>
                        <a:rPr lang="en-GB" sz="800" dirty="0">
                          <a:effectLst/>
                        </a:rPr>
                        <a:t>Science</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3">
                        <a:lumMod val="40000"/>
                        <a:lumOff val="60000"/>
                      </a:schemeClr>
                    </a:solidFill>
                  </a:tcPr>
                </a:tc>
                <a:tc>
                  <a:txBody>
                    <a:bodyPr/>
                    <a:lstStyle/>
                    <a:p>
                      <a:pPr algn="ctr">
                        <a:lnSpc>
                          <a:spcPct val="115000"/>
                        </a:lnSpc>
                      </a:pPr>
                      <a:r>
                        <a:rPr lang="en-GB" sz="800" dirty="0">
                          <a:effectLst/>
                        </a:rPr>
                        <a:t>PE</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rgbClr val="FFFF00"/>
                    </a:solidFill>
                  </a:tcPr>
                </a:tc>
                <a:tc>
                  <a:txBody>
                    <a:bodyPr/>
                    <a:lstStyle/>
                    <a:p>
                      <a:pPr algn="ctr">
                        <a:lnSpc>
                          <a:spcPct val="115000"/>
                        </a:lnSpc>
                      </a:pPr>
                      <a:r>
                        <a:rPr lang="en-GB" sz="800" dirty="0">
                          <a:effectLst/>
                        </a:rPr>
                        <a:t>IT</a:t>
                      </a:r>
                      <a:endParaRPr lang="en-GB" sz="900" dirty="0">
                        <a:effectLst/>
                      </a:endParaRPr>
                    </a:p>
                    <a:p>
                      <a:pPr algn="ctr">
                        <a:lnSpc>
                          <a:spcPct val="115000"/>
                        </a:lnSpc>
                      </a:pPr>
                      <a:r>
                        <a:rPr lang="en-GB" sz="800" dirty="0">
                          <a:effectLst/>
                        </a:rPr>
                        <a:t> </a:t>
                      </a:r>
                      <a:endParaRPr lang="en-GB" sz="900" dirty="0">
                        <a:effectLst/>
                        <a:latin typeface="Arial" panose="020B0604020202020204" pitchFamily="34" charset="0"/>
                        <a:ea typeface="Arial" panose="020B0604020202020204" pitchFamily="34" charset="0"/>
                      </a:endParaRPr>
                    </a:p>
                  </a:txBody>
                  <a:tcPr marL="51955" marR="51955" marT="51955" marB="51955">
                    <a:solidFill>
                      <a:schemeClr val="accent4">
                        <a:lumMod val="40000"/>
                        <a:lumOff val="60000"/>
                      </a:schemeClr>
                    </a:solidFill>
                  </a:tcPr>
                </a:tc>
                <a:tc>
                  <a:txBody>
                    <a:bodyPr/>
                    <a:lstStyle/>
                    <a:p>
                      <a:pPr algn="ctr">
                        <a:lnSpc>
                          <a:spcPct val="115000"/>
                        </a:lnSpc>
                      </a:pPr>
                      <a:r>
                        <a:rPr lang="en-GB" sz="800">
                          <a:effectLst/>
                        </a:rPr>
                        <a:t>Target time / Next steps and Reading Books</a:t>
                      </a:r>
                      <a:endParaRPr lang="en-GB" sz="900">
                        <a:effectLst/>
                        <a:latin typeface="Arial" panose="020B0604020202020204" pitchFamily="34" charset="0"/>
                        <a:ea typeface="Arial" panose="020B0604020202020204" pitchFamily="34" charset="0"/>
                      </a:endParaRPr>
                    </a:p>
                  </a:txBody>
                  <a:tcPr marL="51955" marR="51955" marT="51955" marB="51955"/>
                </a:tc>
                <a:extLst>
                  <a:ext uri="{0D108BD9-81ED-4DB2-BD59-A6C34878D82A}">
                    <a16:rowId xmlns:a16="http://schemas.microsoft.com/office/drawing/2014/main" val="2885186890"/>
                  </a:ext>
                </a:extLst>
              </a:tr>
              <a:tr h="264917">
                <a:tc>
                  <a:txBody>
                    <a:bodyPr/>
                    <a:lstStyle/>
                    <a:p>
                      <a:pPr algn="ctr">
                        <a:lnSpc>
                          <a:spcPct val="115000"/>
                        </a:lnSpc>
                      </a:pPr>
                      <a:r>
                        <a:rPr lang="en-GB" sz="1000" dirty="0">
                          <a:effectLst/>
                        </a:rPr>
                        <a:t>3 :00- 3:30pm</a:t>
                      </a:r>
                      <a:endParaRPr lang="en-GB" sz="900" dirty="0">
                        <a:effectLst/>
                        <a:latin typeface="Arial" panose="020B0604020202020204" pitchFamily="34" charset="0"/>
                        <a:ea typeface="Arial" panose="020B0604020202020204" pitchFamily="34" charset="0"/>
                      </a:endParaRPr>
                    </a:p>
                  </a:txBody>
                  <a:tcPr marL="51955" marR="51955" marT="51955" marB="51955"/>
                </a:tc>
                <a:tc gridSpan="5">
                  <a:txBody>
                    <a:bodyPr/>
                    <a:lstStyle/>
                    <a:p>
                      <a:pPr algn="ctr">
                        <a:lnSpc>
                          <a:spcPct val="115000"/>
                        </a:lnSpc>
                      </a:pPr>
                      <a:r>
                        <a:rPr lang="en-GB" sz="800" dirty="0">
                          <a:effectLst/>
                        </a:rPr>
                        <a:t>Slot </a:t>
                      </a:r>
                      <a:r>
                        <a:rPr lang="en-GB" sz="800" dirty="0" err="1">
                          <a:effectLst/>
                        </a:rPr>
                        <a:t>Drllio</a:t>
                      </a:r>
                      <a:r>
                        <a:rPr lang="en-GB" sz="800" dirty="0">
                          <a:effectLst/>
                        </a:rPr>
                        <a:t>, Finishing Off Time, Story Time, Class Novel, Tidy Up Time</a:t>
                      </a:r>
                      <a:endParaRPr lang="en-GB" sz="900" dirty="0">
                        <a:effectLst/>
                        <a:latin typeface="Arial" panose="020B0604020202020204" pitchFamily="34" charset="0"/>
                        <a:ea typeface="Arial" panose="020B0604020202020204" pitchFamily="34" charset="0"/>
                      </a:endParaRPr>
                    </a:p>
                  </a:txBody>
                  <a:tcPr marL="51955" marR="51955" marT="51955" marB="51955"/>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328719964"/>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3"/>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Structure of the day</a:t>
            </a:r>
            <a:endParaRPr sz="4000"/>
          </a:p>
        </p:txBody>
      </p:sp>
      <p:sp>
        <p:nvSpPr>
          <p:cNvPr id="62" name="Google Shape;62;p3"/>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200" b="1"/>
              <a:t>Breakfast Club</a:t>
            </a:r>
            <a:endParaRPr sz="2200"/>
          </a:p>
          <a:p>
            <a:pPr marL="0" lvl="0" indent="0" algn="l" rtl="0">
              <a:lnSpc>
                <a:spcPct val="100000"/>
              </a:lnSpc>
              <a:spcBef>
                <a:spcPts val="600"/>
              </a:spcBef>
              <a:spcAft>
                <a:spcPts val="0"/>
              </a:spcAft>
              <a:buSzPts val="3000"/>
              <a:buNone/>
            </a:pPr>
            <a:r>
              <a:rPr lang="en" sz="1700"/>
              <a:t>Gates open at 8:05am, 8:25am last entry. Pupils must be registered to use our breakfast club provision. </a:t>
            </a:r>
            <a:endParaRPr sz="2200" b="1"/>
          </a:p>
          <a:p>
            <a:pPr marL="0" lvl="0" indent="0" algn="l" rtl="0">
              <a:lnSpc>
                <a:spcPct val="100000"/>
              </a:lnSpc>
              <a:spcBef>
                <a:spcPts val="600"/>
              </a:spcBef>
              <a:spcAft>
                <a:spcPts val="0"/>
              </a:spcAft>
              <a:buSzPts val="3000"/>
              <a:buNone/>
            </a:pPr>
            <a:endParaRPr sz="700" b="1"/>
          </a:p>
          <a:p>
            <a:pPr marL="0" lvl="0" indent="0" algn="l" rtl="0">
              <a:lnSpc>
                <a:spcPct val="100000"/>
              </a:lnSpc>
              <a:spcBef>
                <a:spcPts val="600"/>
              </a:spcBef>
              <a:spcAft>
                <a:spcPts val="0"/>
              </a:spcAft>
              <a:buSzPts val="3000"/>
              <a:buNone/>
            </a:pPr>
            <a:r>
              <a:rPr lang="en" sz="2200" b="1"/>
              <a:t>AM</a:t>
            </a:r>
            <a:endParaRPr/>
          </a:p>
          <a:p>
            <a:pPr marL="0" lvl="0" indent="0" algn="l" rtl="0">
              <a:lnSpc>
                <a:spcPct val="100000"/>
              </a:lnSpc>
              <a:spcBef>
                <a:spcPts val="600"/>
              </a:spcBef>
              <a:spcAft>
                <a:spcPts val="0"/>
              </a:spcAft>
              <a:buSzPts val="3000"/>
              <a:buNone/>
            </a:pPr>
            <a:r>
              <a:rPr lang="en" sz="1800"/>
              <a:t>Gates open at 08:45 and close at 08:55. </a:t>
            </a:r>
            <a:endParaRPr sz="1800"/>
          </a:p>
          <a:p>
            <a:pPr marL="0" lvl="0" indent="0" algn="l" rtl="0">
              <a:lnSpc>
                <a:spcPct val="100000"/>
              </a:lnSpc>
              <a:spcBef>
                <a:spcPts val="600"/>
              </a:spcBef>
              <a:spcAft>
                <a:spcPts val="0"/>
              </a:spcAft>
              <a:buSzPts val="3000"/>
              <a:buNone/>
            </a:pPr>
            <a:r>
              <a:rPr lang="en" sz="1800"/>
              <a:t>Lessons begin at 09:00</a:t>
            </a:r>
            <a:endParaRPr/>
          </a:p>
          <a:p>
            <a:pPr marL="0" lvl="0" indent="0" algn="l" rtl="0">
              <a:lnSpc>
                <a:spcPct val="100000"/>
              </a:lnSpc>
              <a:spcBef>
                <a:spcPts val="600"/>
              </a:spcBef>
              <a:spcAft>
                <a:spcPts val="0"/>
              </a:spcAft>
              <a:buSzPts val="3000"/>
              <a:buNone/>
            </a:pPr>
            <a:r>
              <a:rPr lang="en" sz="1800"/>
              <a:t>Mornings begin with maths and numeracy, moving on to English and RWI and guided group reading.</a:t>
            </a:r>
            <a:endParaRPr/>
          </a:p>
          <a:p>
            <a:pPr marL="0" lvl="0" indent="0" algn="l" rtl="0">
              <a:lnSpc>
                <a:spcPct val="100000"/>
              </a:lnSpc>
              <a:spcBef>
                <a:spcPts val="600"/>
              </a:spcBef>
              <a:spcAft>
                <a:spcPts val="0"/>
              </a:spcAft>
              <a:buSzPts val="3000"/>
              <a:buNone/>
            </a:pPr>
            <a:r>
              <a:rPr lang="en" sz="1800"/>
              <a:t>Break time is at 10:10 – 10:30 am pupils may bring a healthy snack.</a:t>
            </a:r>
            <a:endParaRPr sz="1800"/>
          </a:p>
          <a:p>
            <a:pPr marL="0" lvl="0" indent="0" algn="l" rtl="0">
              <a:lnSpc>
                <a:spcPct val="100000"/>
              </a:lnSpc>
              <a:spcBef>
                <a:spcPts val="600"/>
              </a:spcBef>
              <a:spcAft>
                <a:spcPts val="0"/>
              </a:spcAft>
              <a:buSzPts val="3000"/>
              <a:buNone/>
            </a:pPr>
            <a:endParaRPr sz="900"/>
          </a:p>
          <a:p>
            <a:pPr marL="0" lvl="0" indent="0" algn="l" rtl="0">
              <a:lnSpc>
                <a:spcPct val="100000"/>
              </a:lnSpc>
              <a:spcBef>
                <a:spcPts val="600"/>
              </a:spcBef>
              <a:spcAft>
                <a:spcPts val="0"/>
              </a:spcAft>
              <a:buSzPts val="3000"/>
              <a:buNone/>
            </a:pPr>
            <a:r>
              <a:rPr lang="en" sz="2200" b="1"/>
              <a:t>PM</a:t>
            </a:r>
            <a:endParaRPr sz="1800"/>
          </a:p>
          <a:p>
            <a:pPr marL="0" lvl="0" indent="0" algn="l" rtl="0">
              <a:lnSpc>
                <a:spcPct val="100000"/>
              </a:lnSpc>
              <a:spcBef>
                <a:spcPts val="600"/>
              </a:spcBef>
              <a:spcAft>
                <a:spcPts val="0"/>
              </a:spcAft>
              <a:buSzPts val="3000"/>
              <a:buNone/>
            </a:pPr>
            <a:r>
              <a:rPr lang="en" sz="1800"/>
              <a:t>Afternoon lessons focus on challenging, rich and open-ended inquiry questions. Pupils also have opportunities to apply the skills they learn in their maths and English lessons in new and broader contexts. Science, Welsh, RE and assemblies also happen in the afternoon.</a:t>
            </a:r>
            <a:endParaRPr sz="1800"/>
          </a:p>
          <a:p>
            <a:pPr marL="0" lvl="0" indent="0" algn="l" rtl="0">
              <a:lnSpc>
                <a:spcPct val="100000"/>
              </a:lnSpc>
              <a:spcBef>
                <a:spcPts val="600"/>
              </a:spcBef>
              <a:spcAft>
                <a:spcPts val="0"/>
              </a:spcAft>
              <a:buSzPts val="3000"/>
              <a:buNone/>
            </a:pP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g37ad332acbe_0_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School Uniform </a:t>
            </a:r>
            <a:endParaRPr sz="4000"/>
          </a:p>
        </p:txBody>
      </p:sp>
      <p:sp>
        <p:nvSpPr>
          <p:cNvPr id="68" name="Google Shape;68;g37ad332acbe_0_5"/>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200"/>
              <a:t>At Llangan primary school we strongly encourage pupils to wear school uniform. It encourages a sense of equality, pride and belonging in our school and local community. Please could parents ensure all children’s belongings are clearly labelled. Our uniform consists of:</a:t>
            </a:r>
            <a:endParaRPr sz="2200"/>
          </a:p>
          <a:p>
            <a:pPr marL="0" lvl="0" indent="0" algn="l" rtl="0">
              <a:lnSpc>
                <a:spcPct val="100000"/>
              </a:lnSpc>
              <a:spcBef>
                <a:spcPts val="600"/>
              </a:spcBef>
              <a:spcAft>
                <a:spcPts val="0"/>
              </a:spcAft>
              <a:buSzPts val="3000"/>
              <a:buNone/>
            </a:pPr>
            <a:r>
              <a:rPr lang="en" sz="2200"/>
              <a:t>Parents can purchase uniform items embroidered with the school’s logo at the following outlets: </a:t>
            </a:r>
            <a:endParaRPr sz="2200"/>
          </a:p>
          <a:p>
            <a:pPr marL="0" lvl="0" indent="0" algn="l" rtl="0">
              <a:lnSpc>
                <a:spcPct val="100000"/>
              </a:lnSpc>
              <a:spcBef>
                <a:spcPts val="600"/>
              </a:spcBef>
              <a:spcAft>
                <a:spcPts val="0"/>
              </a:spcAft>
              <a:buSzPts val="3000"/>
              <a:buNone/>
            </a:pPr>
            <a:r>
              <a:rPr lang="en" sz="2200"/>
              <a:t>• The Pencil Case (Cowbridge)</a:t>
            </a:r>
            <a:endParaRPr sz="2200"/>
          </a:p>
          <a:p>
            <a:pPr marL="0" lvl="0" indent="0" algn="l" rtl="0">
              <a:lnSpc>
                <a:spcPct val="100000"/>
              </a:lnSpc>
              <a:spcBef>
                <a:spcPts val="600"/>
              </a:spcBef>
              <a:spcAft>
                <a:spcPts val="0"/>
              </a:spcAft>
              <a:buSzPts val="3000"/>
              <a:buNone/>
            </a:pPr>
            <a:r>
              <a:rPr lang="en" sz="2200"/>
              <a:t> • Uniform to go (Online) </a:t>
            </a:r>
            <a:endParaRPr sz="2200"/>
          </a:p>
          <a:p>
            <a:pPr marL="0" lvl="0" indent="0" algn="l" rtl="0">
              <a:lnSpc>
                <a:spcPct val="100000"/>
              </a:lnSpc>
              <a:spcBef>
                <a:spcPts val="600"/>
              </a:spcBef>
              <a:spcAft>
                <a:spcPts val="0"/>
              </a:spcAft>
              <a:buSzPts val="3000"/>
              <a:buNone/>
            </a:pPr>
            <a:r>
              <a:rPr lang="en" sz="2200"/>
              <a:t>• My Uniform (Online)</a:t>
            </a: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r>
              <a:rPr lang="en" sz="2200">
                <a:highlight>
                  <a:srgbClr val="FFFF00"/>
                </a:highlight>
              </a:rPr>
              <a:t>Parent Survey - PE kits</a:t>
            </a:r>
            <a:endParaRPr sz="2200">
              <a:highlight>
                <a:srgbClr val="FFFF00"/>
              </a:highlight>
            </a:endParaRPr>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p:txBody>
      </p:sp>
      <p:pic>
        <p:nvPicPr>
          <p:cNvPr id="69" name="Google Shape;69;g37ad332acbe_0_5"/>
          <p:cNvPicPr preferRelativeResize="0"/>
          <p:nvPr/>
        </p:nvPicPr>
        <p:blipFill>
          <a:blip r:embed="rId3">
            <a:alphaModFix/>
          </a:blip>
          <a:stretch>
            <a:fillRect/>
          </a:stretch>
        </p:blipFill>
        <p:spPr>
          <a:xfrm>
            <a:off x="3746700" y="5113475"/>
            <a:ext cx="5196550" cy="1514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g37ad332acbe_0_1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Water &amp; Snack</a:t>
            </a:r>
            <a:endParaRPr sz="4000"/>
          </a:p>
        </p:txBody>
      </p:sp>
      <p:sp>
        <p:nvSpPr>
          <p:cNvPr id="75" name="Google Shape;75;g37ad332acbe_0_12"/>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p:txBody>
      </p:sp>
      <p:sp>
        <p:nvSpPr>
          <p:cNvPr id="76" name="Google Shape;76;g37ad332acbe_0_12"/>
          <p:cNvSpPr txBox="1"/>
          <p:nvPr/>
        </p:nvSpPr>
        <p:spPr>
          <a:xfrm>
            <a:off x="299700" y="1600200"/>
            <a:ext cx="8040000" cy="4146600"/>
          </a:xfrm>
          <a:prstGeom prst="rect">
            <a:avLst/>
          </a:prstGeom>
          <a:noFill/>
          <a:ln>
            <a:noFill/>
          </a:ln>
        </p:spPr>
        <p:txBody>
          <a:bodyPr spcFirstLastPara="1" wrap="square" lIns="91425" tIns="91425" rIns="91425" bIns="91425" anchor="t" anchorCtr="0">
            <a:noAutofit/>
          </a:bodyPr>
          <a:lstStyle/>
          <a:p>
            <a:pPr marL="457200" lvl="0" indent="0" algn="l" rtl="0">
              <a:lnSpc>
                <a:spcPct val="115000"/>
              </a:lnSpc>
              <a:spcBef>
                <a:spcPts val="300"/>
              </a:spcBef>
              <a:spcAft>
                <a:spcPts val="0"/>
              </a:spcAft>
              <a:buNone/>
            </a:pPr>
            <a:endParaRPr sz="2200">
              <a:solidFill>
                <a:srgbClr val="D6D6D6"/>
              </a:solidFill>
              <a:highlight>
                <a:srgbClr val="1F1F1F"/>
              </a:highlight>
            </a:endParaRPr>
          </a:p>
          <a:p>
            <a:pPr marL="0" lvl="0" indent="0" algn="l" rtl="0">
              <a:lnSpc>
                <a:spcPct val="115000"/>
              </a:lnSpc>
              <a:spcBef>
                <a:spcPts val="600"/>
              </a:spcBef>
              <a:spcAft>
                <a:spcPts val="0"/>
              </a:spcAft>
              <a:buClr>
                <a:schemeClr val="dk1"/>
              </a:buClr>
              <a:buSzPts val="1100"/>
              <a:buFont typeface="Arial"/>
              <a:buNone/>
            </a:pPr>
            <a:r>
              <a:rPr lang="en" sz="2200">
                <a:solidFill>
                  <a:schemeClr val="dk1"/>
                </a:solidFill>
              </a:rPr>
              <a:t>To help keep pupils healthy and focused throughout the day, please ensure your child brings:</a:t>
            </a:r>
            <a:endParaRPr sz="2200">
              <a:solidFill>
                <a:schemeClr val="dk1"/>
              </a:solidFill>
            </a:endParaRPr>
          </a:p>
          <a:p>
            <a:pPr marL="457200" lvl="0" indent="-368300" algn="l" rtl="0">
              <a:lnSpc>
                <a:spcPct val="115000"/>
              </a:lnSpc>
              <a:spcBef>
                <a:spcPts val="300"/>
              </a:spcBef>
              <a:spcAft>
                <a:spcPts val="0"/>
              </a:spcAft>
              <a:buClr>
                <a:schemeClr val="dk1"/>
              </a:buClr>
              <a:buSzPts val="2200"/>
              <a:buChar char="●"/>
            </a:pPr>
            <a:r>
              <a:rPr lang="en" sz="2200">
                <a:solidFill>
                  <a:schemeClr val="dk1"/>
                </a:solidFill>
              </a:rPr>
              <a:t>A water bottle filled with water to stay hydrated.</a:t>
            </a:r>
            <a:endParaRPr sz="2200">
              <a:solidFill>
                <a:schemeClr val="dk1"/>
              </a:solidFill>
            </a:endParaRPr>
          </a:p>
          <a:p>
            <a:pPr marL="457200" lvl="0" indent="-368300" algn="l" rtl="0">
              <a:lnSpc>
                <a:spcPct val="115000"/>
              </a:lnSpc>
              <a:spcBef>
                <a:spcPts val="0"/>
              </a:spcBef>
              <a:spcAft>
                <a:spcPts val="0"/>
              </a:spcAft>
              <a:buClr>
                <a:schemeClr val="dk1"/>
              </a:buClr>
              <a:buSzPts val="2200"/>
              <a:buChar char="●"/>
            </a:pPr>
            <a:r>
              <a:rPr lang="en" sz="2200">
                <a:solidFill>
                  <a:schemeClr val="dk1"/>
                </a:solidFill>
              </a:rPr>
              <a:t>A healthy snack if they would like one for break time (e.g. fruit, vegetables, or a small portion of nuts or seeds).</a:t>
            </a:r>
            <a:endParaRPr sz="2200">
              <a:solidFill>
                <a:schemeClr val="dk1"/>
              </a:solidFill>
            </a:endParaRPr>
          </a:p>
          <a:p>
            <a:pPr marL="0" lvl="0" indent="0" algn="l" rtl="0">
              <a:spcBef>
                <a:spcPts val="300"/>
              </a:spcBef>
              <a:spcAft>
                <a:spcPts val="0"/>
              </a:spcAft>
              <a:buNone/>
            </a:pPr>
            <a:endParaRPr>
              <a:solidFill>
                <a:schemeClr val="dk1"/>
              </a:solidFill>
            </a:endParaRPr>
          </a:p>
        </p:txBody>
      </p:sp>
      <p:pic>
        <p:nvPicPr>
          <p:cNvPr id="77" name="Google Shape;77;g37ad332acbe_0_12" descr="Small plastic water bottle (provided by Getty Images)"/>
          <p:cNvPicPr preferRelativeResize="0"/>
          <p:nvPr/>
        </p:nvPicPr>
        <p:blipFill>
          <a:blip r:embed="rId3">
            <a:alphaModFix/>
          </a:blip>
          <a:stretch>
            <a:fillRect/>
          </a:stretch>
        </p:blipFill>
        <p:spPr>
          <a:xfrm>
            <a:off x="7531831" y="3974725"/>
            <a:ext cx="1612175" cy="2704102"/>
          </a:xfrm>
          <a:prstGeom prst="rect">
            <a:avLst/>
          </a:prstGeom>
          <a:noFill/>
          <a:ln>
            <a:noFill/>
          </a:ln>
        </p:spPr>
      </p:pic>
      <p:pic>
        <p:nvPicPr>
          <p:cNvPr id="78" name="Google Shape;78;g37ad332acbe_0_12" descr="Full frame of different types of healthy fruits (provided by Getty Images)"/>
          <p:cNvPicPr preferRelativeResize="0"/>
          <p:nvPr/>
        </p:nvPicPr>
        <p:blipFill>
          <a:blip r:embed="rId4">
            <a:alphaModFix/>
          </a:blip>
          <a:stretch>
            <a:fillRect/>
          </a:stretch>
        </p:blipFill>
        <p:spPr>
          <a:xfrm>
            <a:off x="1726725" y="4162901"/>
            <a:ext cx="3492500" cy="23277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g37ad332acbe_0_1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School Lunches</a:t>
            </a:r>
            <a:endParaRPr sz="4000"/>
          </a:p>
        </p:txBody>
      </p:sp>
      <p:sp>
        <p:nvSpPr>
          <p:cNvPr id="84" name="Google Shape;84;g37ad332acbe_0_18"/>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p:txBody>
      </p:sp>
      <p:sp>
        <p:nvSpPr>
          <p:cNvPr id="85" name="Google Shape;85;g37ad332acbe_0_18"/>
          <p:cNvSpPr txBox="1"/>
          <p:nvPr/>
        </p:nvSpPr>
        <p:spPr>
          <a:xfrm>
            <a:off x="596975" y="1809000"/>
            <a:ext cx="8256000" cy="455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solidFill>
                  <a:schemeClr val="dk1"/>
                </a:solidFill>
              </a:rPr>
              <a:t>School meals are free for all pupils at Llangan Primary. </a:t>
            </a:r>
            <a:endParaRPr sz="2500">
              <a:solidFill>
                <a:schemeClr val="dk1"/>
              </a:solidFill>
            </a:endParaRPr>
          </a:p>
          <a:p>
            <a:pPr marL="0" lvl="0" indent="0" algn="l" rtl="0">
              <a:spcBef>
                <a:spcPts val="0"/>
              </a:spcBef>
              <a:spcAft>
                <a:spcPts val="0"/>
              </a:spcAft>
              <a:buNone/>
            </a:pPr>
            <a:endParaRPr sz="2500">
              <a:solidFill>
                <a:schemeClr val="dk1"/>
              </a:solidFill>
            </a:endParaRPr>
          </a:p>
          <a:p>
            <a:pPr marL="0" lvl="0" indent="0" algn="l" rtl="0">
              <a:spcBef>
                <a:spcPts val="0"/>
              </a:spcBef>
              <a:spcAft>
                <a:spcPts val="0"/>
              </a:spcAft>
              <a:buNone/>
            </a:pPr>
            <a:r>
              <a:rPr lang="en" sz="2500">
                <a:solidFill>
                  <a:schemeClr val="dk1"/>
                </a:solidFill>
              </a:rPr>
              <a:t>They may be pre-ordered via your ParentPay account. </a:t>
            </a:r>
            <a:endParaRPr sz="2500">
              <a:solidFill>
                <a:schemeClr val="dk1"/>
              </a:solidFill>
            </a:endParaRPr>
          </a:p>
          <a:p>
            <a:pPr marL="0" lvl="0" indent="0" algn="l" rtl="0">
              <a:spcBef>
                <a:spcPts val="0"/>
              </a:spcBef>
              <a:spcAft>
                <a:spcPts val="0"/>
              </a:spcAft>
              <a:buNone/>
            </a:pPr>
            <a:endParaRPr sz="2500">
              <a:solidFill>
                <a:schemeClr val="dk1"/>
              </a:solidFill>
            </a:endParaRPr>
          </a:p>
          <a:p>
            <a:pPr marL="0" lvl="0" indent="0" algn="l" rtl="0">
              <a:spcBef>
                <a:spcPts val="0"/>
              </a:spcBef>
              <a:spcAft>
                <a:spcPts val="0"/>
              </a:spcAft>
              <a:buNone/>
            </a:pPr>
            <a:r>
              <a:rPr lang="en" sz="2500">
                <a:solidFill>
                  <a:schemeClr val="dk1"/>
                </a:solidFill>
              </a:rPr>
              <a:t>The menu is set by Big Fresh. As a school, we are unable to change the choices provided each day. If your child does not like anything on the menu, please ensure you provide a packed lunch for your child. </a:t>
            </a:r>
            <a:endParaRPr sz="25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g37ad332acbe_9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Outdoor Learning</a:t>
            </a:r>
            <a:endParaRPr sz="4000"/>
          </a:p>
        </p:txBody>
      </p:sp>
      <p:sp>
        <p:nvSpPr>
          <p:cNvPr id="97" name="Google Shape;97;g37ad332acbe_9_0"/>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1800"/>
              <a:t>Outdoor learning provision will be provided for all children with Mrs Stevens. This is a weekly session with a group, from each year group. These activities are taking place on a Thursday.</a:t>
            </a: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r>
              <a:rPr lang="en" sz="1800"/>
              <a:t>Don’t forget if the weather is wet or cold please could they have suitable clothing to wear, such as a waterproof, warm coat, for their session. </a:t>
            </a: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i="1"/>
          </a:p>
        </p:txBody>
      </p:sp>
      <p:pic>
        <p:nvPicPr>
          <p:cNvPr id="98" name="Google Shape;98;g37ad332acbe_9_0"/>
          <p:cNvPicPr preferRelativeResize="0"/>
          <p:nvPr/>
        </p:nvPicPr>
        <p:blipFill>
          <a:blip r:embed="rId3">
            <a:alphaModFix/>
          </a:blip>
          <a:stretch>
            <a:fillRect/>
          </a:stretch>
        </p:blipFill>
        <p:spPr>
          <a:xfrm>
            <a:off x="3407400" y="3581275"/>
            <a:ext cx="4924525" cy="2757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g37a0548efe0_0_14"/>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Dates for your Diaries</a:t>
            </a:r>
            <a:endParaRPr sz="4000"/>
          </a:p>
        </p:txBody>
      </p:sp>
      <p:sp>
        <p:nvSpPr>
          <p:cNvPr id="104" name="Google Shape;104;g37a0548efe0_0_14"/>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endParaRPr sz="1800" i="1" dirty="0"/>
          </a:p>
          <a:p>
            <a:pPr marL="342900" indent="-342900"/>
            <a:r>
              <a:rPr lang="en-GB" sz="2000" dirty="0"/>
              <a:t>Harvest Festival – 26</a:t>
            </a:r>
            <a:r>
              <a:rPr lang="en-GB" sz="2000" baseline="30000" dirty="0"/>
              <a:t>th</a:t>
            </a:r>
            <a:r>
              <a:rPr lang="en-GB" sz="2000" dirty="0"/>
              <a:t> September</a:t>
            </a:r>
          </a:p>
          <a:p>
            <a:pPr marL="342900" indent="-342900"/>
            <a:r>
              <a:rPr lang="en-GB" sz="2000" dirty="0"/>
              <a:t>INSET DAY – 20</a:t>
            </a:r>
            <a:r>
              <a:rPr lang="en-GB" sz="2000" baseline="30000" dirty="0"/>
              <a:t>th</a:t>
            </a:r>
            <a:r>
              <a:rPr lang="en-GB" sz="2000" dirty="0"/>
              <a:t> October</a:t>
            </a:r>
          </a:p>
          <a:p>
            <a:pPr marL="342900" indent="-342900"/>
            <a:r>
              <a:rPr lang="en-GB" sz="2000" dirty="0"/>
              <a:t>Class trip to Roman Legion Museum – 24</a:t>
            </a:r>
            <a:r>
              <a:rPr lang="en-GB" sz="2000" baseline="30000" dirty="0"/>
              <a:t>th</a:t>
            </a:r>
            <a:r>
              <a:rPr lang="en-GB" sz="2000" dirty="0"/>
              <a:t> October</a:t>
            </a:r>
          </a:p>
          <a:p>
            <a:pPr marL="342900" indent="-342900"/>
            <a:r>
              <a:rPr lang="en-GB" sz="2000" dirty="0"/>
              <a:t>Half Term: 27</a:t>
            </a:r>
            <a:r>
              <a:rPr lang="en-GB" sz="2000" baseline="30000" dirty="0"/>
              <a:t>th</a:t>
            </a:r>
            <a:r>
              <a:rPr lang="en-GB" sz="2000" dirty="0"/>
              <a:t> – 31</a:t>
            </a:r>
            <a:r>
              <a:rPr lang="en-GB" sz="2000" baseline="30000" dirty="0"/>
              <a:t>st</a:t>
            </a:r>
            <a:r>
              <a:rPr lang="en-GB" sz="2000" dirty="0"/>
              <a:t> October</a:t>
            </a:r>
          </a:p>
          <a:p>
            <a:pPr marL="342900" indent="-342900"/>
            <a:r>
              <a:rPr lang="en-GB" sz="2000" dirty="0"/>
              <a:t>School Photos – 3</a:t>
            </a:r>
            <a:r>
              <a:rPr lang="en-GB" sz="2000" baseline="30000" dirty="0"/>
              <a:t>rd</a:t>
            </a:r>
            <a:r>
              <a:rPr lang="en-GB" sz="2000" dirty="0"/>
              <a:t> November</a:t>
            </a:r>
          </a:p>
          <a:p>
            <a:pPr marL="342900" indent="-342900"/>
            <a:endParaRPr lang="en-GB" sz="2000" dirty="0"/>
          </a:p>
          <a:p>
            <a:pPr marL="0" lvl="0" indent="0" algn="l" rtl="0">
              <a:lnSpc>
                <a:spcPct val="100000"/>
              </a:lnSpc>
              <a:spcBef>
                <a:spcPts val="600"/>
              </a:spcBef>
              <a:spcAft>
                <a:spcPts val="0"/>
              </a:spcAft>
              <a:buSzPts val="3000"/>
              <a:buNone/>
            </a:pPr>
            <a:r>
              <a:rPr lang="en-GB" sz="2000" dirty="0"/>
              <a:t>Please check the School News app for up-to-date events that will be happening in school. </a:t>
            </a:r>
            <a:endParaRPr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g37ad332acbe_3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Ready to Learn </a:t>
            </a:r>
            <a:endParaRPr sz="4000"/>
          </a:p>
        </p:txBody>
      </p:sp>
      <p:sp>
        <p:nvSpPr>
          <p:cNvPr id="110" name="Google Shape;110;g37ad332acbe_3_0"/>
          <p:cNvSpPr txBox="1">
            <a:spLocks noGrp="1"/>
          </p:cNvSpPr>
          <p:nvPr>
            <p:ph type="body" idx="1"/>
          </p:nvPr>
        </p:nvSpPr>
        <p:spPr>
          <a:xfrm>
            <a:off x="457200" y="1600200"/>
            <a:ext cx="8229600" cy="4108500"/>
          </a:xfrm>
          <a:prstGeom prst="rect">
            <a:avLst/>
          </a:prstGeom>
          <a:noFill/>
          <a:ln>
            <a:noFill/>
          </a:ln>
        </p:spPr>
        <p:txBody>
          <a:bodyPr spcFirstLastPara="1" wrap="square" lIns="91425" tIns="91425" rIns="91425" bIns="91425" anchor="t" anchorCtr="0">
            <a:noAutofit/>
          </a:bodyPr>
          <a:lstStyle/>
          <a:p>
            <a:pPr marL="38100" marR="0" lvl="0" indent="0" algn="l" rtl="0">
              <a:lnSpc>
                <a:spcPct val="100000"/>
              </a:lnSpc>
              <a:spcBef>
                <a:spcPts val="600"/>
              </a:spcBef>
              <a:spcAft>
                <a:spcPts val="0"/>
              </a:spcAft>
              <a:buSzPts val="3000"/>
              <a:buNone/>
            </a:pPr>
            <a:r>
              <a:rPr lang="en" sz="1800"/>
              <a:t>Please make sure your child brings all the appropriate equipment to school each day. </a:t>
            </a:r>
            <a:endParaRPr sz="1800"/>
          </a:p>
          <a:p>
            <a:pPr marL="38100" marR="0" lvl="0" indent="0" algn="l" rtl="0">
              <a:lnSpc>
                <a:spcPct val="100000"/>
              </a:lnSpc>
              <a:spcBef>
                <a:spcPts val="600"/>
              </a:spcBef>
              <a:spcAft>
                <a:spcPts val="0"/>
              </a:spcAft>
              <a:buSzPts val="3000"/>
              <a:buNone/>
            </a:pPr>
            <a:endParaRPr sz="1800"/>
          </a:p>
          <a:p>
            <a:pPr marL="38100" marR="0" lvl="0" indent="0" algn="l" rtl="0">
              <a:lnSpc>
                <a:spcPct val="100000"/>
              </a:lnSpc>
              <a:spcBef>
                <a:spcPts val="600"/>
              </a:spcBef>
              <a:spcAft>
                <a:spcPts val="0"/>
              </a:spcAft>
              <a:buSzPts val="3000"/>
              <a:buNone/>
            </a:pPr>
            <a:r>
              <a:rPr lang="en" sz="1800"/>
              <a:t>Book bags </a:t>
            </a:r>
            <a:r>
              <a:rPr lang="en" sz="1800" b="1"/>
              <a:t>MUST</a:t>
            </a:r>
            <a:r>
              <a:rPr lang="en" sz="1800"/>
              <a:t> be brought to school each day. Your child will read every day and the book bag will also be used for storing letters coming home from school. </a:t>
            </a:r>
            <a:endParaRPr sz="1800"/>
          </a:p>
          <a:p>
            <a:pPr marL="0" marR="0" lvl="0" indent="0" algn="l" rtl="0">
              <a:lnSpc>
                <a:spcPct val="100000"/>
              </a:lnSpc>
              <a:spcBef>
                <a:spcPts val="600"/>
              </a:spcBef>
              <a:spcAft>
                <a:spcPts val="0"/>
              </a:spcAft>
              <a:buSzPts val="300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457200" y="541725"/>
            <a:ext cx="7553100" cy="876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Maths</a:t>
            </a:r>
            <a:endParaRPr sz="4000"/>
          </a:p>
        </p:txBody>
      </p:sp>
      <p:sp>
        <p:nvSpPr>
          <p:cNvPr id="116" name="Google Shape;116;p5"/>
          <p:cNvSpPr txBox="1">
            <a:spLocks noGrp="1"/>
          </p:cNvSpPr>
          <p:nvPr>
            <p:ph type="body" idx="1"/>
          </p:nvPr>
        </p:nvSpPr>
        <p:spPr>
          <a:xfrm>
            <a:off x="231500" y="1600200"/>
            <a:ext cx="8738100" cy="4967700"/>
          </a:xfrm>
          <a:prstGeom prst="rect">
            <a:avLst/>
          </a:prstGeom>
          <a:noFill/>
          <a:ln>
            <a:noFill/>
          </a:ln>
        </p:spPr>
        <p:txBody>
          <a:bodyPr spcFirstLastPara="1" wrap="square" lIns="91425" tIns="91425" rIns="91425" bIns="91425" anchor="t" anchorCtr="0">
            <a:noAutofit/>
          </a:bodyPr>
          <a:lstStyle/>
          <a:p>
            <a:pPr marL="38100" lvl="0" indent="0" algn="l" rtl="0">
              <a:lnSpc>
                <a:spcPct val="100000"/>
              </a:lnSpc>
              <a:spcBef>
                <a:spcPts val="600"/>
              </a:spcBef>
              <a:spcAft>
                <a:spcPts val="0"/>
              </a:spcAft>
              <a:buSzPts val="3000"/>
              <a:buNone/>
            </a:pPr>
            <a:r>
              <a:rPr lang="en" sz="1800" dirty="0"/>
              <a:t>Help your child to learn their times tables. Year 2: 3, 4 and 6. Year 3: 6, 7 and 8. Please keep reinforcing other times tables they have learnt.</a:t>
            </a:r>
            <a:endParaRPr dirty="0"/>
          </a:p>
          <a:p>
            <a:pPr marL="38100" lvl="0" indent="0" algn="l" rtl="0">
              <a:lnSpc>
                <a:spcPct val="100000"/>
              </a:lnSpc>
              <a:spcBef>
                <a:spcPts val="600"/>
              </a:spcBef>
              <a:spcAft>
                <a:spcPts val="0"/>
              </a:spcAft>
              <a:buSzPts val="3000"/>
              <a:buNone/>
            </a:pPr>
            <a:endParaRPr sz="1800" dirty="0"/>
          </a:p>
          <a:p>
            <a:pPr marL="38100" lvl="0" indent="0" algn="l" rtl="0">
              <a:lnSpc>
                <a:spcPct val="100000"/>
              </a:lnSpc>
              <a:spcBef>
                <a:spcPts val="0"/>
              </a:spcBef>
              <a:spcAft>
                <a:spcPts val="0"/>
              </a:spcAft>
              <a:buSzPts val="3000"/>
              <a:buNone/>
            </a:pPr>
            <a:r>
              <a:rPr lang="en" sz="1800" dirty="0"/>
              <a:t>Recognise relationships between addition/subtraction and multiplication/division.</a:t>
            </a:r>
            <a:endParaRPr dirty="0"/>
          </a:p>
          <a:p>
            <a:pPr marL="38100" lvl="0" indent="0" algn="l" rtl="0">
              <a:lnSpc>
                <a:spcPct val="100000"/>
              </a:lnSpc>
              <a:spcBef>
                <a:spcPts val="0"/>
              </a:spcBef>
              <a:spcAft>
                <a:spcPts val="0"/>
              </a:spcAft>
              <a:buSzPts val="3000"/>
              <a:buNone/>
            </a:pPr>
            <a:endParaRPr sz="1800" dirty="0"/>
          </a:p>
          <a:p>
            <a:pPr marL="38100" lvl="0" indent="0" algn="l" rtl="0">
              <a:lnSpc>
                <a:spcPct val="100000"/>
              </a:lnSpc>
              <a:spcBef>
                <a:spcPts val="0"/>
              </a:spcBef>
              <a:spcAft>
                <a:spcPts val="0"/>
              </a:spcAft>
              <a:buSzPts val="3000"/>
              <a:buNone/>
            </a:pPr>
            <a:r>
              <a:rPr lang="en" sz="1800" dirty="0"/>
              <a:t>Learning skills in a concrete way, moving on to independently applying them.</a:t>
            </a:r>
            <a:endParaRPr dirty="0"/>
          </a:p>
          <a:p>
            <a:pPr marL="38100" lvl="0" indent="0" algn="l" rtl="0">
              <a:lnSpc>
                <a:spcPct val="100000"/>
              </a:lnSpc>
              <a:spcBef>
                <a:spcPts val="0"/>
              </a:spcBef>
              <a:spcAft>
                <a:spcPts val="0"/>
              </a:spcAft>
              <a:buSzPts val="3000"/>
              <a:buNone/>
            </a:pPr>
            <a:endParaRPr sz="1800" dirty="0"/>
          </a:p>
          <a:p>
            <a:pPr marL="38100" lvl="0" indent="0" algn="l" rtl="0">
              <a:lnSpc>
                <a:spcPct val="100000"/>
              </a:lnSpc>
              <a:spcBef>
                <a:spcPts val="0"/>
              </a:spcBef>
              <a:spcAft>
                <a:spcPts val="0"/>
              </a:spcAft>
              <a:buSzPts val="3000"/>
              <a:buNone/>
            </a:pPr>
            <a:r>
              <a:rPr lang="en" sz="1800" dirty="0"/>
              <a:t>Continue to use Maths in everyday situations – e.g. cooking, shopping, timetables</a:t>
            </a:r>
            <a:endParaRPr dirty="0"/>
          </a:p>
          <a:p>
            <a:pPr marL="38100" lvl="0" indent="0" algn="l" rtl="0">
              <a:lnSpc>
                <a:spcPct val="100000"/>
              </a:lnSpc>
              <a:spcBef>
                <a:spcPts val="0"/>
              </a:spcBef>
              <a:spcAft>
                <a:spcPts val="0"/>
              </a:spcAft>
              <a:buSzPts val="3000"/>
              <a:buNone/>
            </a:pPr>
            <a:endParaRPr sz="1800" dirty="0"/>
          </a:p>
          <a:p>
            <a:pPr marL="38100" lvl="0" indent="0" algn="l" rtl="0">
              <a:lnSpc>
                <a:spcPct val="100000"/>
              </a:lnSpc>
              <a:spcBef>
                <a:spcPts val="0"/>
              </a:spcBef>
              <a:spcAft>
                <a:spcPts val="0"/>
              </a:spcAft>
              <a:buSzPts val="3000"/>
              <a:buNone/>
            </a:pPr>
            <a:endParaRPr sz="1800" dirty="0"/>
          </a:p>
          <a:p>
            <a:pPr marL="38100" lvl="0" indent="0" algn="l" rtl="0">
              <a:lnSpc>
                <a:spcPct val="100000"/>
              </a:lnSpc>
              <a:spcBef>
                <a:spcPts val="0"/>
              </a:spcBef>
              <a:spcAft>
                <a:spcPts val="0"/>
              </a:spcAft>
              <a:buSzPts val="3000"/>
              <a:buNone/>
            </a:pPr>
            <a:r>
              <a:rPr lang="en" sz="1800" u="sng" dirty="0"/>
              <a:t>Mathletics</a:t>
            </a:r>
          </a:p>
          <a:p>
            <a:pPr marL="38100" lvl="0" indent="0" algn="l" rtl="0">
              <a:lnSpc>
                <a:spcPct val="100000"/>
              </a:lnSpc>
              <a:spcBef>
                <a:spcPts val="0"/>
              </a:spcBef>
              <a:spcAft>
                <a:spcPts val="0"/>
              </a:spcAft>
              <a:buSzPts val="3000"/>
              <a:buNone/>
            </a:pPr>
            <a:r>
              <a:rPr lang="en-GB" sz="1800" dirty="0"/>
              <a:t>W</a:t>
            </a:r>
            <a:r>
              <a:rPr lang="en" sz="1800" dirty="0"/>
              <a:t>e use Mathletics to support our learning in school. </a:t>
            </a:r>
            <a:r>
              <a:rPr lang="en-GB" sz="1800" dirty="0"/>
              <a:t>C</a:t>
            </a:r>
            <a:r>
              <a:rPr lang="en" sz="1800" dirty="0" err="1"/>
              <a:t>hallenges</a:t>
            </a:r>
            <a:r>
              <a:rPr lang="en" sz="1800" dirty="0"/>
              <a:t> are set according to the skills we are covering in class. </a:t>
            </a:r>
            <a:r>
              <a:rPr lang="en-GB" sz="1800" dirty="0"/>
              <a:t>M</a:t>
            </a:r>
            <a:r>
              <a:rPr lang="en" sz="1800" dirty="0"/>
              <a:t>athletics logins are needed and will be av</a:t>
            </a:r>
            <a:r>
              <a:rPr lang="en-GB" sz="1800" dirty="0"/>
              <a:t>a</a:t>
            </a:r>
            <a:r>
              <a:rPr lang="en" sz="1800" dirty="0"/>
              <a:t>ilable in the front of their homework Learning Logs.</a:t>
            </a:r>
            <a:endParaRPr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Literacy</a:t>
            </a:r>
            <a:endParaRPr sz="4000"/>
          </a:p>
        </p:txBody>
      </p:sp>
      <p:sp>
        <p:nvSpPr>
          <p:cNvPr id="122" name="Google Shape;122;p6"/>
          <p:cNvSpPr txBox="1">
            <a:spLocks noGrp="1"/>
          </p:cNvSpPr>
          <p:nvPr>
            <p:ph type="body" idx="1"/>
          </p:nvPr>
        </p:nvSpPr>
        <p:spPr>
          <a:xfrm>
            <a:off x="457200" y="1600200"/>
            <a:ext cx="8229600" cy="4108622"/>
          </a:xfrm>
          <a:prstGeom prst="rect">
            <a:avLst/>
          </a:prstGeom>
          <a:noFill/>
          <a:ln>
            <a:noFill/>
          </a:ln>
        </p:spPr>
        <p:txBody>
          <a:bodyPr spcFirstLastPara="1" wrap="square" lIns="91425" tIns="91425" rIns="91425" bIns="91425" anchor="t" anchorCtr="0">
            <a:noAutofit/>
          </a:bodyPr>
          <a:lstStyle/>
          <a:p>
            <a:pPr marL="38100" marR="0" lvl="0" indent="0" algn="l" rtl="0">
              <a:lnSpc>
                <a:spcPct val="100000"/>
              </a:lnSpc>
              <a:spcBef>
                <a:spcPts val="600"/>
              </a:spcBef>
              <a:spcAft>
                <a:spcPts val="0"/>
              </a:spcAft>
              <a:buSzPts val="3000"/>
              <a:buNone/>
            </a:pPr>
            <a:r>
              <a:rPr lang="en" sz="1800" dirty="0"/>
              <a:t>All pupils are working at the level that is appropriate to where they are. </a:t>
            </a:r>
            <a:endParaRPr dirty="0"/>
          </a:p>
          <a:p>
            <a:pPr marL="38100" marR="0" lvl="0" indent="0" algn="l" rtl="0">
              <a:lnSpc>
                <a:spcPct val="100000"/>
              </a:lnSpc>
              <a:spcBef>
                <a:spcPts val="600"/>
              </a:spcBef>
              <a:spcAft>
                <a:spcPts val="0"/>
              </a:spcAft>
              <a:buSzPts val="3000"/>
              <a:buNone/>
            </a:pPr>
            <a:endParaRPr sz="1800" dirty="0"/>
          </a:p>
          <a:p>
            <a:pPr marL="38100" marR="0" lvl="0" indent="0" algn="l" rtl="0">
              <a:lnSpc>
                <a:spcPct val="100000"/>
              </a:lnSpc>
              <a:spcBef>
                <a:spcPts val="0"/>
              </a:spcBef>
              <a:spcAft>
                <a:spcPts val="0"/>
              </a:spcAft>
              <a:buSzPts val="3000"/>
              <a:buNone/>
            </a:pPr>
            <a:r>
              <a:rPr lang="en" sz="1800" dirty="0"/>
              <a:t>Reading at home is vital.</a:t>
            </a:r>
            <a:endParaRPr dirty="0"/>
          </a:p>
          <a:p>
            <a:pPr marL="38100" marR="0" lvl="0" indent="0" algn="l" rtl="0">
              <a:lnSpc>
                <a:spcPct val="100000"/>
              </a:lnSpc>
              <a:spcBef>
                <a:spcPts val="0"/>
              </a:spcBef>
              <a:spcAft>
                <a:spcPts val="0"/>
              </a:spcAft>
              <a:buSzPts val="3000"/>
              <a:buNone/>
            </a:pPr>
            <a:endParaRPr lang="en-GB" sz="1800" dirty="0"/>
          </a:p>
          <a:p>
            <a:pPr marL="38100" marR="0" lvl="0" indent="0" algn="l" rtl="0">
              <a:lnSpc>
                <a:spcPct val="100000"/>
              </a:lnSpc>
              <a:spcBef>
                <a:spcPts val="0"/>
              </a:spcBef>
              <a:spcAft>
                <a:spcPts val="0"/>
              </a:spcAft>
              <a:buSzPts val="3000"/>
              <a:buNone/>
            </a:pPr>
            <a:r>
              <a:rPr lang="en-GB" sz="1800" dirty="0"/>
              <a:t>Year 2/3 pupils will be following a writing journey where they will have the opportunity to discover different genres and begin to build confidence and independence in their writing abilities.</a:t>
            </a:r>
            <a:endParaRPr sz="1800" dirty="0"/>
          </a:p>
          <a:p>
            <a:pPr marL="38100" marR="0" lvl="0" indent="0" algn="l" rtl="0">
              <a:lnSpc>
                <a:spcPct val="100000"/>
              </a:lnSpc>
              <a:spcBef>
                <a:spcPts val="0"/>
              </a:spcBef>
              <a:spcAft>
                <a:spcPts val="0"/>
              </a:spcAft>
              <a:buSzPts val="3000"/>
              <a:buNone/>
            </a:pPr>
            <a:r>
              <a:rPr lang="en" sz="1800" dirty="0"/>
              <a:t>They will begin to use tools such as a dictionary and a thesaurus to help independence.</a:t>
            </a:r>
            <a:endParaRPr dirty="0"/>
          </a:p>
          <a:p>
            <a:pPr marL="38100" marR="0" lvl="0" indent="0" algn="l" rtl="0">
              <a:lnSpc>
                <a:spcPct val="100000"/>
              </a:lnSpc>
              <a:spcBef>
                <a:spcPts val="0"/>
              </a:spcBef>
              <a:spcAft>
                <a:spcPts val="0"/>
              </a:spcAft>
              <a:buSzPts val="3000"/>
              <a:buNone/>
            </a:pPr>
            <a:endParaRPr sz="1800" dirty="0"/>
          </a:p>
          <a:p>
            <a:pPr marL="38100" marR="0" lvl="0" indent="0" algn="l" rtl="0">
              <a:lnSpc>
                <a:spcPct val="100000"/>
              </a:lnSpc>
              <a:spcBef>
                <a:spcPts val="0"/>
              </a:spcBef>
              <a:spcAft>
                <a:spcPts val="0"/>
              </a:spcAft>
              <a:buSzPts val="3000"/>
              <a:buNone/>
            </a:pPr>
            <a:r>
              <a:rPr lang="en" sz="1800" dirty="0"/>
              <a:t>Check </a:t>
            </a:r>
            <a:r>
              <a:rPr lang="en" sz="1800" dirty="0" err="1"/>
              <a:t>Edshed</a:t>
            </a:r>
            <a:r>
              <a:rPr lang="en" sz="1800" dirty="0"/>
              <a:t>, Oxford Owl website and Giglets for extra resources to support literacy at home. Log-ins for these will be provided and stuck in the front of their Homework Learning Log.</a:t>
            </a:r>
            <a:endParaRPr sz="1800" dirty="0"/>
          </a:p>
          <a:p>
            <a:pPr marL="38100" marR="0" lvl="0" indent="0" algn="l" rtl="0">
              <a:lnSpc>
                <a:spcPct val="100000"/>
              </a:lnSpc>
              <a:spcBef>
                <a:spcPts val="0"/>
              </a:spcBef>
              <a:spcAft>
                <a:spcPts val="0"/>
              </a:spcAft>
              <a:buSzPts val="3000"/>
              <a:buNone/>
            </a:pPr>
            <a:endParaRPr sz="1800" dirty="0">
              <a:highlight>
                <a:srgbClr val="FFFF00"/>
              </a:highlight>
            </a:endParaRPr>
          </a:p>
          <a:p>
            <a:pPr marL="38100" marR="0" lvl="0" indent="0" algn="l" rtl="0">
              <a:lnSpc>
                <a:spcPct val="100000"/>
              </a:lnSpc>
              <a:spcBef>
                <a:spcPts val="0"/>
              </a:spcBef>
              <a:spcAft>
                <a:spcPts val="0"/>
              </a:spcAft>
              <a:buSzPts val="3000"/>
              <a:buNone/>
            </a:pPr>
            <a:endParaRPr sz="1800" dirty="0">
              <a:highlight>
                <a:srgbClr val="FFFF00"/>
              </a:highlight>
            </a:endParaRPr>
          </a:p>
          <a:p>
            <a:pPr marL="457200" marR="0" lvl="0" indent="0" algn="l" rtl="0">
              <a:lnSpc>
                <a:spcPct val="100000"/>
              </a:lnSpc>
              <a:spcBef>
                <a:spcPts val="600"/>
              </a:spcBef>
              <a:spcAft>
                <a:spcPts val="0"/>
              </a:spcAft>
              <a:buSzPts val="3000"/>
              <a:buNone/>
            </a:pPr>
            <a:endParaRPr dirty="0"/>
          </a:p>
          <a:p>
            <a:pPr marL="0" marR="0" lvl="0" indent="0" algn="l" rtl="0">
              <a:lnSpc>
                <a:spcPct val="100000"/>
              </a:lnSpc>
              <a:spcBef>
                <a:spcPts val="600"/>
              </a:spcBef>
              <a:spcAft>
                <a:spcPts val="0"/>
              </a:spcAft>
              <a:buSzPts val="3000"/>
              <a:buNone/>
            </a:pP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g37ad332acbe_15_7"/>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Spelling</a:t>
            </a:r>
            <a:endParaRPr sz="4000"/>
          </a:p>
        </p:txBody>
      </p:sp>
      <p:sp>
        <p:nvSpPr>
          <p:cNvPr id="128" name="Google Shape;128;g37ad332acbe_15_7"/>
          <p:cNvSpPr txBox="1">
            <a:spLocks noGrp="1"/>
          </p:cNvSpPr>
          <p:nvPr>
            <p:ph type="body" idx="1"/>
          </p:nvPr>
        </p:nvSpPr>
        <p:spPr>
          <a:xfrm>
            <a:off x="457200" y="1600200"/>
            <a:ext cx="8229600" cy="4541108"/>
          </a:xfrm>
          <a:prstGeom prst="rect">
            <a:avLst/>
          </a:prstGeom>
          <a:noFill/>
          <a:ln>
            <a:noFill/>
          </a:ln>
        </p:spPr>
        <p:txBody>
          <a:bodyPr spcFirstLastPara="1" wrap="square" lIns="91425" tIns="91425" rIns="91425" bIns="91425" anchor="t" anchorCtr="0">
            <a:noAutofit/>
          </a:bodyPr>
          <a:lstStyle/>
          <a:p>
            <a:pPr marL="38100" marR="0" lvl="0" indent="0" algn="l" rtl="0">
              <a:lnSpc>
                <a:spcPct val="100000"/>
              </a:lnSpc>
              <a:spcBef>
                <a:spcPts val="0"/>
              </a:spcBef>
              <a:spcAft>
                <a:spcPts val="0"/>
              </a:spcAft>
              <a:buSzPts val="3000"/>
              <a:buNone/>
            </a:pPr>
            <a:r>
              <a:rPr lang="en" sz="1800" dirty="0"/>
              <a:t>Children will be allocated their spelling depending upon whether they are in a RWI or Guided Reading group.</a:t>
            </a:r>
          </a:p>
          <a:p>
            <a:pPr marL="38100" marR="0" lvl="0" indent="0" algn="l" rtl="0">
              <a:lnSpc>
                <a:spcPct val="100000"/>
              </a:lnSpc>
              <a:spcBef>
                <a:spcPts val="0"/>
              </a:spcBef>
              <a:spcAft>
                <a:spcPts val="0"/>
              </a:spcAft>
              <a:buSzPts val="3000"/>
              <a:buNone/>
            </a:pPr>
            <a:endParaRPr lang="en" sz="1800" dirty="0"/>
          </a:p>
          <a:p>
            <a:pPr marL="38100" marR="0" lvl="0" indent="0" algn="l" rtl="0">
              <a:lnSpc>
                <a:spcPct val="100000"/>
              </a:lnSpc>
              <a:spcBef>
                <a:spcPts val="0"/>
              </a:spcBef>
              <a:spcAft>
                <a:spcPts val="0"/>
              </a:spcAft>
              <a:buSzPts val="3000"/>
              <a:buNone/>
            </a:pPr>
            <a:r>
              <a:rPr lang="en" sz="1800" dirty="0"/>
              <a:t>RWI children will have a spelling check weekly on a Thursday according to their group. Their spellings will be av</a:t>
            </a:r>
            <a:r>
              <a:rPr lang="en-GB" sz="1800" dirty="0"/>
              <a:t>a</a:t>
            </a:r>
            <a:r>
              <a:rPr lang="en" sz="1800" dirty="0"/>
              <a:t>ilable through their class page on the school website. They are called ‘Red words’. Which colour RWI group your child is in will be written on their homework Learning Log.</a:t>
            </a:r>
          </a:p>
          <a:p>
            <a:pPr marL="38100" marR="0" lvl="0" indent="0" algn="l" rtl="0">
              <a:lnSpc>
                <a:spcPct val="100000"/>
              </a:lnSpc>
              <a:spcBef>
                <a:spcPts val="0"/>
              </a:spcBef>
              <a:spcAft>
                <a:spcPts val="0"/>
              </a:spcAft>
              <a:buSzPts val="3000"/>
              <a:buNone/>
            </a:pPr>
            <a:endParaRPr lang="en" sz="1800" dirty="0"/>
          </a:p>
          <a:p>
            <a:pPr marL="38100" marR="0" lvl="0" indent="0" algn="l" rtl="0">
              <a:lnSpc>
                <a:spcPct val="100000"/>
              </a:lnSpc>
              <a:spcBef>
                <a:spcPts val="0"/>
              </a:spcBef>
              <a:spcAft>
                <a:spcPts val="0"/>
              </a:spcAft>
              <a:buSzPts val="3000"/>
              <a:buNone/>
            </a:pPr>
            <a:endParaRPr sz="1800" dirty="0"/>
          </a:p>
          <a:p>
            <a:pPr marL="38100" marR="0" lvl="0" indent="0" algn="l" rtl="0">
              <a:lnSpc>
                <a:spcPct val="100000"/>
              </a:lnSpc>
              <a:spcBef>
                <a:spcPts val="0"/>
              </a:spcBef>
              <a:spcAft>
                <a:spcPts val="0"/>
              </a:spcAft>
              <a:buSzPts val="3000"/>
              <a:buNone/>
            </a:pPr>
            <a:r>
              <a:rPr lang="en" sz="1800" dirty="0"/>
              <a:t>GGR spelling words will be issued every Friday; they will be published on the school website class page. These will be accessible through </a:t>
            </a:r>
            <a:r>
              <a:rPr lang="en" sz="1800" dirty="0" err="1"/>
              <a:t>Edshed</a:t>
            </a:r>
            <a:r>
              <a:rPr lang="en" sz="1800" dirty="0"/>
              <a:t>. </a:t>
            </a:r>
            <a:r>
              <a:rPr lang="en-GB" sz="1800" dirty="0"/>
              <a:t>T</a:t>
            </a:r>
            <a:r>
              <a:rPr lang="en" sz="1800" dirty="0"/>
              <a:t>hese will be tested on a Thursday.</a:t>
            </a:r>
            <a:endParaRPr sz="1800" dirty="0"/>
          </a:p>
          <a:p>
            <a:pPr marL="38100" marR="0" lvl="0" indent="0" algn="l" rtl="0">
              <a:lnSpc>
                <a:spcPct val="100000"/>
              </a:lnSpc>
              <a:spcBef>
                <a:spcPts val="0"/>
              </a:spcBef>
              <a:spcAft>
                <a:spcPts val="0"/>
              </a:spcAft>
              <a:buSzPts val="3000"/>
              <a:buNone/>
            </a:pPr>
            <a:endParaRPr sz="1800" dirty="0"/>
          </a:p>
          <a:p>
            <a:pPr marL="38100" marR="0" lvl="0" indent="0" algn="l" rtl="0">
              <a:lnSpc>
                <a:spcPct val="100000"/>
              </a:lnSpc>
              <a:spcBef>
                <a:spcPts val="0"/>
              </a:spcBef>
              <a:spcAft>
                <a:spcPts val="0"/>
              </a:spcAft>
              <a:buSzPts val="3000"/>
              <a:buNone/>
            </a:pPr>
            <a:r>
              <a:rPr lang="en" sz="1800" dirty="0"/>
              <a:t>Please support your child to learn their spelling words, including being able to write them in a sentence. </a:t>
            </a:r>
            <a:endParaRPr sz="1800" dirty="0"/>
          </a:p>
          <a:p>
            <a:pPr marL="38100" marR="0" lvl="0" indent="0" algn="l" rtl="0">
              <a:lnSpc>
                <a:spcPct val="100000"/>
              </a:lnSpc>
              <a:spcBef>
                <a:spcPts val="0"/>
              </a:spcBef>
              <a:spcAft>
                <a:spcPts val="0"/>
              </a:spcAft>
              <a:buSzPts val="3000"/>
              <a:buNone/>
            </a:pPr>
            <a:endParaRPr sz="1800" dirty="0"/>
          </a:p>
          <a:p>
            <a:pPr marL="38100" marR="0" lvl="0" indent="0" algn="l" rtl="0">
              <a:lnSpc>
                <a:spcPct val="100000"/>
              </a:lnSpc>
              <a:spcBef>
                <a:spcPts val="0"/>
              </a:spcBef>
              <a:spcAft>
                <a:spcPts val="0"/>
              </a:spcAft>
              <a:buSzPts val="3000"/>
              <a:buNone/>
            </a:pPr>
            <a:endParaRPr sz="1800" dirty="0"/>
          </a:p>
          <a:p>
            <a:pPr marL="38100" marR="0" lvl="0" indent="0" algn="l" rtl="0">
              <a:lnSpc>
                <a:spcPct val="100000"/>
              </a:lnSpc>
              <a:spcBef>
                <a:spcPts val="0"/>
              </a:spcBef>
              <a:spcAft>
                <a:spcPts val="0"/>
              </a:spcAft>
              <a:buSzPts val="3000"/>
              <a:buNone/>
            </a:pPr>
            <a:endParaRPr sz="1800" dirty="0"/>
          </a:p>
          <a:p>
            <a:pPr marL="457200" marR="0" lvl="0" indent="0" algn="l" rtl="0">
              <a:lnSpc>
                <a:spcPct val="100000"/>
              </a:lnSpc>
              <a:spcBef>
                <a:spcPts val="600"/>
              </a:spcBef>
              <a:spcAft>
                <a:spcPts val="0"/>
              </a:spcAft>
              <a:buSzPts val="3000"/>
              <a:buNone/>
            </a:pPr>
            <a:endParaRPr dirty="0"/>
          </a:p>
          <a:p>
            <a:pPr marL="0" marR="0" lvl="0" indent="0" algn="l" rtl="0">
              <a:lnSpc>
                <a:spcPct val="100000"/>
              </a:lnSpc>
              <a:spcBef>
                <a:spcPts val="600"/>
              </a:spcBef>
              <a:spcAft>
                <a:spcPts val="0"/>
              </a:spcAft>
              <a:buSzPts val="3000"/>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7"/>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Inquiry based learning</a:t>
            </a:r>
            <a:endParaRPr sz="4000"/>
          </a:p>
        </p:txBody>
      </p:sp>
      <p:sp>
        <p:nvSpPr>
          <p:cNvPr id="134" name="Google Shape;134;p7"/>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1800" dirty="0"/>
              <a:t>Each term, our learners focus on a specific area of the curriculum. This ensures that at Llangan, we spend plenty of time accessing exciting learning opportunities and we become experts in these areas. </a:t>
            </a:r>
            <a:endParaRPr dirty="0"/>
          </a:p>
          <a:p>
            <a:pPr marL="0" lvl="0" indent="0" algn="l" rtl="0">
              <a:lnSpc>
                <a:spcPct val="100000"/>
              </a:lnSpc>
              <a:spcBef>
                <a:spcPts val="600"/>
              </a:spcBef>
              <a:spcAft>
                <a:spcPts val="0"/>
              </a:spcAft>
              <a:buSzPts val="3000"/>
              <a:buNone/>
            </a:pPr>
            <a:endParaRPr sz="1800" dirty="0"/>
          </a:p>
          <a:p>
            <a:pPr marL="0" lvl="0" indent="0" algn="l" rtl="0">
              <a:lnSpc>
                <a:spcPct val="100000"/>
              </a:lnSpc>
              <a:spcBef>
                <a:spcPts val="600"/>
              </a:spcBef>
              <a:spcAft>
                <a:spcPts val="0"/>
              </a:spcAft>
              <a:buSzPts val="3000"/>
              <a:buNone/>
            </a:pPr>
            <a:r>
              <a:rPr lang="en" sz="1800" dirty="0"/>
              <a:t>The curriculum is split into six areas of learning and experience (</a:t>
            </a:r>
            <a:r>
              <a:rPr lang="en" sz="1800" dirty="0" err="1"/>
              <a:t>AoLEs</a:t>
            </a:r>
            <a:r>
              <a:rPr lang="en" sz="1800" dirty="0"/>
              <a:t>).</a:t>
            </a:r>
            <a:endParaRPr dirty="0"/>
          </a:p>
          <a:p>
            <a:pPr marL="285750" lvl="0" indent="-285750" algn="l" rtl="0">
              <a:lnSpc>
                <a:spcPct val="100000"/>
              </a:lnSpc>
              <a:spcBef>
                <a:spcPts val="600"/>
              </a:spcBef>
              <a:spcAft>
                <a:spcPts val="0"/>
              </a:spcAft>
              <a:buSzPts val="3000"/>
              <a:buFont typeface="Arial"/>
              <a:buChar char="•"/>
            </a:pPr>
            <a:r>
              <a:rPr lang="en" sz="1400" dirty="0"/>
              <a:t>Language, Literacy and Communication</a:t>
            </a:r>
            <a:endParaRPr dirty="0"/>
          </a:p>
          <a:p>
            <a:pPr marL="285750" lvl="0" indent="-285750" algn="l" rtl="0">
              <a:lnSpc>
                <a:spcPct val="100000"/>
              </a:lnSpc>
              <a:spcBef>
                <a:spcPts val="600"/>
              </a:spcBef>
              <a:spcAft>
                <a:spcPts val="0"/>
              </a:spcAft>
              <a:buSzPts val="3000"/>
              <a:buFont typeface="Arial"/>
              <a:buChar char="•"/>
            </a:pPr>
            <a:r>
              <a:rPr lang="en" sz="1400" dirty="0"/>
              <a:t>Maths and Numeracy</a:t>
            </a:r>
            <a:endParaRPr dirty="0"/>
          </a:p>
          <a:p>
            <a:pPr marL="285750" lvl="0" indent="-285750" algn="l" rtl="0">
              <a:lnSpc>
                <a:spcPct val="100000"/>
              </a:lnSpc>
              <a:spcBef>
                <a:spcPts val="600"/>
              </a:spcBef>
              <a:spcAft>
                <a:spcPts val="0"/>
              </a:spcAft>
              <a:buSzPts val="3000"/>
              <a:buFont typeface="Arial"/>
              <a:buChar char="•"/>
            </a:pPr>
            <a:r>
              <a:rPr lang="en" sz="1400" dirty="0"/>
              <a:t>Humanities</a:t>
            </a:r>
            <a:endParaRPr dirty="0"/>
          </a:p>
          <a:p>
            <a:pPr marL="285750" lvl="0" indent="-285750" algn="l" rtl="0">
              <a:lnSpc>
                <a:spcPct val="100000"/>
              </a:lnSpc>
              <a:spcBef>
                <a:spcPts val="600"/>
              </a:spcBef>
              <a:spcAft>
                <a:spcPts val="0"/>
              </a:spcAft>
              <a:buSzPts val="3000"/>
              <a:buFont typeface="Arial"/>
              <a:buChar char="•"/>
            </a:pPr>
            <a:r>
              <a:rPr lang="en" sz="1400" dirty="0"/>
              <a:t>Science and Technology</a:t>
            </a:r>
            <a:endParaRPr dirty="0"/>
          </a:p>
          <a:p>
            <a:pPr marL="285750" lvl="0" indent="-285750" algn="l" rtl="0">
              <a:lnSpc>
                <a:spcPct val="100000"/>
              </a:lnSpc>
              <a:spcBef>
                <a:spcPts val="600"/>
              </a:spcBef>
              <a:spcAft>
                <a:spcPts val="0"/>
              </a:spcAft>
              <a:buSzPts val="3000"/>
              <a:buFont typeface="Arial"/>
              <a:buChar char="•"/>
            </a:pPr>
            <a:r>
              <a:rPr lang="en" sz="1400" dirty="0"/>
              <a:t>Expressive Arts</a:t>
            </a:r>
            <a:endParaRPr dirty="0"/>
          </a:p>
          <a:p>
            <a:pPr marL="285750" lvl="0" indent="-285750" algn="l" rtl="0">
              <a:lnSpc>
                <a:spcPct val="100000"/>
              </a:lnSpc>
              <a:spcBef>
                <a:spcPts val="600"/>
              </a:spcBef>
              <a:spcAft>
                <a:spcPts val="0"/>
              </a:spcAft>
              <a:buSzPts val="3000"/>
              <a:buFont typeface="Arial"/>
              <a:buChar char="•"/>
            </a:pPr>
            <a:r>
              <a:rPr lang="en" sz="1400" dirty="0"/>
              <a:t>Health and Wellbeing</a:t>
            </a:r>
            <a:endParaRPr dirty="0"/>
          </a:p>
          <a:p>
            <a:pPr marL="285750" lvl="0" indent="-95250" algn="l" rtl="0">
              <a:lnSpc>
                <a:spcPct val="100000"/>
              </a:lnSpc>
              <a:spcBef>
                <a:spcPts val="600"/>
              </a:spcBef>
              <a:spcAft>
                <a:spcPts val="0"/>
              </a:spcAft>
              <a:buSzPts val="3000"/>
              <a:buFont typeface="Arial"/>
              <a:buNone/>
            </a:pPr>
            <a:endParaRPr sz="1800" dirty="0"/>
          </a:p>
          <a:p>
            <a:pPr marL="0" lvl="0" indent="0" algn="l" rtl="0">
              <a:lnSpc>
                <a:spcPct val="100000"/>
              </a:lnSpc>
              <a:spcBef>
                <a:spcPts val="600"/>
              </a:spcBef>
              <a:spcAft>
                <a:spcPts val="0"/>
              </a:spcAft>
              <a:buSzPts val="3000"/>
              <a:buNone/>
            </a:pPr>
            <a:r>
              <a:rPr lang="en" sz="1800" dirty="0"/>
              <a:t>This term, we will be working on inquiries in the Humanities area of the curriculum. In Year 2/3 we will be focusing on the Celts and the Romans. Specifically asking ‘how did the Romans change life in Wales?’</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dirty="0"/>
              <a:t>Weekly events for Y2/3</a:t>
            </a:r>
            <a:endParaRPr sz="4000" dirty="0"/>
          </a:p>
        </p:txBody>
      </p:sp>
      <p:sp>
        <p:nvSpPr>
          <p:cNvPr id="140" name="Google Shape;140;p8"/>
          <p:cNvSpPr txBox="1">
            <a:spLocks noGrp="1"/>
          </p:cNvSpPr>
          <p:nvPr>
            <p:ph type="body" idx="1"/>
          </p:nvPr>
        </p:nvSpPr>
        <p:spPr>
          <a:xfrm>
            <a:off x="270550" y="1630650"/>
            <a:ext cx="8781300" cy="46902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GB" sz="2000" dirty="0"/>
              <a:t>Mrs Antoniou is in class for a whole day on a Wednesday.</a:t>
            </a:r>
            <a:endParaRPr dirty="0"/>
          </a:p>
          <a:p>
            <a:pPr marL="0" lvl="0" indent="0" algn="l" rtl="0">
              <a:lnSpc>
                <a:spcPct val="100000"/>
              </a:lnSpc>
              <a:spcBef>
                <a:spcPts val="600"/>
              </a:spcBef>
              <a:spcAft>
                <a:spcPts val="0"/>
              </a:spcAft>
              <a:buSzPts val="3000"/>
              <a:buNone/>
            </a:pPr>
            <a:endParaRPr sz="2000" dirty="0"/>
          </a:p>
          <a:p>
            <a:pPr marL="0" lvl="0" indent="0" algn="l" rtl="0">
              <a:lnSpc>
                <a:spcPct val="100000"/>
              </a:lnSpc>
              <a:spcBef>
                <a:spcPts val="600"/>
              </a:spcBef>
              <a:spcAft>
                <a:spcPts val="0"/>
              </a:spcAft>
              <a:buSzPts val="3000"/>
              <a:buNone/>
            </a:pPr>
            <a:r>
              <a:rPr lang="en" sz="2000" dirty="0"/>
              <a:t>Our PE day is on a Wednesday. Please ensure your child has the correct PE kit. </a:t>
            </a:r>
            <a:endParaRPr dirty="0"/>
          </a:p>
          <a:p>
            <a:pPr marL="0" lvl="0" indent="0" algn="l" rtl="0">
              <a:lnSpc>
                <a:spcPct val="100000"/>
              </a:lnSpc>
              <a:spcBef>
                <a:spcPts val="600"/>
              </a:spcBef>
              <a:spcAft>
                <a:spcPts val="0"/>
              </a:spcAft>
              <a:buSzPts val="3000"/>
              <a:buNone/>
            </a:pPr>
            <a:endParaRPr sz="2000" dirty="0"/>
          </a:p>
          <a:p>
            <a:pPr marL="0" lvl="0" indent="0" algn="l" rtl="0">
              <a:lnSpc>
                <a:spcPct val="100000"/>
              </a:lnSpc>
              <a:spcBef>
                <a:spcPts val="600"/>
              </a:spcBef>
              <a:spcAft>
                <a:spcPts val="0"/>
              </a:spcAft>
              <a:buSzPts val="3000"/>
              <a:buNone/>
            </a:pPr>
            <a:r>
              <a:rPr lang="en" sz="2000" dirty="0"/>
              <a:t>New spelling words are issued and tests carried out on Fridays.</a:t>
            </a:r>
            <a:endParaRPr dirty="0"/>
          </a:p>
          <a:p>
            <a:pPr marL="0" lvl="0" indent="0" algn="l" rtl="0">
              <a:lnSpc>
                <a:spcPct val="100000"/>
              </a:lnSpc>
              <a:spcBef>
                <a:spcPts val="600"/>
              </a:spcBef>
              <a:spcAft>
                <a:spcPts val="0"/>
              </a:spcAft>
              <a:buSzPts val="3000"/>
              <a:buNone/>
            </a:pPr>
            <a:endParaRPr sz="2000" dirty="0"/>
          </a:p>
          <a:p>
            <a:pPr marL="0" lvl="0" indent="0" algn="l" rtl="0">
              <a:lnSpc>
                <a:spcPct val="100000"/>
              </a:lnSpc>
              <a:spcBef>
                <a:spcPts val="600"/>
              </a:spcBef>
              <a:spcAft>
                <a:spcPts val="0"/>
              </a:spcAft>
              <a:buSzPts val="3000"/>
              <a:buNone/>
            </a:pPr>
            <a:r>
              <a:rPr lang="en" sz="2000" dirty="0">
                <a:highlight>
                  <a:schemeClr val="lt1"/>
                </a:highlight>
              </a:rPr>
              <a:t>Homework will be issued every two weeks, on a Friday. Homework is to be handed in a week and a half later, on a Wednesday, so it can be marked. Homework will be explained to the children and will be explained on the class page on our school website.</a:t>
            </a:r>
            <a:endParaRPr sz="2000" dirty="0">
              <a:highlight>
                <a:schemeClr val="lt1"/>
              </a:highlight>
            </a:endParaRPr>
          </a:p>
          <a:p>
            <a:pPr marL="0" lvl="0" indent="0" algn="l" rtl="0">
              <a:lnSpc>
                <a:spcPct val="100000"/>
              </a:lnSpc>
              <a:spcBef>
                <a:spcPts val="600"/>
              </a:spcBef>
              <a:spcAft>
                <a:spcPts val="0"/>
              </a:spcAft>
              <a:buSzPts val="3000"/>
              <a:buNone/>
            </a:pPr>
            <a:r>
              <a:rPr lang="en" sz="2000" dirty="0">
                <a:highlight>
                  <a:schemeClr val="lt1"/>
                </a:highlight>
              </a:rPr>
              <a:t>Each child will have a Home Learning Log Book. Please support us in our quest for excellence in presentation by insisting your child completes their learning to the highest standards. </a:t>
            </a:r>
            <a:endParaRPr sz="2000" dirty="0">
              <a:highlight>
                <a:schemeClr val="lt1"/>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9"/>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Attendance</a:t>
            </a:r>
            <a:endParaRPr sz="4000"/>
          </a:p>
        </p:txBody>
      </p:sp>
      <p:sp>
        <p:nvSpPr>
          <p:cNvPr id="146" name="Google Shape;146;p9"/>
          <p:cNvSpPr txBox="1">
            <a:spLocks noGrp="1"/>
          </p:cNvSpPr>
          <p:nvPr>
            <p:ph type="body" idx="1"/>
          </p:nvPr>
        </p:nvSpPr>
        <p:spPr>
          <a:xfrm>
            <a:off x="232719" y="1825727"/>
            <a:ext cx="8229600" cy="385838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000"/>
              <a:t>Pupils should be aiming for 100% attendance!</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Research consistently shows a direct link between attainment and attendance.</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Communication with parents if attendance levels become a concern.</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Term-time holidays are recorded as unauthorised absences in line Vale of Glamorgan expectations.</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If your child is absent from school, it has to be reported via phone or an email to the office.</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g37ad332acbe_19_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Punctuality</a:t>
            </a:r>
            <a:endParaRPr sz="4000"/>
          </a:p>
        </p:txBody>
      </p:sp>
      <p:sp>
        <p:nvSpPr>
          <p:cNvPr id="152" name="Google Shape;152;g37ad332acbe_19_1"/>
          <p:cNvSpPr txBox="1">
            <a:spLocks noGrp="1"/>
          </p:cNvSpPr>
          <p:nvPr>
            <p:ph type="body" idx="1"/>
          </p:nvPr>
        </p:nvSpPr>
        <p:spPr>
          <a:xfrm>
            <a:off x="232719" y="1825727"/>
            <a:ext cx="8229600" cy="38583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000" dirty="0"/>
              <a:t>Registration closes at 9:00am.</a:t>
            </a:r>
            <a:endParaRPr sz="2000" dirty="0"/>
          </a:p>
          <a:p>
            <a:pPr marL="0" lvl="0" indent="0" algn="l" rtl="0">
              <a:lnSpc>
                <a:spcPct val="100000"/>
              </a:lnSpc>
              <a:spcBef>
                <a:spcPts val="600"/>
              </a:spcBef>
              <a:spcAft>
                <a:spcPts val="0"/>
              </a:spcAft>
              <a:buSzPts val="3000"/>
              <a:buNone/>
            </a:pPr>
            <a:endParaRPr sz="2000" dirty="0"/>
          </a:p>
          <a:p>
            <a:pPr marL="0" lvl="0" indent="0" algn="l" rtl="0">
              <a:lnSpc>
                <a:spcPct val="100000"/>
              </a:lnSpc>
              <a:spcBef>
                <a:spcPts val="600"/>
              </a:spcBef>
              <a:spcAft>
                <a:spcPts val="0"/>
              </a:spcAft>
              <a:buSzPts val="3000"/>
              <a:buNone/>
            </a:pPr>
            <a:r>
              <a:rPr lang="en" sz="2000" dirty="0"/>
              <a:t>Please aim for your child to be in by this time in order to avoid your child missing out on being introduced to their learning day. Also being punctual helps other children from being disturbed.</a:t>
            </a:r>
            <a:endParaRPr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Keeping in Touch</a:t>
            </a:r>
            <a:endParaRPr sz="4000"/>
          </a:p>
        </p:txBody>
      </p:sp>
      <p:sp>
        <p:nvSpPr>
          <p:cNvPr id="158" name="Google Shape;158;p10"/>
          <p:cNvSpPr txBox="1"/>
          <p:nvPr/>
        </p:nvSpPr>
        <p:spPr>
          <a:xfrm>
            <a:off x="303350" y="1493850"/>
            <a:ext cx="8612100" cy="5150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600"/>
              </a:spcBef>
              <a:spcAft>
                <a:spcPts val="0"/>
              </a:spcAft>
              <a:buClr>
                <a:srgbClr val="000000"/>
              </a:buClr>
              <a:buSzPts val="2000"/>
              <a:buFont typeface="Arial"/>
              <a:buNone/>
            </a:pPr>
            <a:endParaRPr sz="2000" dirty="0"/>
          </a:p>
          <a:p>
            <a:pPr marL="0" marR="0" lvl="0" indent="0" algn="l" rtl="0">
              <a:lnSpc>
                <a:spcPct val="100000"/>
              </a:lnSpc>
              <a:spcBef>
                <a:spcPts val="600"/>
              </a:spcBef>
              <a:spcAft>
                <a:spcPts val="0"/>
              </a:spcAft>
              <a:buClr>
                <a:srgbClr val="000000"/>
              </a:buClr>
              <a:buSzPts val="2000"/>
              <a:buFont typeface="Arial"/>
              <a:buNone/>
            </a:pPr>
            <a:r>
              <a:rPr lang="en" sz="2000" dirty="0"/>
              <a:t>If you need to speak to a member of staff, please contact the school office via phone or email and we will get back to you as soon as possible. </a:t>
            </a:r>
            <a:endParaRPr sz="2000" dirty="0"/>
          </a:p>
          <a:p>
            <a:pPr marL="0" marR="0" lvl="0" indent="0" algn="l" rtl="0">
              <a:lnSpc>
                <a:spcPct val="100000"/>
              </a:lnSpc>
              <a:spcBef>
                <a:spcPts val="600"/>
              </a:spcBef>
              <a:spcAft>
                <a:spcPts val="0"/>
              </a:spcAft>
              <a:buClr>
                <a:srgbClr val="000000"/>
              </a:buClr>
              <a:buSzPts val="2000"/>
              <a:buFont typeface="Arial"/>
              <a:buNone/>
            </a:pPr>
            <a:endParaRPr sz="2000" dirty="0"/>
          </a:p>
          <a:p>
            <a:pPr marL="0" marR="0" lvl="0" indent="0" algn="l" rtl="0">
              <a:lnSpc>
                <a:spcPct val="100000"/>
              </a:lnSpc>
              <a:spcBef>
                <a:spcPts val="600"/>
              </a:spcBef>
              <a:spcAft>
                <a:spcPts val="0"/>
              </a:spcAft>
              <a:buClr>
                <a:srgbClr val="000000"/>
              </a:buClr>
              <a:buSzPts val="2000"/>
              <a:buFont typeface="Arial"/>
              <a:buNone/>
            </a:pPr>
            <a:r>
              <a:rPr lang="en" sz="2000" dirty="0"/>
              <a:t>Please do not pass on messages at the school gate; all absences and messages must be reported to the school office via e-mail or a phone call.</a:t>
            </a:r>
            <a:endParaRPr sz="2000" dirty="0"/>
          </a:p>
          <a:p>
            <a:pPr marL="0" marR="0" lvl="0" indent="0" algn="l" rtl="0">
              <a:lnSpc>
                <a:spcPct val="100000"/>
              </a:lnSpc>
              <a:spcBef>
                <a:spcPts val="600"/>
              </a:spcBef>
              <a:spcAft>
                <a:spcPts val="0"/>
              </a:spcAft>
              <a:buClr>
                <a:srgbClr val="000000"/>
              </a:buClr>
              <a:buSzPts val="2000"/>
              <a:buFont typeface="Arial"/>
              <a:buNone/>
            </a:pPr>
            <a:endParaRPr sz="2000" dirty="0"/>
          </a:p>
          <a:p>
            <a:pPr marL="0" marR="0" lvl="0" indent="0" algn="l" rtl="0">
              <a:lnSpc>
                <a:spcPct val="100000"/>
              </a:lnSpc>
              <a:spcBef>
                <a:spcPts val="600"/>
              </a:spcBef>
              <a:spcAft>
                <a:spcPts val="0"/>
              </a:spcAft>
              <a:buClr>
                <a:srgbClr val="000000"/>
              </a:buClr>
              <a:buSzPts val="2000"/>
              <a:buFont typeface="Arial"/>
              <a:buNone/>
            </a:pPr>
            <a:r>
              <a:rPr lang="en" sz="2000" b="0" i="0" u="none" strike="noStrike" cap="none" dirty="0">
                <a:solidFill>
                  <a:srgbClr val="000000"/>
                </a:solidFill>
                <a:latin typeface="Arial"/>
                <a:ea typeface="Arial"/>
                <a:cs typeface="Arial"/>
                <a:sym typeface="Arial"/>
              </a:rPr>
              <a:t>Staff are available at the end of each day (except Wednesdays) to chat through informal and brief issues.</a:t>
            </a:r>
            <a:endParaRPr sz="2000" dirty="0"/>
          </a:p>
          <a:p>
            <a:pPr marL="0" marR="0" lvl="0" indent="0" algn="l" rtl="0">
              <a:lnSpc>
                <a:spcPct val="100000"/>
              </a:lnSpc>
              <a:spcBef>
                <a:spcPts val="600"/>
              </a:spcBef>
              <a:spcAft>
                <a:spcPts val="0"/>
              </a:spcAft>
              <a:buClr>
                <a:srgbClr val="000000"/>
              </a:buClr>
              <a:buSzPts val="2000"/>
              <a:buFont typeface="Arial"/>
              <a:buNone/>
            </a:pPr>
            <a:endParaRPr sz="1700" b="0" i="0" u="none" strike="noStrike" cap="none" dirty="0">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dirty="0"/>
              <a:t>Weekly</a:t>
            </a:r>
            <a:r>
              <a:rPr lang="en" sz="2000" b="0" i="0" u="none" strike="noStrike" cap="none" dirty="0">
                <a:solidFill>
                  <a:srgbClr val="000000"/>
                </a:solidFill>
                <a:latin typeface="Arial"/>
                <a:ea typeface="Arial"/>
                <a:cs typeface="Arial"/>
                <a:sym typeface="Arial"/>
              </a:rPr>
              <a:t> newsletter via the school website.</a:t>
            </a:r>
          </a:p>
          <a:p>
            <a:pPr marL="0" marR="0" lvl="0" indent="0" algn="l" rtl="0">
              <a:lnSpc>
                <a:spcPct val="100000"/>
              </a:lnSpc>
              <a:spcBef>
                <a:spcPts val="600"/>
              </a:spcBef>
              <a:spcAft>
                <a:spcPts val="0"/>
              </a:spcAft>
              <a:buClr>
                <a:srgbClr val="000000"/>
              </a:buClr>
              <a:buSzPts val="2000"/>
              <a:buFont typeface="Arial"/>
              <a:buNone/>
            </a:pPr>
            <a:endParaRPr sz="2000" b="0" i="0" u="none" strike="noStrike" cap="none" dirty="0">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dirty="0"/>
              <a:t>Please download the School News App.</a:t>
            </a:r>
            <a:endParaRPr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2fb1c41c2ce_0_0"/>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School News App</a:t>
            </a:r>
            <a:endParaRPr/>
          </a:p>
        </p:txBody>
      </p:sp>
      <p:pic>
        <p:nvPicPr>
          <p:cNvPr id="164" name="Google Shape;164;g2fb1c41c2ce_0_0"/>
          <p:cNvPicPr preferRelativeResize="0"/>
          <p:nvPr/>
        </p:nvPicPr>
        <p:blipFill>
          <a:blip r:embed="rId3">
            <a:alphaModFix/>
          </a:blip>
          <a:stretch>
            <a:fillRect/>
          </a:stretch>
        </p:blipFill>
        <p:spPr>
          <a:xfrm>
            <a:off x="725125" y="2005275"/>
            <a:ext cx="7317750" cy="4281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37a0548efe0_0_8"/>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Handbook</a:t>
            </a:r>
            <a:endParaRPr/>
          </a:p>
        </p:txBody>
      </p:sp>
      <p:sp>
        <p:nvSpPr>
          <p:cNvPr id="170" name="Google Shape;170;g37a0548efe0_0_8"/>
          <p:cNvSpPr txBox="1"/>
          <p:nvPr/>
        </p:nvSpPr>
        <p:spPr>
          <a:xfrm>
            <a:off x="673925" y="2380525"/>
            <a:ext cx="7974300" cy="3790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rPr>
              <a:t>Copies of our school Handbook are available to take away from today’s meeting. </a:t>
            </a:r>
            <a:endParaRPr sz="2100">
              <a:solidFill>
                <a:schemeClr val="dk1"/>
              </a:solidFill>
            </a:endParaRPr>
          </a:p>
          <a:p>
            <a:pPr marL="0" lvl="0" indent="0" algn="l" rtl="0">
              <a:spcBef>
                <a:spcPts val="0"/>
              </a:spcBef>
              <a:spcAft>
                <a:spcPts val="0"/>
              </a:spcAft>
              <a:buNone/>
            </a:pPr>
            <a:endParaRPr sz="2100">
              <a:solidFill>
                <a:schemeClr val="dk1"/>
              </a:solidFill>
            </a:endParaRPr>
          </a:p>
          <a:p>
            <a:pPr marL="0" lvl="0" indent="0" algn="l" rtl="0">
              <a:spcBef>
                <a:spcPts val="0"/>
              </a:spcBef>
              <a:spcAft>
                <a:spcPts val="0"/>
              </a:spcAft>
              <a:buNone/>
            </a:pPr>
            <a:r>
              <a:rPr lang="en" sz="2100">
                <a:solidFill>
                  <a:schemeClr val="dk1"/>
                </a:solidFill>
              </a:rPr>
              <a:t>All important information is located here. </a:t>
            </a:r>
            <a:endParaRPr sz="2100">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Questions…</a:t>
            </a:r>
            <a:endParaRPr/>
          </a:p>
        </p:txBody>
      </p:sp>
      <p:sp>
        <p:nvSpPr>
          <p:cNvPr id="176" name="Google Shape;176;p11"/>
          <p:cNvSpPr txBox="1"/>
          <p:nvPr/>
        </p:nvSpPr>
        <p:spPr>
          <a:xfrm>
            <a:off x="448475" y="1849975"/>
            <a:ext cx="8229600" cy="2154406"/>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 sz="3200" b="0" i="0" u="none" strike="noStrike" cap="none" dirty="0">
                <a:solidFill>
                  <a:srgbClr val="000000"/>
                </a:solidFill>
                <a:latin typeface="Arial"/>
                <a:ea typeface="Arial"/>
                <a:cs typeface="Arial"/>
                <a:sym typeface="Arial"/>
              </a:rPr>
              <a:t>Please feel free to look around our classroom where we will be available to answer any questions you might have about life in Year </a:t>
            </a:r>
            <a:r>
              <a:rPr lang="en" sz="3200" dirty="0"/>
              <a:t>2 and 3</a:t>
            </a:r>
            <a:r>
              <a:rPr lang="en" sz="3200" b="0" i="0" u="none" strike="noStrike" cap="none" dirty="0">
                <a:solidFill>
                  <a:srgbClr val="000000"/>
                </a:solidFill>
                <a:latin typeface="Arial"/>
                <a:ea typeface="Arial"/>
                <a:cs typeface="Arial"/>
                <a:sym typeface="Arial"/>
              </a:rPr>
              <a:t>. </a:t>
            </a:r>
            <a:endParaRPr sz="3200" b="0" i="0" u="none" strike="noStrike" cap="none" dirty="0">
              <a:solidFill>
                <a:srgbClr val="000000"/>
              </a:solidFill>
              <a:latin typeface="Arial"/>
              <a:ea typeface="Arial"/>
              <a:cs typeface="Arial"/>
              <a:sym typeface="Arial"/>
            </a:endParaRPr>
          </a:p>
        </p:txBody>
      </p:sp>
      <p:pic>
        <p:nvPicPr>
          <p:cNvPr id="177" name="Google Shape;177;p11" descr="A logo with a person holding up a tree&#10;&#10;Description automatically generated"/>
          <p:cNvPicPr preferRelativeResize="0"/>
          <p:nvPr/>
        </p:nvPicPr>
        <p:blipFill rotWithShape="1">
          <a:blip r:embed="rId3">
            <a:alphaModFix/>
          </a:blip>
          <a:srcRect/>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7916</TotalTime>
  <Words>1607</Words>
  <Application>Microsoft Macintosh PowerPoint</Application>
  <PresentationFormat>On-screen Show (4:3)</PresentationFormat>
  <Paragraphs>232</Paragraphs>
  <Slides>21</Slides>
  <Notes>21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21</vt:i4>
      </vt:variant>
    </vt:vector>
  </HeadingPairs>
  <TitlesOfParts>
    <vt:vector size="23" baseType="lpstr">
      <vt:lpstr>Arial</vt:lpstr>
      <vt:lpstr>Biz</vt:lpstr>
      <vt:lpstr>Welcome to Year 2/3 </vt:lpstr>
      <vt:lpstr>Meet the staff</vt:lpstr>
      <vt:lpstr>Y2/3 Weekly Timetable</vt:lpstr>
      <vt:lpstr>Structure of the day</vt:lpstr>
      <vt:lpstr>School Uniform </vt:lpstr>
      <vt:lpstr>Water &amp; Snack</vt:lpstr>
      <vt:lpstr>School Lunches</vt:lpstr>
      <vt:lpstr>Outdoor Learning</vt:lpstr>
      <vt:lpstr>Dates for your Diaries</vt:lpstr>
      <vt:lpstr>Ready to Learn </vt:lpstr>
      <vt:lpstr>Maths</vt:lpstr>
      <vt:lpstr>Literacy</vt:lpstr>
      <vt:lpstr>Spelling</vt:lpstr>
      <vt:lpstr>Inquiry based learning</vt:lpstr>
      <vt:lpstr>Weekly events for Y2/3</vt:lpstr>
      <vt:lpstr>Attendance</vt:lpstr>
      <vt:lpstr>Punctuality</vt:lpstr>
      <vt:lpstr>Keeping in Touch</vt:lpstr>
      <vt:lpstr>School News App</vt:lpstr>
      <vt:lpstr>Handbook</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L Jarman-Davies (Llangan Primary School)</cp:lastModifiedBy>
  <cp:revision>2</cp:revision>
  <dcterms:modified xsi:type="dcterms:W3CDTF">2025-09-09T07:18:02Z</dcterms:modified>
</cp:coreProperties>
</file>