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1"/>
  </p:notesMasterIdLst>
  <p:handoutMasterIdLst>
    <p:handoutMasterId r:id="rId22"/>
  </p:handoutMasterIdLst>
  <p:sldIdLst>
    <p:sldId id="256" r:id="rId5"/>
    <p:sldId id="268" r:id="rId6"/>
    <p:sldId id="329" r:id="rId7"/>
    <p:sldId id="281" r:id="rId8"/>
    <p:sldId id="279" r:id="rId9"/>
    <p:sldId id="282" r:id="rId10"/>
    <p:sldId id="333" r:id="rId11"/>
    <p:sldId id="334" r:id="rId12"/>
    <p:sldId id="297" r:id="rId13"/>
    <p:sldId id="335" r:id="rId14"/>
    <p:sldId id="336" r:id="rId15"/>
    <p:sldId id="310" r:id="rId16"/>
    <p:sldId id="337" r:id="rId17"/>
    <p:sldId id="272" r:id="rId18"/>
    <p:sldId id="280" r:id="rId19"/>
    <p:sldId id="26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34" autoAdjust="0"/>
    <p:restoredTop sz="92318" autoAdjust="0"/>
  </p:normalViewPr>
  <p:slideViewPr>
    <p:cSldViewPr snapToGrid="0">
      <p:cViewPr varScale="1">
        <p:scale>
          <a:sx n="117" d="100"/>
          <a:sy n="117" d="100"/>
        </p:scale>
        <p:origin x="416" y="168"/>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11/30/23</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11/30/23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1</a:t>
            </a:fld>
            <a:endParaRPr lang="en-US" dirty="0"/>
          </a:p>
        </p:txBody>
      </p:sp>
    </p:spTree>
    <p:extLst>
      <p:ext uri="{BB962C8B-B14F-4D97-AF65-F5344CB8AC3E}">
        <p14:creationId xmlns:p14="http://schemas.microsoft.com/office/powerpoint/2010/main" val="465047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2</a:t>
            </a:fld>
            <a:endParaRPr lang="en-US" dirty="0"/>
          </a:p>
        </p:txBody>
      </p:sp>
    </p:spTree>
    <p:extLst>
      <p:ext uri="{BB962C8B-B14F-4D97-AF65-F5344CB8AC3E}">
        <p14:creationId xmlns:p14="http://schemas.microsoft.com/office/powerpoint/2010/main" val="4192102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3</a:t>
            </a:fld>
            <a:endParaRPr lang="en-US" dirty="0"/>
          </a:p>
        </p:txBody>
      </p:sp>
    </p:spTree>
    <p:extLst>
      <p:ext uri="{BB962C8B-B14F-4D97-AF65-F5344CB8AC3E}">
        <p14:creationId xmlns:p14="http://schemas.microsoft.com/office/powerpoint/2010/main" val="19275645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4</a:t>
            </a:fld>
            <a:endParaRPr lang="en-US" dirty="0"/>
          </a:p>
        </p:txBody>
      </p:sp>
    </p:spTree>
    <p:extLst>
      <p:ext uri="{BB962C8B-B14F-4D97-AF65-F5344CB8AC3E}">
        <p14:creationId xmlns:p14="http://schemas.microsoft.com/office/powerpoint/2010/main" val="2649610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5</a:t>
            </a:fld>
            <a:endParaRPr lang="en-US" dirty="0"/>
          </a:p>
        </p:txBody>
      </p:sp>
    </p:spTree>
    <p:extLst>
      <p:ext uri="{BB962C8B-B14F-4D97-AF65-F5344CB8AC3E}">
        <p14:creationId xmlns:p14="http://schemas.microsoft.com/office/powerpoint/2010/main" val="29022793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6</a:t>
            </a:fld>
            <a:endParaRPr lang="en-US" dirty="0"/>
          </a:p>
        </p:txBody>
      </p:sp>
    </p:spTree>
    <p:extLst>
      <p:ext uri="{BB962C8B-B14F-4D97-AF65-F5344CB8AC3E}">
        <p14:creationId xmlns:p14="http://schemas.microsoft.com/office/powerpoint/2010/main" val="3428903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7</a:t>
            </a:fld>
            <a:endParaRPr lang="en-US" dirty="0"/>
          </a:p>
        </p:txBody>
      </p:sp>
    </p:spTree>
    <p:extLst>
      <p:ext uri="{BB962C8B-B14F-4D97-AF65-F5344CB8AC3E}">
        <p14:creationId xmlns:p14="http://schemas.microsoft.com/office/powerpoint/2010/main" val="3173885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8</a:t>
            </a:fld>
            <a:endParaRPr lang="en-US" dirty="0"/>
          </a:p>
        </p:txBody>
      </p:sp>
    </p:spTree>
    <p:extLst>
      <p:ext uri="{BB962C8B-B14F-4D97-AF65-F5344CB8AC3E}">
        <p14:creationId xmlns:p14="http://schemas.microsoft.com/office/powerpoint/2010/main" val="709336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9</a:t>
            </a:fld>
            <a:endParaRPr lang="en-US" dirty="0"/>
          </a:p>
        </p:txBody>
      </p:sp>
    </p:spTree>
    <p:extLst>
      <p:ext uri="{BB962C8B-B14F-4D97-AF65-F5344CB8AC3E}">
        <p14:creationId xmlns:p14="http://schemas.microsoft.com/office/powerpoint/2010/main" val="2687837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10</a:t>
            </a:fld>
            <a:endParaRPr lang="en-US" dirty="0"/>
          </a:p>
        </p:txBody>
      </p:sp>
    </p:spTree>
    <p:extLst>
      <p:ext uri="{BB962C8B-B14F-4D97-AF65-F5344CB8AC3E}">
        <p14:creationId xmlns:p14="http://schemas.microsoft.com/office/powerpoint/2010/main" val="1576808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11</a:t>
            </a:fld>
            <a:endParaRPr lang="en-US" dirty="0"/>
          </a:p>
        </p:txBody>
      </p:sp>
    </p:spTree>
    <p:extLst>
      <p:ext uri="{BB962C8B-B14F-4D97-AF65-F5344CB8AC3E}">
        <p14:creationId xmlns:p14="http://schemas.microsoft.com/office/powerpoint/2010/main" val="956999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12</a:t>
            </a:fld>
            <a:endParaRPr lang="en-US" dirty="0"/>
          </a:p>
        </p:txBody>
      </p:sp>
    </p:spTree>
    <p:extLst>
      <p:ext uri="{BB962C8B-B14F-4D97-AF65-F5344CB8AC3E}">
        <p14:creationId xmlns:p14="http://schemas.microsoft.com/office/powerpoint/2010/main" val="1484666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13</a:t>
            </a:fld>
            <a:endParaRPr lang="en-US" dirty="0"/>
          </a:p>
        </p:txBody>
      </p:sp>
    </p:spTree>
    <p:extLst>
      <p:ext uri="{BB962C8B-B14F-4D97-AF65-F5344CB8AC3E}">
        <p14:creationId xmlns:p14="http://schemas.microsoft.com/office/powerpoint/2010/main" val="3571861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14</a:t>
            </a:fld>
            <a:endParaRPr lang="en-US" dirty="0"/>
          </a:p>
        </p:txBody>
      </p:sp>
    </p:spTree>
    <p:extLst>
      <p:ext uri="{BB962C8B-B14F-4D97-AF65-F5344CB8AC3E}">
        <p14:creationId xmlns:p14="http://schemas.microsoft.com/office/powerpoint/2010/main" val="182499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849E9A-41F7-4779-A581-48A7C374A227}" type="slidenum">
              <a:rPr lang="en-US" smtClean="0"/>
              <a:t>15</a:t>
            </a:fld>
            <a:endParaRPr lang="en-US" dirty="0"/>
          </a:p>
        </p:txBody>
      </p:sp>
    </p:spTree>
    <p:extLst>
      <p:ext uri="{BB962C8B-B14F-4D97-AF65-F5344CB8AC3E}">
        <p14:creationId xmlns:p14="http://schemas.microsoft.com/office/powerpoint/2010/main" val="4005125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644202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11/30/23</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11/30/23</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bXOJUPNVnLc?feature=oembed" TargetMode="Externa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sjlPILhk7bQ?feature=oembed" TargetMode="External"/><Relationship Id="rId5" Type="http://schemas.openxmlformats.org/officeDocument/2006/relationships/image" Target="../media/image9.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KUbrJPAt65g?feature=oembed" TargetMode="External"/><Relationship Id="rId6" Type="http://schemas.openxmlformats.org/officeDocument/2006/relationships/image" Target="../media/image10.jpe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MNyFikwNQTg?feature=oembed" TargetMode="External"/><Relationship Id="rId6" Type="http://schemas.openxmlformats.org/officeDocument/2006/relationships/image" Target="../media/image11.jpeg"/><Relationship Id="rId5" Type="http://schemas.openxmlformats.org/officeDocument/2006/relationships/image" Target="../media/image7.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uVHb4srs0RU?feature=oembed" TargetMode="External"/><Relationship Id="rId5" Type="http://schemas.openxmlformats.org/officeDocument/2006/relationships/image" Target="../media/image21.jpe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7" descr="A person standing next to a group of children&#10;&#10;Description automatically generated">
            <a:extLst>
              <a:ext uri="{FF2B5EF4-FFF2-40B4-BE49-F238E27FC236}">
                <a16:creationId xmlns:a16="http://schemas.microsoft.com/office/drawing/2014/main" id="{65E89AE1-A1A1-B3CD-D045-66338DC67A55}"/>
              </a:ext>
            </a:extLst>
          </p:cNvPr>
          <p:cNvPicPr>
            <a:picLocks noChangeAspect="1"/>
          </p:cNvPicPr>
          <p:nvPr/>
        </p:nvPicPr>
        <p:blipFill rotWithShape="1">
          <a:blip r:embed="rId3"/>
          <a:srcRect l="15220" r="-5" b="-5"/>
          <a:stretch/>
        </p:blipFill>
        <p:spPr>
          <a:xfrm>
            <a:off x="1" y="-6235"/>
            <a:ext cx="3255403" cy="2505456"/>
          </a:xfrm>
          <a:custGeom>
            <a:avLst/>
            <a:gdLst/>
            <a:ahLst/>
            <a:cxnLst/>
            <a:rect l="l" t="t" r="r" b="b"/>
            <a:pathLst>
              <a:path w="3255403" h="2505456">
                <a:moveTo>
                  <a:pt x="0" y="0"/>
                </a:moveTo>
                <a:lnTo>
                  <a:pt x="3255403" y="0"/>
                </a:lnTo>
                <a:lnTo>
                  <a:pt x="2094477" y="2505456"/>
                </a:lnTo>
                <a:lnTo>
                  <a:pt x="0" y="2505456"/>
                </a:lnTo>
                <a:close/>
              </a:path>
            </a:pathLst>
          </a:custGeom>
        </p:spPr>
      </p:pic>
      <p:pic>
        <p:nvPicPr>
          <p:cNvPr id="17" name="Picture 17" descr="A group of children sitting on a log&#10;&#10;Description automatically generated">
            <a:extLst>
              <a:ext uri="{FF2B5EF4-FFF2-40B4-BE49-F238E27FC236}">
                <a16:creationId xmlns:a16="http://schemas.microsoft.com/office/drawing/2014/main" id="{812F546C-DA30-23AA-8CCC-5D1B792B4ABB}"/>
              </a:ext>
            </a:extLst>
          </p:cNvPr>
          <p:cNvPicPr>
            <a:picLocks noChangeAspect="1"/>
          </p:cNvPicPr>
          <p:nvPr/>
        </p:nvPicPr>
        <p:blipFill rotWithShape="1">
          <a:blip r:embed="rId4"/>
          <a:srcRect r="-3" b="22078"/>
          <a:stretch/>
        </p:blipFill>
        <p:spPr>
          <a:xfrm>
            <a:off x="7381876" y="10"/>
            <a:ext cx="4810125" cy="2501827"/>
          </a:xfrm>
          <a:custGeom>
            <a:avLst/>
            <a:gdLst/>
            <a:ahLst/>
            <a:cxnLst/>
            <a:rect l="l" t="t" r="r" b="b"/>
            <a:pathLst>
              <a:path w="4810125" h="2501837">
                <a:moveTo>
                  <a:pt x="1159248" y="0"/>
                </a:moveTo>
                <a:lnTo>
                  <a:pt x="4810125" y="0"/>
                </a:lnTo>
                <a:lnTo>
                  <a:pt x="4810125" y="2501837"/>
                </a:lnTo>
                <a:lnTo>
                  <a:pt x="0" y="2501837"/>
                </a:lnTo>
                <a:close/>
              </a:path>
            </a:pathLst>
          </a:custGeom>
        </p:spPr>
      </p:pic>
      <p:pic>
        <p:nvPicPr>
          <p:cNvPr id="6" name="Picture 6" descr="A person and children in a classroom&#10;&#10;Description automatically generated">
            <a:extLst>
              <a:ext uri="{FF2B5EF4-FFF2-40B4-BE49-F238E27FC236}">
                <a16:creationId xmlns:a16="http://schemas.microsoft.com/office/drawing/2014/main" id="{52343837-FC04-E05B-2C15-12515F8E34E6}"/>
              </a:ext>
            </a:extLst>
          </p:cNvPr>
          <p:cNvPicPr>
            <a:picLocks noChangeAspect="1"/>
          </p:cNvPicPr>
          <p:nvPr/>
        </p:nvPicPr>
        <p:blipFill rotWithShape="1">
          <a:blip r:embed="rId5"/>
          <a:srcRect r="3480" b="-5"/>
          <a:stretch/>
        </p:blipFill>
        <p:spPr>
          <a:xfrm>
            <a:off x="4675537" y="-6235"/>
            <a:ext cx="3677817" cy="2505456"/>
          </a:xfrm>
          <a:custGeom>
            <a:avLst/>
            <a:gdLst/>
            <a:ahLst/>
            <a:cxnLst/>
            <a:rect l="l" t="t" r="r" b="b"/>
            <a:pathLst>
              <a:path w="3677817" h="2505456">
                <a:moveTo>
                  <a:pt x="1160926" y="0"/>
                </a:moveTo>
                <a:lnTo>
                  <a:pt x="3677817" y="0"/>
                </a:lnTo>
                <a:lnTo>
                  <a:pt x="2516891" y="2505456"/>
                </a:lnTo>
                <a:lnTo>
                  <a:pt x="0" y="2505456"/>
                </a:lnTo>
                <a:close/>
              </a:path>
            </a:pathLst>
          </a:custGeom>
        </p:spPr>
      </p:pic>
      <p:pic>
        <p:nvPicPr>
          <p:cNvPr id="8" name="Picture 9" descr="A group of children sitting on the ground&#10;&#10;Description automatically generated">
            <a:extLst>
              <a:ext uri="{FF2B5EF4-FFF2-40B4-BE49-F238E27FC236}">
                <a16:creationId xmlns:a16="http://schemas.microsoft.com/office/drawing/2014/main" id="{078DBD8B-F722-443A-426E-AB799539A417}"/>
              </a:ext>
            </a:extLst>
          </p:cNvPr>
          <p:cNvPicPr>
            <a:picLocks noChangeAspect="1"/>
          </p:cNvPicPr>
          <p:nvPr/>
        </p:nvPicPr>
        <p:blipFill rotWithShape="1">
          <a:blip r:embed="rId6"/>
          <a:srcRect t="9357" r="-2" b="1001"/>
          <a:stretch/>
        </p:blipFill>
        <p:spPr>
          <a:xfrm>
            <a:off x="1" y="2660089"/>
            <a:ext cx="7122523" cy="4197911"/>
          </a:xfrm>
          <a:custGeom>
            <a:avLst/>
            <a:gdLst/>
            <a:ahLst/>
            <a:cxnLst/>
            <a:rect l="l" t="t" r="r" b="b"/>
            <a:pathLst>
              <a:path w="7122523" h="4197911">
                <a:moveTo>
                  <a:pt x="0" y="0"/>
                </a:moveTo>
                <a:lnTo>
                  <a:pt x="7122523" y="0"/>
                </a:lnTo>
                <a:lnTo>
                  <a:pt x="5177382" y="4197911"/>
                </a:lnTo>
                <a:lnTo>
                  <a:pt x="5171159" y="4197911"/>
                </a:lnTo>
                <a:lnTo>
                  <a:pt x="3981368" y="4197911"/>
                </a:lnTo>
                <a:lnTo>
                  <a:pt x="2331323" y="4197911"/>
                </a:lnTo>
                <a:lnTo>
                  <a:pt x="0" y="4197911"/>
                </a:lnTo>
                <a:close/>
              </a:path>
            </a:pathLst>
          </a:custGeom>
        </p:spPr>
      </p:pic>
      <p:sp>
        <p:nvSpPr>
          <p:cNvPr id="23" name="Freeform 43">
            <a:extLst>
              <a:ext uri="{FF2B5EF4-FFF2-40B4-BE49-F238E27FC236}">
                <a16:creationId xmlns:a16="http://schemas.microsoft.com/office/drawing/2014/main" id="{AAD8F19F-4A55-467B-BED0-8837659A90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53050" y="2660089"/>
            <a:ext cx="6838950" cy="4197911"/>
          </a:xfrm>
          <a:custGeom>
            <a:avLst/>
            <a:gdLst>
              <a:gd name="connsiteX0" fmla="*/ 4893809 w 6838950"/>
              <a:gd name="connsiteY0" fmla="*/ 0 h 4197911"/>
              <a:gd name="connsiteX1" fmla="*/ 4887586 w 6838950"/>
              <a:gd name="connsiteY1" fmla="*/ 0 h 4197911"/>
              <a:gd name="connsiteX2" fmla="*/ 3697795 w 6838950"/>
              <a:gd name="connsiteY2" fmla="*/ 0 h 4197911"/>
              <a:gd name="connsiteX3" fmla="*/ 2047750 w 6838950"/>
              <a:gd name="connsiteY3" fmla="*/ 0 h 4197911"/>
              <a:gd name="connsiteX4" fmla="*/ 0 w 6838950"/>
              <a:gd name="connsiteY4" fmla="*/ 0 h 4197911"/>
              <a:gd name="connsiteX5" fmla="*/ 0 w 6838950"/>
              <a:gd name="connsiteY5" fmla="*/ 4197911 h 4197911"/>
              <a:gd name="connsiteX6" fmla="*/ 6838950 w 6838950"/>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38950" h="4197911">
                <a:moveTo>
                  <a:pt x="4893809" y="0"/>
                </a:moveTo>
                <a:lnTo>
                  <a:pt x="4887586" y="0"/>
                </a:lnTo>
                <a:lnTo>
                  <a:pt x="3697795" y="0"/>
                </a:lnTo>
                <a:lnTo>
                  <a:pt x="2047750" y="0"/>
                </a:lnTo>
                <a:lnTo>
                  <a:pt x="0" y="0"/>
                </a:lnTo>
                <a:lnTo>
                  <a:pt x="0" y="4197911"/>
                </a:lnTo>
                <a:lnTo>
                  <a:pt x="6838950" y="4197911"/>
                </a:lnTo>
                <a:close/>
              </a:path>
            </a:pathLst>
          </a:custGeom>
          <a:solidFill>
            <a:srgbClr val="5D714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6619164" y="4189864"/>
            <a:ext cx="4997354" cy="2163872"/>
          </a:xfrm>
        </p:spPr>
        <p:txBody>
          <a:bodyPr anchor="t">
            <a:normAutofit/>
          </a:bodyPr>
          <a:lstStyle/>
          <a:p>
            <a:r>
              <a:rPr lang="en-US" sz="4700" b="1" dirty="0">
                <a:solidFill>
                  <a:srgbClr val="FFFFFF"/>
                </a:solidFill>
                <a:latin typeface="Franklin Gothic Book" panose="020B0503020102020204" pitchFamily="34" charset="0"/>
                <a:cs typeface="Segoe UI" panose="020B0502040204020203" pitchFamily="34" charset="0"/>
              </a:rPr>
              <a:t>Phonics and Spelling </a:t>
            </a:r>
            <a:endParaRPr lang="en-US" sz="4700" dirty="0">
              <a:solidFill>
                <a:srgbClr val="FFFFFF"/>
              </a:solidFill>
              <a:latin typeface="Franklin Gothic Book" panose="020B0503020102020204" pitchFamily="34" charset="0"/>
              <a:cs typeface="Segoe UI" panose="020B0502040204020203" pitchFamily="34" charset="0"/>
            </a:endParaRPr>
          </a:p>
        </p:txBody>
      </p:sp>
      <p:pic>
        <p:nvPicPr>
          <p:cNvPr id="4" name="Picture 5" descr="A group of children reading books&#10;&#10;Description automatically generated">
            <a:extLst>
              <a:ext uri="{FF2B5EF4-FFF2-40B4-BE49-F238E27FC236}">
                <a16:creationId xmlns:a16="http://schemas.microsoft.com/office/drawing/2014/main" id="{0475CDF6-2DC5-EA02-4E36-9E06BD7C3DD1}"/>
              </a:ext>
            </a:extLst>
          </p:cNvPr>
          <p:cNvPicPr>
            <a:picLocks noChangeAspect="1"/>
          </p:cNvPicPr>
          <p:nvPr/>
        </p:nvPicPr>
        <p:blipFill rotWithShape="1">
          <a:blip r:embed="rId7"/>
          <a:srcRect l="2573" r="6573" b="1"/>
          <a:stretch/>
        </p:blipFill>
        <p:spPr>
          <a:xfrm>
            <a:off x="2261968" y="10"/>
            <a:ext cx="3393943" cy="2502833"/>
          </a:xfrm>
          <a:custGeom>
            <a:avLst/>
            <a:gdLst/>
            <a:ahLst/>
            <a:cxnLst/>
            <a:rect l="l" t="t" r="r" b="b"/>
            <a:pathLst>
              <a:path w="3393943" h="2502843">
                <a:moveTo>
                  <a:pt x="1159715" y="0"/>
                </a:moveTo>
                <a:lnTo>
                  <a:pt x="3393943" y="0"/>
                </a:lnTo>
                <a:lnTo>
                  <a:pt x="2234228" y="2502843"/>
                </a:lnTo>
                <a:lnTo>
                  <a:pt x="0" y="2502843"/>
                </a:lnTo>
                <a:close/>
              </a:path>
            </a:pathLst>
          </a:custGeom>
        </p:spPr>
      </p:pic>
    </p:spTree>
    <p:extLst>
      <p:ext uri="{BB962C8B-B14F-4D97-AF65-F5344CB8AC3E}">
        <p14:creationId xmlns:p14="http://schemas.microsoft.com/office/powerpoint/2010/main" val="32239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1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2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2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2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Shape 2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Rectangle 2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596375" y="2515029"/>
            <a:ext cx="2626286" cy="913971"/>
          </a:xfrm>
        </p:spPr>
        <p:txBody>
          <a:bodyPr anchor="b">
            <a:normAutofit/>
          </a:bodyPr>
          <a:lstStyle/>
          <a:p>
            <a:pPr algn="ctr"/>
            <a:r>
              <a:rPr lang="en-US" sz="4000" dirty="0">
                <a:solidFill>
                  <a:srgbClr val="FFFFFF"/>
                </a:solidFill>
                <a:latin typeface="Franklin Gothic Book"/>
                <a:cs typeface="Segoe UI"/>
              </a:rPr>
              <a:t>Phonics</a:t>
            </a:r>
            <a:endParaRPr lang="en-US" sz="4000" dirty="0">
              <a:solidFill>
                <a:srgbClr val="FFFFFF"/>
              </a:solidFill>
              <a:latin typeface="Franklin Gothic Book" panose="020B0503020102020204" pitchFamily="34" charset="0"/>
              <a:cs typeface="Segoe UI" panose="020B0502040204020203" pitchFamily="34" charset="0"/>
            </a:endParaRPr>
          </a:p>
        </p:txBody>
      </p:sp>
      <p:pic>
        <p:nvPicPr>
          <p:cNvPr id="15" name="Picture 15" descr="A group of girls sitting at a desk&#10;&#10;Description automatically generated">
            <a:extLst>
              <a:ext uri="{FF2B5EF4-FFF2-40B4-BE49-F238E27FC236}">
                <a16:creationId xmlns:a16="http://schemas.microsoft.com/office/drawing/2014/main" id="{BCC49767-6F42-C969-D74A-9086921563E6}"/>
              </a:ext>
            </a:extLst>
          </p:cNvPr>
          <p:cNvPicPr>
            <a:picLocks noChangeAspect="1"/>
          </p:cNvPicPr>
          <p:nvPr/>
        </p:nvPicPr>
        <p:blipFill>
          <a:blip r:embed="rId4"/>
          <a:stretch>
            <a:fillRect/>
          </a:stretch>
        </p:blipFill>
        <p:spPr>
          <a:xfrm>
            <a:off x="596364" y="458084"/>
            <a:ext cx="2626296" cy="2299979"/>
          </a:xfrm>
          <a:prstGeom prst="rect">
            <a:avLst/>
          </a:prstGeom>
        </p:spPr>
      </p:pic>
      <p:pic>
        <p:nvPicPr>
          <p:cNvPr id="1026" name="Picture 2" descr="Phonics - Tangmere Primary Academy">
            <a:extLst>
              <a:ext uri="{FF2B5EF4-FFF2-40B4-BE49-F238E27FC236}">
                <a16:creationId xmlns:a16="http://schemas.microsoft.com/office/drawing/2014/main" id="{D79535BF-00CD-DD6A-39B0-069C185178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7975" y="285305"/>
            <a:ext cx="51181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4" name="Online Media 3" descr="Parent video: Understanding Phonics">
            <a:hlinkClick r:id="" action="ppaction://media"/>
            <a:extLst>
              <a:ext uri="{FF2B5EF4-FFF2-40B4-BE49-F238E27FC236}">
                <a16:creationId xmlns:a16="http://schemas.microsoft.com/office/drawing/2014/main" id="{2184E402-6A1A-3835-EEFC-ECC250939464}"/>
              </a:ext>
            </a:extLst>
          </p:cNvPr>
          <p:cNvPicPr>
            <a:picLocks noRot="1" noChangeAspect="1"/>
          </p:cNvPicPr>
          <p:nvPr>
            <a:videoFile r:link="rId1"/>
          </p:nvPr>
        </p:nvPicPr>
        <p:blipFill>
          <a:blip r:embed="rId6"/>
          <a:stretch>
            <a:fillRect/>
          </a:stretch>
        </p:blipFill>
        <p:spPr>
          <a:xfrm>
            <a:off x="4475683" y="2170810"/>
            <a:ext cx="7356970" cy="4156688"/>
          </a:xfrm>
          <a:prstGeom prst="rect">
            <a:avLst/>
          </a:prstGeom>
        </p:spPr>
      </p:pic>
      <p:sp>
        <p:nvSpPr>
          <p:cNvPr id="5" name="TextBox 4">
            <a:extLst>
              <a:ext uri="{FF2B5EF4-FFF2-40B4-BE49-F238E27FC236}">
                <a16:creationId xmlns:a16="http://schemas.microsoft.com/office/drawing/2014/main" id="{0BFA7060-B296-5131-7EB9-6FEB5E546B65}"/>
              </a:ext>
            </a:extLst>
          </p:cNvPr>
          <p:cNvSpPr txBox="1"/>
          <p:nvPr/>
        </p:nvSpPr>
        <p:spPr>
          <a:xfrm>
            <a:off x="0" y="4356016"/>
            <a:ext cx="3900972" cy="2031325"/>
          </a:xfrm>
          <a:prstGeom prst="rect">
            <a:avLst/>
          </a:prstGeom>
          <a:noFill/>
        </p:spPr>
        <p:txBody>
          <a:bodyPr wrap="square" rtlCol="0">
            <a:spAutoFit/>
          </a:bodyPr>
          <a:lstStyle/>
          <a:p>
            <a:r>
              <a:rPr lang="en-GB" b="0" i="1" u="none" strike="noStrike" dirty="0">
                <a:solidFill>
                  <a:schemeClr val="bg1"/>
                </a:solidFill>
                <a:effectLst/>
                <a:latin typeface="canada-type-gibson"/>
              </a:rPr>
              <a:t>Read Write Inc. Phonics</a:t>
            </a:r>
            <a:r>
              <a:rPr lang="en-GB" b="0" i="0" u="none" strike="noStrike" dirty="0">
                <a:solidFill>
                  <a:schemeClr val="bg1"/>
                </a:solidFill>
                <a:effectLst/>
                <a:latin typeface="canada-type-gibson"/>
              </a:rPr>
              <a:t> is a literacy programme developed by Ruth Miskin and published by Oxford University Press. It is taught in over 5000 schools in the United Kingdom, making it the country’s most popular way for children to learn to read using phonics.</a:t>
            </a:r>
            <a:endParaRPr lang="en-GB" dirty="0">
              <a:solidFill>
                <a:schemeClr val="bg1"/>
              </a:solidFill>
            </a:endParaRPr>
          </a:p>
        </p:txBody>
      </p:sp>
    </p:spTree>
    <p:extLst>
      <p:ext uri="{BB962C8B-B14F-4D97-AF65-F5344CB8AC3E}">
        <p14:creationId xmlns:p14="http://schemas.microsoft.com/office/powerpoint/2010/main" val="15349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34269B-8B60-022E-A10D-F4001B3D6C52}"/>
              </a:ext>
            </a:extLst>
          </p:cNvPr>
          <p:cNvSpPr>
            <a:spLocks noGrp="1"/>
          </p:cNvSpPr>
          <p:nvPr>
            <p:ph type="title"/>
          </p:nvPr>
        </p:nvSpPr>
        <p:spPr>
          <a:xfrm>
            <a:off x="466722" y="586855"/>
            <a:ext cx="3201366" cy="3387497"/>
          </a:xfrm>
        </p:spPr>
        <p:txBody>
          <a:bodyPr anchor="b">
            <a:normAutofit/>
          </a:bodyPr>
          <a:lstStyle/>
          <a:p>
            <a:pPr algn="r">
              <a:defRPr/>
            </a:pPr>
            <a:r>
              <a:rPr lang="en-GB" sz="4000">
                <a:solidFill>
                  <a:srgbClr val="FFFFFF"/>
                </a:solidFill>
              </a:rPr>
              <a:t>What is Phonics?</a:t>
            </a:r>
          </a:p>
        </p:txBody>
      </p:sp>
      <p:sp>
        <p:nvSpPr>
          <p:cNvPr id="3" name="Content Placeholder 2">
            <a:extLst>
              <a:ext uri="{FF2B5EF4-FFF2-40B4-BE49-F238E27FC236}">
                <a16:creationId xmlns:a16="http://schemas.microsoft.com/office/drawing/2014/main" id="{F376A51C-038F-0AA3-C30A-203ED553E610}"/>
              </a:ext>
            </a:extLst>
          </p:cNvPr>
          <p:cNvSpPr>
            <a:spLocks noGrp="1"/>
          </p:cNvSpPr>
          <p:nvPr>
            <p:ph idx="1"/>
          </p:nvPr>
        </p:nvSpPr>
        <p:spPr>
          <a:xfrm>
            <a:off x="4810259" y="649480"/>
            <a:ext cx="6555347" cy="5546047"/>
          </a:xfrm>
        </p:spPr>
        <p:txBody>
          <a:bodyPr anchor="ctr">
            <a:normAutofit/>
          </a:bodyPr>
          <a:lstStyle/>
          <a:p>
            <a:pPr>
              <a:defRPr/>
            </a:pPr>
            <a:r>
              <a:rPr lang="en-GB" sz="2000" dirty="0"/>
              <a:t>Phonics  - the sounds that our alphabet represent.</a:t>
            </a:r>
          </a:p>
          <a:p>
            <a:pPr>
              <a:defRPr/>
            </a:pPr>
            <a:r>
              <a:rPr lang="en-GB" sz="2000" dirty="0"/>
              <a:t>We have 26 letters, 44 sounds and 150+ ways of writing those sounds!</a:t>
            </a:r>
          </a:p>
          <a:p>
            <a:pPr>
              <a:defRPr/>
            </a:pPr>
            <a:r>
              <a:rPr lang="en-GB" sz="2000" dirty="0"/>
              <a:t>It is the most difficult language to crack!</a:t>
            </a:r>
          </a:p>
          <a:p>
            <a:pPr>
              <a:defRPr/>
            </a:pPr>
            <a:r>
              <a:rPr lang="en-GB" sz="2000" dirty="0"/>
              <a:t>We need to make sure our children learn these sounds quickly and that they are embedded.  The best way to do that is have fun learning, but also repeat, practise and repeat again and again and again!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1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2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2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2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Shape 2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Rectangle 2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596375" y="2515029"/>
            <a:ext cx="2626286" cy="913971"/>
          </a:xfrm>
        </p:spPr>
        <p:txBody>
          <a:bodyPr anchor="b">
            <a:normAutofit/>
          </a:bodyPr>
          <a:lstStyle/>
          <a:p>
            <a:pPr algn="ctr"/>
            <a:r>
              <a:rPr lang="en-US" sz="4000" dirty="0">
                <a:solidFill>
                  <a:srgbClr val="FFFFFF"/>
                </a:solidFill>
                <a:latin typeface="Franklin Gothic Book"/>
                <a:cs typeface="Segoe UI"/>
              </a:rPr>
              <a:t>Phonics</a:t>
            </a:r>
            <a:endParaRPr lang="en-US" sz="4000" dirty="0">
              <a:solidFill>
                <a:srgbClr val="FFFFFF"/>
              </a:solidFill>
              <a:latin typeface="Franklin Gothic Book" panose="020B0503020102020204" pitchFamily="34" charset="0"/>
              <a:cs typeface="Segoe UI" panose="020B0502040204020203" pitchFamily="34" charset="0"/>
            </a:endParaRPr>
          </a:p>
        </p:txBody>
      </p:sp>
      <p:pic>
        <p:nvPicPr>
          <p:cNvPr id="15" name="Picture 15" descr="A group of girls sitting at a desk&#10;&#10;Description automatically generated">
            <a:extLst>
              <a:ext uri="{FF2B5EF4-FFF2-40B4-BE49-F238E27FC236}">
                <a16:creationId xmlns:a16="http://schemas.microsoft.com/office/drawing/2014/main" id="{BCC49767-6F42-C969-D74A-9086921563E6}"/>
              </a:ext>
            </a:extLst>
          </p:cNvPr>
          <p:cNvPicPr>
            <a:picLocks noChangeAspect="1"/>
          </p:cNvPicPr>
          <p:nvPr/>
        </p:nvPicPr>
        <p:blipFill>
          <a:blip r:embed="rId4"/>
          <a:stretch>
            <a:fillRect/>
          </a:stretch>
        </p:blipFill>
        <p:spPr>
          <a:xfrm>
            <a:off x="596364" y="458084"/>
            <a:ext cx="2626296" cy="2299979"/>
          </a:xfrm>
          <a:prstGeom prst="rect">
            <a:avLst/>
          </a:prstGeom>
        </p:spPr>
      </p:pic>
      <p:sp>
        <p:nvSpPr>
          <p:cNvPr id="4" name="TextBox 3">
            <a:extLst>
              <a:ext uri="{FF2B5EF4-FFF2-40B4-BE49-F238E27FC236}">
                <a16:creationId xmlns:a16="http://schemas.microsoft.com/office/drawing/2014/main" id="{78C864D8-991F-E18B-BE6E-40FD7BD71706}"/>
              </a:ext>
            </a:extLst>
          </p:cNvPr>
          <p:cNvSpPr txBox="1"/>
          <p:nvPr/>
        </p:nvSpPr>
        <p:spPr>
          <a:xfrm>
            <a:off x="5320250" y="157445"/>
            <a:ext cx="5871254" cy="707886"/>
          </a:xfrm>
          <a:prstGeom prst="rect">
            <a:avLst/>
          </a:prstGeom>
          <a:noFill/>
        </p:spPr>
        <p:txBody>
          <a:bodyPr wrap="square" rtlCol="0">
            <a:spAutoFit/>
          </a:bodyPr>
          <a:lstStyle/>
          <a:p>
            <a:r>
              <a:rPr lang="en-GB" sz="4000" dirty="0">
                <a:latin typeface="Twinkl Cursive Unlooped Light" panose="02000000000000000000" pitchFamily="2" charset="77"/>
              </a:rPr>
              <a:t>What is Read Write Inc </a:t>
            </a:r>
          </a:p>
        </p:txBody>
      </p:sp>
      <p:pic>
        <p:nvPicPr>
          <p:cNvPr id="3" name="Online Media 2" descr="Parent video: What is Read Write Inc  Phonics">
            <a:hlinkClick r:id="" action="ppaction://media"/>
            <a:extLst>
              <a:ext uri="{FF2B5EF4-FFF2-40B4-BE49-F238E27FC236}">
                <a16:creationId xmlns:a16="http://schemas.microsoft.com/office/drawing/2014/main" id="{0250785E-3D40-BC7E-873B-8C654BA44567}"/>
              </a:ext>
            </a:extLst>
          </p:cNvPr>
          <p:cNvPicPr>
            <a:picLocks noRot="1" noChangeAspect="1"/>
          </p:cNvPicPr>
          <p:nvPr>
            <a:videoFile r:link="rId1"/>
          </p:nvPr>
        </p:nvPicPr>
        <p:blipFill>
          <a:blip r:embed="rId5"/>
          <a:stretch>
            <a:fillRect/>
          </a:stretch>
        </p:blipFill>
        <p:spPr>
          <a:xfrm>
            <a:off x="4295196" y="1270859"/>
            <a:ext cx="7639421" cy="4316273"/>
          </a:xfrm>
          <a:prstGeom prst="rect">
            <a:avLst/>
          </a:prstGeom>
        </p:spPr>
      </p:pic>
    </p:spTree>
    <p:extLst>
      <p:ext uri="{BB962C8B-B14F-4D97-AF65-F5344CB8AC3E}">
        <p14:creationId xmlns:p14="http://schemas.microsoft.com/office/powerpoint/2010/main" val="1379813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1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2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2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2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Shape 2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Rectangle 2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596369" y="5497182"/>
            <a:ext cx="2626286" cy="913971"/>
          </a:xfrm>
        </p:spPr>
        <p:txBody>
          <a:bodyPr anchor="b">
            <a:noAutofit/>
          </a:bodyPr>
          <a:lstStyle/>
          <a:p>
            <a:pPr algn="ctr">
              <a:defRPr/>
            </a:pPr>
            <a:r>
              <a:rPr lang="en-US" sz="5000" dirty="0">
                <a:solidFill>
                  <a:schemeClr val="bg1"/>
                </a:solidFill>
                <a:latin typeface="Franklin Gothic Book"/>
                <a:cs typeface="Segoe UI"/>
              </a:rPr>
              <a:t>Pure Sounds</a:t>
            </a:r>
            <a:br>
              <a:rPr lang="en-US" sz="2000" dirty="0">
                <a:solidFill>
                  <a:schemeClr val="bg1"/>
                </a:solidFill>
                <a:latin typeface="Franklin Gothic Book"/>
                <a:cs typeface="Segoe UI"/>
              </a:rPr>
            </a:br>
            <a:br>
              <a:rPr lang="en-US" sz="2000" dirty="0">
                <a:solidFill>
                  <a:schemeClr val="bg1"/>
                </a:solidFill>
                <a:latin typeface="Franklin Gothic Book"/>
                <a:cs typeface="Segoe UI"/>
              </a:rPr>
            </a:br>
            <a:r>
              <a:rPr lang="en-GB" sz="2000" dirty="0">
                <a:solidFill>
                  <a:schemeClr val="bg1"/>
                </a:solidFill>
              </a:rPr>
              <a:t>It is vital that we teach our children to pronounce the sounds correctly.</a:t>
            </a:r>
            <a:br>
              <a:rPr lang="en-GB" sz="2000" dirty="0">
                <a:solidFill>
                  <a:schemeClr val="bg1"/>
                </a:solidFill>
              </a:rPr>
            </a:br>
            <a:r>
              <a:rPr lang="en-GB" sz="2000" dirty="0">
                <a:solidFill>
                  <a:schemeClr val="bg1"/>
                </a:solidFill>
              </a:rPr>
              <a:t>We call these </a:t>
            </a:r>
            <a:r>
              <a:rPr lang="en-GB" sz="2000" i="1" dirty="0">
                <a:solidFill>
                  <a:schemeClr val="bg1"/>
                </a:solidFill>
              </a:rPr>
              <a:t>Pure Sounds.</a:t>
            </a:r>
            <a:br>
              <a:rPr lang="en-GB" sz="2000" i="1" dirty="0">
                <a:solidFill>
                  <a:schemeClr val="bg1"/>
                </a:solidFill>
              </a:rPr>
            </a:br>
            <a:endParaRPr lang="en-US" sz="2000" dirty="0">
              <a:solidFill>
                <a:schemeClr val="bg1"/>
              </a:solidFill>
              <a:latin typeface="Franklin Gothic Book" panose="020B0503020102020204" pitchFamily="34" charset="0"/>
              <a:cs typeface="Segoe UI" panose="020B0502040204020203" pitchFamily="34" charset="0"/>
            </a:endParaRPr>
          </a:p>
        </p:txBody>
      </p:sp>
      <p:pic>
        <p:nvPicPr>
          <p:cNvPr id="15" name="Picture 15" descr="A group of girls sitting at a desk&#10;&#10;Description automatically generated">
            <a:extLst>
              <a:ext uri="{FF2B5EF4-FFF2-40B4-BE49-F238E27FC236}">
                <a16:creationId xmlns:a16="http://schemas.microsoft.com/office/drawing/2014/main" id="{BCC49767-6F42-C969-D74A-9086921563E6}"/>
              </a:ext>
            </a:extLst>
          </p:cNvPr>
          <p:cNvPicPr>
            <a:picLocks noChangeAspect="1"/>
          </p:cNvPicPr>
          <p:nvPr/>
        </p:nvPicPr>
        <p:blipFill>
          <a:blip r:embed="rId4"/>
          <a:stretch>
            <a:fillRect/>
          </a:stretch>
        </p:blipFill>
        <p:spPr>
          <a:xfrm>
            <a:off x="596364" y="458084"/>
            <a:ext cx="2626296" cy="2299979"/>
          </a:xfrm>
          <a:prstGeom prst="rect">
            <a:avLst/>
          </a:prstGeom>
        </p:spPr>
      </p:pic>
      <p:pic>
        <p:nvPicPr>
          <p:cNvPr id="1026" name="Picture 2" descr="Phonics - Tangmere Primary Academy">
            <a:extLst>
              <a:ext uri="{FF2B5EF4-FFF2-40B4-BE49-F238E27FC236}">
                <a16:creationId xmlns:a16="http://schemas.microsoft.com/office/drawing/2014/main" id="{D79535BF-00CD-DD6A-39B0-069C185178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7975" y="285305"/>
            <a:ext cx="5118100" cy="16002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8C864D8-991F-E18B-BE6E-40FD7BD71706}"/>
              </a:ext>
            </a:extLst>
          </p:cNvPr>
          <p:cNvSpPr txBox="1"/>
          <p:nvPr/>
        </p:nvSpPr>
        <p:spPr>
          <a:xfrm>
            <a:off x="4884821" y="1885505"/>
            <a:ext cx="5871254" cy="707886"/>
          </a:xfrm>
          <a:prstGeom prst="rect">
            <a:avLst/>
          </a:prstGeom>
          <a:noFill/>
        </p:spPr>
        <p:txBody>
          <a:bodyPr wrap="square" rtlCol="0">
            <a:spAutoFit/>
          </a:bodyPr>
          <a:lstStyle/>
          <a:p>
            <a:r>
              <a:rPr lang="en-GB" sz="4000" dirty="0">
                <a:latin typeface="Twinkl Cursive Unlooped Light" panose="02000000000000000000" pitchFamily="2" charset="77"/>
              </a:rPr>
              <a:t>How to Say the Sound</a:t>
            </a:r>
          </a:p>
        </p:txBody>
      </p:sp>
      <p:pic>
        <p:nvPicPr>
          <p:cNvPr id="5" name="Online Media 4" descr="How to say the sounds">
            <a:hlinkClick r:id="" action="ppaction://media"/>
            <a:extLst>
              <a:ext uri="{FF2B5EF4-FFF2-40B4-BE49-F238E27FC236}">
                <a16:creationId xmlns:a16="http://schemas.microsoft.com/office/drawing/2014/main" id="{6DA93429-E96C-01BB-0372-90DCCFC728FA}"/>
              </a:ext>
            </a:extLst>
          </p:cNvPr>
          <p:cNvPicPr>
            <a:picLocks noRot="1" noChangeAspect="1"/>
          </p:cNvPicPr>
          <p:nvPr>
            <a:videoFile r:link="rId1"/>
          </p:nvPr>
        </p:nvPicPr>
        <p:blipFill>
          <a:blip r:embed="rId6"/>
          <a:stretch>
            <a:fillRect/>
          </a:stretch>
        </p:blipFill>
        <p:spPr>
          <a:xfrm>
            <a:off x="4213413" y="2659394"/>
            <a:ext cx="7382218" cy="4170953"/>
          </a:xfrm>
          <a:prstGeom prst="rect">
            <a:avLst/>
          </a:prstGeom>
        </p:spPr>
      </p:pic>
    </p:spTree>
    <p:extLst>
      <p:ext uri="{BB962C8B-B14F-4D97-AF65-F5344CB8AC3E}">
        <p14:creationId xmlns:p14="http://schemas.microsoft.com/office/powerpoint/2010/main" val="2282058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596375" y="2515029"/>
            <a:ext cx="2626286" cy="913971"/>
          </a:xfrm>
        </p:spPr>
        <p:txBody>
          <a:bodyPr anchor="b">
            <a:normAutofit/>
          </a:bodyPr>
          <a:lstStyle/>
          <a:p>
            <a:pPr algn="ctr"/>
            <a:r>
              <a:rPr lang="en-US" sz="4000" dirty="0">
                <a:solidFill>
                  <a:srgbClr val="FFFFFF"/>
                </a:solidFill>
                <a:latin typeface="Franklin Gothic Book"/>
                <a:cs typeface="Segoe UI"/>
              </a:rPr>
              <a:t>Phonics</a:t>
            </a:r>
            <a:endParaRPr lang="en-US" sz="4000" dirty="0">
              <a:solidFill>
                <a:srgbClr val="FFFFFF"/>
              </a:solidFill>
              <a:latin typeface="Franklin Gothic Book" panose="020B0503020102020204" pitchFamily="34" charset="0"/>
              <a:cs typeface="Segoe UI" panose="020B0502040204020203" pitchFamily="34" charset="0"/>
            </a:endParaRPr>
          </a:p>
        </p:txBody>
      </p:sp>
      <p:pic>
        <p:nvPicPr>
          <p:cNvPr id="15" name="Picture 15" descr="A group of girls sitting at a desk&#10;&#10;Description automatically generated">
            <a:extLst>
              <a:ext uri="{FF2B5EF4-FFF2-40B4-BE49-F238E27FC236}">
                <a16:creationId xmlns:a16="http://schemas.microsoft.com/office/drawing/2014/main" id="{BCC49767-6F42-C969-D74A-9086921563E6}"/>
              </a:ext>
            </a:extLst>
          </p:cNvPr>
          <p:cNvPicPr>
            <a:picLocks noChangeAspect="1"/>
          </p:cNvPicPr>
          <p:nvPr/>
        </p:nvPicPr>
        <p:blipFill>
          <a:blip r:embed="rId4"/>
          <a:stretch>
            <a:fillRect/>
          </a:stretch>
        </p:blipFill>
        <p:spPr>
          <a:xfrm>
            <a:off x="596364" y="458084"/>
            <a:ext cx="2626296" cy="2299979"/>
          </a:xfrm>
          <a:prstGeom prst="rect">
            <a:avLst/>
          </a:prstGeom>
        </p:spPr>
      </p:pic>
      <p:pic>
        <p:nvPicPr>
          <p:cNvPr id="1026" name="Picture 2" descr="Phonics - Tangmere Primary Academy">
            <a:extLst>
              <a:ext uri="{FF2B5EF4-FFF2-40B4-BE49-F238E27FC236}">
                <a16:creationId xmlns:a16="http://schemas.microsoft.com/office/drawing/2014/main" id="{D79535BF-00CD-DD6A-39B0-069C185178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7975" y="285305"/>
            <a:ext cx="5118100" cy="16002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8C864D8-991F-E18B-BE6E-40FD7BD71706}"/>
              </a:ext>
            </a:extLst>
          </p:cNvPr>
          <p:cNvSpPr txBox="1"/>
          <p:nvPr/>
        </p:nvSpPr>
        <p:spPr>
          <a:xfrm>
            <a:off x="4634188" y="1649618"/>
            <a:ext cx="5871254" cy="707886"/>
          </a:xfrm>
          <a:prstGeom prst="rect">
            <a:avLst/>
          </a:prstGeom>
          <a:noFill/>
        </p:spPr>
        <p:txBody>
          <a:bodyPr wrap="square" rtlCol="0">
            <a:spAutoFit/>
          </a:bodyPr>
          <a:lstStyle/>
          <a:p>
            <a:r>
              <a:rPr lang="en-GB" sz="4000" dirty="0">
                <a:latin typeface="Twinkl Cursive Unlooped Light" panose="02000000000000000000" pitchFamily="2" charset="77"/>
              </a:rPr>
              <a:t>Sound-Blending</a:t>
            </a:r>
          </a:p>
        </p:txBody>
      </p:sp>
      <p:pic>
        <p:nvPicPr>
          <p:cNvPr id="3" name="Online Media 2" descr="Parent video: Sound blending">
            <a:hlinkClick r:id="" action="ppaction://media"/>
            <a:extLst>
              <a:ext uri="{FF2B5EF4-FFF2-40B4-BE49-F238E27FC236}">
                <a16:creationId xmlns:a16="http://schemas.microsoft.com/office/drawing/2014/main" id="{D12B9220-89BA-73AE-2ADB-0732EAC5CEFD}"/>
              </a:ext>
            </a:extLst>
          </p:cNvPr>
          <p:cNvPicPr>
            <a:picLocks noRot="1" noChangeAspect="1"/>
          </p:cNvPicPr>
          <p:nvPr>
            <a:videoFile r:link="rId1"/>
          </p:nvPr>
        </p:nvPicPr>
        <p:blipFill>
          <a:blip r:embed="rId6"/>
          <a:stretch>
            <a:fillRect/>
          </a:stretch>
        </p:blipFill>
        <p:spPr>
          <a:xfrm>
            <a:off x="4826000" y="2711450"/>
            <a:ext cx="6122737" cy="3459346"/>
          </a:xfrm>
          <a:prstGeom prst="rect">
            <a:avLst/>
          </a:prstGeom>
        </p:spPr>
      </p:pic>
      <p:sp>
        <p:nvSpPr>
          <p:cNvPr id="5" name="TextBox 4">
            <a:extLst>
              <a:ext uri="{FF2B5EF4-FFF2-40B4-BE49-F238E27FC236}">
                <a16:creationId xmlns:a16="http://schemas.microsoft.com/office/drawing/2014/main" id="{3411AF42-8D56-4065-C1F3-CCD67118CA22}"/>
              </a:ext>
            </a:extLst>
          </p:cNvPr>
          <p:cNvSpPr txBox="1"/>
          <p:nvPr/>
        </p:nvSpPr>
        <p:spPr>
          <a:xfrm>
            <a:off x="596364" y="3222171"/>
            <a:ext cx="3289836" cy="1477328"/>
          </a:xfrm>
          <a:prstGeom prst="rect">
            <a:avLst/>
          </a:prstGeom>
          <a:noFill/>
        </p:spPr>
        <p:txBody>
          <a:bodyPr wrap="square" rtlCol="0">
            <a:spAutoFit/>
          </a:bodyPr>
          <a:lstStyle/>
          <a:p>
            <a:r>
              <a:rPr lang="en-GB" sz="1800" dirty="0"/>
              <a:t>Once the children have learnt some sounds they can start to blend them to begin to read words.</a:t>
            </a:r>
          </a:p>
          <a:p>
            <a:endParaRPr lang="en-GB" dirty="0"/>
          </a:p>
        </p:txBody>
      </p:sp>
    </p:spTree>
    <p:extLst>
      <p:ext uri="{BB962C8B-B14F-4D97-AF65-F5344CB8AC3E}">
        <p14:creationId xmlns:p14="http://schemas.microsoft.com/office/powerpoint/2010/main" val="1017992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28C48-DF0A-8AF4-3C11-FEAC311B8A90}"/>
              </a:ext>
            </a:extLst>
          </p:cNvPr>
          <p:cNvSpPr>
            <a:spLocks noGrp="1"/>
          </p:cNvSpPr>
          <p:nvPr>
            <p:ph type="title"/>
          </p:nvPr>
        </p:nvSpPr>
        <p:spPr/>
        <p:txBody>
          <a:bodyPr/>
          <a:lstStyle/>
          <a:p>
            <a:pPr>
              <a:defRPr/>
            </a:pPr>
            <a:r>
              <a:rPr lang="en-GB" dirty="0"/>
              <a:t>Fred Talk</a:t>
            </a:r>
          </a:p>
        </p:txBody>
      </p:sp>
      <p:sp>
        <p:nvSpPr>
          <p:cNvPr id="3" name="Content Placeholder 2">
            <a:extLst>
              <a:ext uri="{FF2B5EF4-FFF2-40B4-BE49-F238E27FC236}">
                <a16:creationId xmlns:a16="http://schemas.microsoft.com/office/drawing/2014/main" id="{2998BEB5-139A-B7D9-C4D0-581C77E08715}"/>
              </a:ext>
            </a:extLst>
          </p:cNvPr>
          <p:cNvSpPr>
            <a:spLocks noGrp="1"/>
          </p:cNvSpPr>
          <p:nvPr>
            <p:ph idx="1"/>
          </p:nvPr>
        </p:nvSpPr>
        <p:spPr/>
        <p:txBody>
          <a:bodyPr/>
          <a:lstStyle/>
          <a:p>
            <a:pPr>
              <a:defRPr/>
            </a:pPr>
            <a:r>
              <a:rPr lang="en-GB" sz="2400" dirty="0">
                <a:latin typeface="Twinkl Cursive Unlooped Light" panose="02000000000000000000" pitchFamily="2" charset="77"/>
              </a:rPr>
              <a:t>Fred the Frog helps us to learn our sounds!</a:t>
            </a:r>
          </a:p>
          <a:p>
            <a:pPr>
              <a:defRPr/>
            </a:pPr>
            <a:r>
              <a:rPr lang="en-GB" sz="2400" dirty="0">
                <a:latin typeface="Twinkl Cursive Unlooped Light" panose="02000000000000000000" pitchFamily="2" charset="77"/>
              </a:rPr>
              <a:t>He only speaks in sounds!</a:t>
            </a:r>
          </a:p>
          <a:p>
            <a:pPr>
              <a:defRPr/>
            </a:pPr>
            <a:r>
              <a:rPr lang="en-GB" sz="2400" dirty="0">
                <a:latin typeface="Twinkl Cursive Unlooped Light" panose="02000000000000000000" pitchFamily="2" charset="77"/>
              </a:rPr>
              <a:t>He helps the children listen to the sounds and begin to blend the words without reading them.</a:t>
            </a:r>
          </a:p>
          <a:p>
            <a:pPr marL="0" indent="0">
              <a:buNone/>
              <a:defRPr/>
            </a:pPr>
            <a:endParaRPr lang="en-GB" sz="2400" dirty="0"/>
          </a:p>
        </p:txBody>
      </p:sp>
      <p:pic>
        <p:nvPicPr>
          <p:cNvPr id="18436" name="Picture 2">
            <a:extLst>
              <a:ext uri="{FF2B5EF4-FFF2-40B4-BE49-F238E27FC236}">
                <a16:creationId xmlns:a16="http://schemas.microsoft.com/office/drawing/2014/main" id="{DAFEA423-3DEA-AE54-1C54-1DA85110BF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4339" y="4076701"/>
            <a:ext cx="3671887" cy="2322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descr="Phonics - Tangmere Primary Academy">
            <a:extLst>
              <a:ext uri="{FF2B5EF4-FFF2-40B4-BE49-F238E27FC236}">
                <a16:creationId xmlns:a16="http://schemas.microsoft.com/office/drawing/2014/main" id="{2B0C586E-3033-F8B4-144F-DD94091602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9466" y="3174"/>
            <a:ext cx="51181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E7A3-DC99-2576-B404-0A4CA1CF3645}"/>
              </a:ext>
            </a:extLst>
          </p:cNvPr>
          <p:cNvSpPr>
            <a:spLocks noGrp="1"/>
          </p:cNvSpPr>
          <p:nvPr>
            <p:ph type="title"/>
          </p:nvPr>
        </p:nvSpPr>
        <p:spPr/>
        <p:txBody>
          <a:bodyPr/>
          <a:lstStyle/>
          <a:p>
            <a:pPr>
              <a:defRPr/>
            </a:pPr>
            <a:r>
              <a:rPr lang="en-GB" sz="8000" dirty="0"/>
              <a:t>Word time </a:t>
            </a:r>
          </a:p>
        </p:txBody>
      </p:sp>
      <p:sp>
        <p:nvSpPr>
          <p:cNvPr id="3" name="Content Placeholder 2">
            <a:extLst>
              <a:ext uri="{FF2B5EF4-FFF2-40B4-BE49-F238E27FC236}">
                <a16:creationId xmlns:a16="http://schemas.microsoft.com/office/drawing/2014/main" id="{0A60B971-7618-4E66-CF0C-AC7D2B18E166}"/>
              </a:ext>
            </a:extLst>
          </p:cNvPr>
          <p:cNvSpPr>
            <a:spLocks noGrp="1"/>
          </p:cNvSpPr>
          <p:nvPr>
            <p:ph idx="1"/>
          </p:nvPr>
        </p:nvSpPr>
        <p:spPr/>
        <p:txBody>
          <a:bodyPr/>
          <a:lstStyle/>
          <a:p>
            <a:pPr>
              <a:defRPr/>
            </a:pPr>
            <a:r>
              <a:rPr lang="en-GB" dirty="0">
                <a:latin typeface="Twinkl Cursive Unlooped Light" panose="02000000000000000000" pitchFamily="2" charset="77"/>
              </a:rPr>
              <a:t>Fred is not the only way we teach children to blend sounds. </a:t>
            </a:r>
          </a:p>
          <a:p>
            <a:pPr>
              <a:defRPr/>
            </a:pPr>
            <a:r>
              <a:rPr lang="en-GB" dirty="0">
                <a:latin typeface="Twinkl Cursive Unlooped Light" panose="02000000000000000000" pitchFamily="2" charset="77"/>
              </a:rPr>
              <a:t>We use the letter cards and magnetic letters.</a:t>
            </a:r>
          </a:p>
          <a:p>
            <a:pPr>
              <a:defRPr/>
            </a:pPr>
            <a:r>
              <a:rPr lang="en-GB" dirty="0">
                <a:latin typeface="Twinkl Cursive Unlooped Light" panose="02000000000000000000" pitchFamily="2" charset="77"/>
              </a:rPr>
              <a:t>This section of the lesson is called </a:t>
            </a:r>
            <a:r>
              <a:rPr lang="en-GB" b="1" dirty="0">
                <a:latin typeface="Twinkl Cursive Unlooped Light" panose="02000000000000000000" pitchFamily="2" charset="77"/>
              </a:rPr>
              <a:t>Word Time.</a:t>
            </a:r>
          </a:p>
          <a:p>
            <a:pPr marL="0" indent="0">
              <a:buNone/>
              <a:defRPr/>
            </a:pPr>
            <a:endParaRPr lang="en-GB" dirty="0">
              <a:latin typeface="Twinkl Cursive Unlooped Light" panose="02000000000000000000" pitchFamily="2" charset="77"/>
            </a:endParaRPr>
          </a:p>
        </p:txBody>
      </p:sp>
      <p:pic>
        <p:nvPicPr>
          <p:cNvPr id="19460" name="Picture 2">
            <a:extLst>
              <a:ext uri="{FF2B5EF4-FFF2-40B4-BE49-F238E27FC236}">
                <a16:creationId xmlns:a16="http://schemas.microsoft.com/office/drawing/2014/main" id="{0243CB63-003E-01E6-BE67-EA57386667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6526" y="4581526"/>
            <a:ext cx="43529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Phonics - Tangmere Primary Academy">
            <a:extLst>
              <a:ext uri="{FF2B5EF4-FFF2-40B4-BE49-F238E27FC236}">
                <a16:creationId xmlns:a16="http://schemas.microsoft.com/office/drawing/2014/main" id="{9E84F004-3149-99FC-0B2B-341CB9EA10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3900" y="-52387"/>
            <a:ext cx="51181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D5E2A-71F8-CF9E-3C31-1C72B40FF885}"/>
              </a:ext>
            </a:extLst>
          </p:cNvPr>
          <p:cNvSpPr>
            <a:spLocks noGrp="1"/>
          </p:cNvSpPr>
          <p:nvPr>
            <p:ph type="title"/>
          </p:nvPr>
        </p:nvSpPr>
        <p:spPr/>
        <p:txBody>
          <a:bodyPr>
            <a:normAutofit fontScale="90000"/>
          </a:bodyPr>
          <a:lstStyle/>
          <a:p>
            <a:pPr>
              <a:defRPr/>
            </a:pPr>
            <a:br>
              <a:rPr lang="en-GB" sz="8800" dirty="0"/>
            </a:br>
            <a:br>
              <a:rPr lang="en-GB" sz="8800" dirty="0"/>
            </a:br>
            <a:r>
              <a:rPr lang="en-GB" sz="8800" dirty="0"/>
              <a:t>….and now</a:t>
            </a:r>
            <a:br>
              <a:rPr lang="en-GB" sz="8800" dirty="0"/>
            </a:br>
            <a:r>
              <a:rPr lang="en-GB" sz="8800" dirty="0"/>
              <a:t>write it!</a:t>
            </a:r>
            <a:endParaRPr lang="en-US" sz="8800" dirty="0"/>
          </a:p>
        </p:txBody>
      </p:sp>
      <p:pic>
        <p:nvPicPr>
          <p:cNvPr id="20483" name="Picture 2" descr="http://www.pixel77.com/wp-content/uploads/2011/07/write-it-down.jpg">
            <a:extLst>
              <a:ext uri="{FF2B5EF4-FFF2-40B4-BE49-F238E27FC236}">
                <a16:creationId xmlns:a16="http://schemas.microsoft.com/office/drawing/2014/main" id="{3AD8940A-FC3C-2364-F9E5-DB079D235D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0189" y="3857626"/>
            <a:ext cx="385762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5" descr="https://encrypted-tbn1.gstatic.com/images?q=tbn:ANd9GcQbNG3AokZn_NxiBfDUz9E4MkgtfN_gQO0l2wJIzlNP9Vf5ZEr7">
            <a:extLst>
              <a:ext uri="{FF2B5EF4-FFF2-40B4-BE49-F238E27FC236}">
                <a16:creationId xmlns:a16="http://schemas.microsoft.com/office/drawing/2014/main" id="{599E6E52-EEBC-B710-0E74-13EFBC9DAB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6875" y="3143250"/>
            <a:ext cx="2705100" cy="344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Phonics - Tangmere Primary Academy">
            <a:extLst>
              <a:ext uri="{FF2B5EF4-FFF2-40B4-BE49-F238E27FC236}">
                <a16:creationId xmlns:a16="http://schemas.microsoft.com/office/drawing/2014/main" id="{0BACE5B2-9D78-7CFB-674C-B6AC6004DA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73900" y="114299"/>
            <a:ext cx="51181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A9788-8C85-3024-B457-E515B6AD5486}"/>
              </a:ext>
            </a:extLst>
          </p:cNvPr>
          <p:cNvSpPr>
            <a:spLocks noGrp="1"/>
          </p:cNvSpPr>
          <p:nvPr>
            <p:ph type="title"/>
          </p:nvPr>
        </p:nvSpPr>
        <p:spPr/>
        <p:txBody>
          <a:bodyPr/>
          <a:lstStyle/>
          <a:p>
            <a:pPr>
              <a:defRPr/>
            </a:pPr>
            <a:r>
              <a:rPr lang="en-GB" dirty="0"/>
              <a:t>Rhymes to Write!</a:t>
            </a:r>
          </a:p>
        </p:txBody>
      </p:sp>
      <p:sp>
        <p:nvSpPr>
          <p:cNvPr id="3" name="Content Placeholder 2">
            <a:extLst>
              <a:ext uri="{FF2B5EF4-FFF2-40B4-BE49-F238E27FC236}">
                <a16:creationId xmlns:a16="http://schemas.microsoft.com/office/drawing/2014/main" id="{19CC92F5-4EFC-CFC5-CEBE-D1C4095184BF}"/>
              </a:ext>
            </a:extLst>
          </p:cNvPr>
          <p:cNvSpPr>
            <a:spLocks noGrp="1"/>
          </p:cNvSpPr>
          <p:nvPr>
            <p:ph idx="1"/>
          </p:nvPr>
        </p:nvSpPr>
        <p:spPr/>
        <p:txBody>
          <a:bodyPr/>
          <a:lstStyle/>
          <a:p>
            <a:pPr>
              <a:defRPr/>
            </a:pPr>
            <a:r>
              <a:rPr lang="en-GB" dirty="0"/>
              <a:t>To help the children write the sounds we use a rhyme to help.</a:t>
            </a:r>
          </a:p>
          <a:p>
            <a:pPr>
              <a:defRPr/>
            </a:pPr>
            <a:r>
              <a:rPr lang="en-GB" dirty="0"/>
              <a:t>These link to the letter pictures.</a:t>
            </a:r>
          </a:p>
          <a:p>
            <a:pPr>
              <a:defRPr/>
            </a:pPr>
            <a:r>
              <a:rPr lang="en-GB" dirty="0"/>
              <a:t>When the children write, they sit at desks. They are taught the correct sitting position and pencil grip.</a:t>
            </a:r>
          </a:p>
        </p:txBody>
      </p:sp>
      <p:pic>
        <p:nvPicPr>
          <p:cNvPr id="4" name="Picture 2" descr="Phonics - Tangmere Primary Academy">
            <a:extLst>
              <a:ext uri="{FF2B5EF4-FFF2-40B4-BE49-F238E27FC236}">
                <a16:creationId xmlns:a16="http://schemas.microsoft.com/office/drawing/2014/main" id="{FDD7F260-70A2-CD9C-C792-7CC63689B5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1757" y="90488"/>
            <a:ext cx="51181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BD266-1DFA-6458-04FE-4188D0DFA5E6}"/>
              </a:ext>
            </a:extLst>
          </p:cNvPr>
          <p:cNvSpPr>
            <a:spLocks noGrp="1"/>
          </p:cNvSpPr>
          <p:nvPr>
            <p:ph type="title"/>
          </p:nvPr>
        </p:nvSpPr>
        <p:spPr/>
        <p:txBody>
          <a:bodyPr/>
          <a:lstStyle/>
          <a:p>
            <a:pPr>
              <a:defRPr/>
            </a:pPr>
            <a:r>
              <a:rPr lang="en-GB" dirty="0"/>
              <a:t>Writing Words</a:t>
            </a:r>
          </a:p>
        </p:txBody>
      </p:sp>
      <p:sp>
        <p:nvSpPr>
          <p:cNvPr id="3" name="Content Placeholder 2">
            <a:extLst>
              <a:ext uri="{FF2B5EF4-FFF2-40B4-BE49-F238E27FC236}">
                <a16:creationId xmlns:a16="http://schemas.microsoft.com/office/drawing/2014/main" id="{53A3B9E3-C943-B32F-6EAA-004B6C974941}"/>
              </a:ext>
            </a:extLst>
          </p:cNvPr>
          <p:cNvSpPr>
            <a:spLocks noGrp="1"/>
          </p:cNvSpPr>
          <p:nvPr>
            <p:ph idx="1"/>
          </p:nvPr>
        </p:nvSpPr>
        <p:spPr/>
        <p:txBody>
          <a:bodyPr/>
          <a:lstStyle/>
          <a:p>
            <a:pPr>
              <a:defRPr/>
            </a:pPr>
            <a:r>
              <a:rPr lang="en-GB" dirty="0"/>
              <a:t>Once the children are secure writing some letters, as with reading, we begin to blend the letters to write some words.</a:t>
            </a:r>
          </a:p>
          <a:p>
            <a:pPr>
              <a:defRPr/>
            </a:pPr>
            <a:r>
              <a:rPr lang="en-GB" dirty="0"/>
              <a:t>Fred is back!</a:t>
            </a:r>
          </a:p>
        </p:txBody>
      </p:sp>
      <p:pic>
        <p:nvPicPr>
          <p:cNvPr id="4" name="Picture 2" descr="Phonics - Tangmere Primary Academy">
            <a:extLst>
              <a:ext uri="{FF2B5EF4-FFF2-40B4-BE49-F238E27FC236}">
                <a16:creationId xmlns:a16="http://schemas.microsoft.com/office/drawing/2014/main" id="{D6BE8846-3BD9-F8C3-BBD0-7815824013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7793" y="90488"/>
            <a:ext cx="51181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71F9-FB0D-1E15-CE16-66939E11A780}"/>
              </a:ext>
            </a:extLst>
          </p:cNvPr>
          <p:cNvSpPr>
            <a:spLocks noGrp="1"/>
          </p:cNvSpPr>
          <p:nvPr>
            <p:ph type="title"/>
          </p:nvPr>
        </p:nvSpPr>
        <p:spPr/>
        <p:txBody>
          <a:bodyPr/>
          <a:lstStyle/>
          <a:p>
            <a:pPr>
              <a:defRPr/>
            </a:pPr>
            <a:r>
              <a:rPr lang="en-GB" sz="8800" dirty="0">
                <a:solidFill>
                  <a:srgbClr val="00B050"/>
                </a:solidFill>
              </a:rPr>
              <a:t>Fred fingers</a:t>
            </a:r>
            <a:endParaRPr lang="en-US" sz="8800" dirty="0">
              <a:solidFill>
                <a:srgbClr val="00B050"/>
              </a:solidFill>
            </a:endParaRPr>
          </a:p>
        </p:txBody>
      </p:sp>
      <p:pic>
        <p:nvPicPr>
          <p:cNvPr id="23555" name="Picture 4" descr="http://www.deyncourtprimary.co.uk/Images/Photos%20for%20main/Read%20Write%20Inc/fred.jpg">
            <a:extLst>
              <a:ext uri="{FF2B5EF4-FFF2-40B4-BE49-F238E27FC236}">
                <a16:creationId xmlns:a16="http://schemas.microsoft.com/office/drawing/2014/main" id="{403CD5AD-13C2-606D-889F-FFDCA36D84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2688" y="1571626"/>
            <a:ext cx="2500312" cy="478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2" descr="http://www.frogstore.com/images/P/n6013-01.jpg">
            <a:extLst>
              <a:ext uri="{FF2B5EF4-FFF2-40B4-BE49-F238E27FC236}">
                <a16:creationId xmlns:a16="http://schemas.microsoft.com/office/drawing/2014/main" id="{7A8981D7-91FC-E138-51A4-347C05FCD0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3188" y="1714500"/>
            <a:ext cx="2857500"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13" descr="https://encrypted-tbn1.gstatic.com/images?q=tbn:ANd9GcQ2wuzZp4QNR_6ixSW32KmfTdFtkcswFJ2EWz0MM7pV4mic1PjO">
            <a:extLst>
              <a:ext uri="{FF2B5EF4-FFF2-40B4-BE49-F238E27FC236}">
                <a16:creationId xmlns:a16="http://schemas.microsoft.com/office/drawing/2014/main" id="{EE54B965-0BDF-BDAD-EE92-AEEE807E90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4563" y="4357688"/>
            <a:ext cx="3771900" cy="221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Phonics - Tangmere Primary Academy">
            <a:extLst>
              <a:ext uri="{FF2B5EF4-FFF2-40B4-BE49-F238E27FC236}">
                <a16:creationId xmlns:a16="http://schemas.microsoft.com/office/drawing/2014/main" id="{42DD3B9D-88BF-4022-5556-B956D32E81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7050" y="114300"/>
            <a:ext cx="51181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2F095-748B-27B0-18B7-50223CF93910}"/>
              </a:ext>
            </a:extLst>
          </p:cNvPr>
          <p:cNvSpPr>
            <a:spLocks noGrp="1"/>
          </p:cNvSpPr>
          <p:nvPr>
            <p:ph type="title"/>
          </p:nvPr>
        </p:nvSpPr>
        <p:spPr/>
        <p:txBody>
          <a:bodyPr/>
          <a:lstStyle/>
          <a:p>
            <a:pPr>
              <a:defRPr/>
            </a:pPr>
            <a:r>
              <a:rPr lang="en-GB" dirty="0"/>
              <a:t>Recap….</a:t>
            </a:r>
          </a:p>
        </p:txBody>
      </p:sp>
      <p:sp>
        <p:nvSpPr>
          <p:cNvPr id="3" name="Content Placeholder 2">
            <a:extLst>
              <a:ext uri="{FF2B5EF4-FFF2-40B4-BE49-F238E27FC236}">
                <a16:creationId xmlns:a16="http://schemas.microsoft.com/office/drawing/2014/main" id="{90A7A044-8E1D-EF7D-BBC2-DE422E21E252}"/>
              </a:ext>
            </a:extLst>
          </p:cNvPr>
          <p:cNvSpPr>
            <a:spLocks noGrp="1"/>
          </p:cNvSpPr>
          <p:nvPr>
            <p:ph idx="1"/>
          </p:nvPr>
        </p:nvSpPr>
        <p:spPr/>
        <p:txBody>
          <a:bodyPr/>
          <a:lstStyle/>
          <a:p>
            <a:pPr marL="0" indent="0">
              <a:buNone/>
              <a:defRPr/>
            </a:pPr>
            <a:r>
              <a:rPr lang="en-GB" dirty="0"/>
              <a:t>RWI teaches:</a:t>
            </a:r>
          </a:p>
          <a:p>
            <a:pPr>
              <a:defRPr/>
            </a:pPr>
            <a:r>
              <a:rPr lang="en-GB" dirty="0"/>
              <a:t>Speedy Sounds</a:t>
            </a:r>
          </a:p>
          <a:p>
            <a:pPr>
              <a:defRPr/>
            </a:pPr>
            <a:r>
              <a:rPr lang="en-GB" dirty="0"/>
              <a:t>Blending</a:t>
            </a:r>
          </a:p>
          <a:p>
            <a:pPr>
              <a:defRPr/>
            </a:pPr>
            <a:r>
              <a:rPr lang="en-GB" dirty="0"/>
              <a:t>Handwriting</a:t>
            </a:r>
          </a:p>
          <a:p>
            <a:pPr marL="0" indent="0">
              <a:buNone/>
              <a:defRPr/>
            </a:pPr>
            <a:endParaRPr lang="en-GB" dirty="0"/>
          </a:p>
        </p:txBody>
      </p:sp>
      <p:pic>
        <p:nvPicPr>
          <p:cNvPr id="4" name="Picture 2" descr="Phonics - Tangmere Primary Academy">
            <a:extLst>
              <a:ext uri="{FF2B5EF4-FFF2-40B4-BE49-F238E27FC236}">
                <a16:creationId xmlns:a16="http://schemas.microsoft.com/office/drawing/2014/main" id="{BC410CA0-899E-35C1-2298-D84B76B5A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7975" y="285305"/>
            <a:ext cx="51181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C25FB5A-C870-4AA0-A6A8-343B20923B4D}"/>
              </a:ext>
            </a:extLst>
          </p:cNvPr>
          <p:cNvSpPr>
            <a:spLocks noGrp="1"/>
          </p:cNvSpPr>
          <p:nvPr>
            <p:ph type="title"/>
          </p:nvPr>
        </p:nvSpPr>
        <p:spPr>
          <a:xfrm>
            <a:off x="660041" y="2767106"/>
            <a:ext cx="2880828" cy="3071906"/>
          </a:xfrm>
        </p:spPr>
        <p:txBody>
          <a:bodyPr vert="horz" lIns="91440" tIns="45720" rIns="91440" bIns="45720" rtlCol="0" anchor="t">
            <a:normAutofit/>
          </a:bodyPr>
          <a:lstStyle/>
          <a:p>
            <a:pPr algn="ctr"/>
            <a:r>
              <a:rPr lang="en-US" sz="4000" kern="1200" dirty="0">
                <a:solidFill>
                  <a:srgbClr val="FFFFFF"/>
                </a:solidFill>
                <a:latin typeface="+mj-lt"/>
                <a:ea typeface="+mj-ea"/>
                <a:cs typeface="Calibri Light"/>
              </a:rPr>
              <a:t>Spelling </a:t>
            </a:r>
            <a:endParaRPr lang="en-US" sz="4000" kern="1200" dirty="0">
              <a:solidFill>
                <a:srgbClr val="FFFFFF"/>
              </a:solidFill>
              <a:latin typeface="+mj-lt"/>
              <a:ea typeface="+mj-ea"/>
              <a:cs typeface="+mj-cs"/>
            </a:endParaRPr>
          </a:p>
        </p:txBody>
      </p:sp>
      <p:pic>
        <p:nvPicPr>
          <p:cNvPr id="8" name="Picture 4" descr="What Our Clients Say - Talent Hackers">
            <a:extLst>
              <a:ext uri="{FF2B5EF4-FFF2-40B4-BE49-F238E27FC236}">
                <a16:creationId xmlns:a16="http://schemas.microsoft.com/office/drawing/2014/main" id="{A20768D9-A17E-A2CC-9BED-2B09849C9C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9619" r="-2" b="33892"/>
          <a:stretch/>
        </p:blipFill>
        <p:spPr bwMode="auto">
          <a:xfrm>
            <a:off x="235000" y="693728"/>
            <a:ext cx="3581402" cy="12279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dShed Web Game - Spelling Shed and MathShed">
            <a:extLst>
              <a:ext uri="{FF2B5EF4-FFF2-40B4-BE49-F238E27FC236}">
                <a16:creationId xmlns:a16="http://schemas.microsoft.com/office/drawing/2014/main" id="{32C28683-A2C2-41FB-81B6-585E9062790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84" r="5283" b="-3"/>
          <a:stretch/>
        </p:blipFill>
        <p:spPr bwMode="auto">
          <a:xfrm>
            <a:off x="373870" y="4303059"/>
            <a:ext cx="3303661" cy="18612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89B05CA-401B-BAAC-A1C6-B730CD9AE7F8}"/>
              </a:ext>
            </a:extLst>
          </p:cNvPr>
          <p:cNvSpPr txBox="1"/>
          <p:nvPr/>
        </p:nvSpPr>
        <p:spPr>
          <a:xfrm>
            <a:off x="4204708" y="335845"/>
            <a:ext cx="7686907" cy="6740307"/>
          </a:xfrm>
          <a:prstGeom prst="rect">
            <a:avLst/>
          </a:prstGeom>
          <a:noFill/>
        </p:spPr>
        <p:txBody>
          <a:bodyPr wrap="square" rtlCol="0">
            <a:spAutoFit/>
          </a:bodyPr>
          <a:lstStyle/>
          <a:p>
            <a:r>
              <a:rPr lang="en-GB" dirty="0">
                <a:latin typeface="Twinkl Cursive Unlooped Light" panose="02000000000000000000" pitchFamily="2" charset="77"/>
              </a:rPr>
              <a:t>In Llangan pupils from Reception to Year 6 are all able to access Spelling Shed. </a:t>
            </a:r>
          </a:p>
          <a:p>
            <a:endParaRPr lang="en-GB" dirty="0">
              <a:latin typeface="Twinkl Cursive Unlooped Light" panose="02000000000000000000" pitchFamily="2" charset="77"/>
            </a:endParaRPr>
          </a:p>
          <a:p>
            <a:r>
              <a:rPr lang="en-GB" dirty="0">
                <a:latin typeface="Twinkl Cursive Unlooped Light" panose="02000000000000000000" pitchFamily="2" charset="77"/>
              </a:rPr>
              <a:t>Pupils are assigned specific spelling assignments each week. </a:t>
            </a:r>
          </a:p>
          <a:p>
            <a:endParaRPr lang="en-GB" dirty="0">
              <a:latin typeface="Twinkl Cursive Unlooped Light" panose="02000000000000000000" pitchFamily="2" charset="77"/>
            </a:endParaRPr>
          </a:p>
          <a:p>
            <a:r>
              <a:rPr lang="en-GB" dirty="0">
                <a:latin typeface="Twinkl Cursive Unlooped Light" panose="02000000000000000000" pitchFamily="2" charset="77"/>
              </a:rPr>
              <a:t>Pupils from Year 2 (when they are ready) to Year 6 all have a weekly spelling test every Monday. These spellings are assigned on Spelling Shed and are also available on their class homework page on the school website. </a:t>
            </a:r>
          </a:p>
          <a:p>
            <a:endParaRPr lang="en-GB" dirty="0">
              <a:latin typeface="Twinkl Cursive Unlooped Light" panose="02000000000000000000" pitchFamily="2" charset="77"/>
            </a:endParaRPr>
          </a:p>
          <a:p>
            <a:pPr algn="l"/>
            <a:r>
              <a:rPr lang="en-GB" b="0" i="0" u="none" strike="noStrike" dirty="0">
                <a:solidFill>
                  <a:srgbClr val="4A4A4A"/>
                </a:solidFill>
                <a:effectLst/>
                <a:latin typeface="Twinkl Cursive Unlooped Light" panose="02000000000000000000" pitchFamily="2" charset="77"/>
              </a:rPr>
              <a:t>Spelling Shed provides:</a:t>
            </a:r>
          </a:p>
          <a:p>
            <a:pPr algn="l">
              <a:buFont typeface="Arial" panose="020B0604020202020204" pitchFamily="34" charset="0"/>
              <a:buChar char="•"/>
            </a:pPr>
            <a:r>
              <a:rPr lang="en-GB" b="0" i="0" u="none" strike="noStrike" dirty="0">
                <a:solidFill>
                  <a:srgbClr val="4A4A4A"/>
                </a:solidFill>
                <a:effectLst/>
                <a:latin typeface="Twinkl Cursive Unlooped Light" panose="02000000000000000000" pitchFamily="2" charset="77"/>
              </a:rPr>
              <a:t>A game-like format that helps builds your child’s confidence in spelling</a:t>
            </a:r>
          </a:p>
          <a:p>
            <a:pPr algn="l">
              <a:buFont typeface="Arial" panose="020B0604020202020204" pitchFamily="34" charset="0"/>
              <a:buChar char="•"/>
            </a:pPr>
            <a:r>
              <a:rPr lang="en-GB" b="0" i="0" u="none" strike="noStrike" dirty="0">
                <a:solidFill>
                  <a:srgbClr val="4A4A4A"/>
                </a:solidFill>
                <a:effectLst/>
                <a:latin typeface="Twinkl Cursive Unlooped Light" panose="02000000000000000000" pitchFamily="2" charset="77"/>
              </a:rPr>
              <a:t>The ability for your child to create their own weekly word lists</a:t>
            </a:r>
          </a:p>
          <a:p>
            <a:pPr algn="l">
              <a:buFont typeface="Arial" panose="020B0604020202020204" pitchFamily="34" charset="0"/>
              <a:buChar char="•"/>
            </a:pPr>
            <a:r>
              <a:rPr lang="en-GB" b="0" i="0" u="none" strike="noStrike" dirty="0">
                <a:solidFill>
                  <a:srgbClr val="4A4A4A"/>
                </a:solidFill>
                <a:effectLst/>
                <a:latin typeface="Twinkl Cursive Unlooped Light" panose="02000000000000000000" pitchFamily="2" charset="77"/>
              </a:rPr>
              <a:t>A full spelling curriculum that is grade level specific and provides weekly online and offline activities</a:t>
            </a:r>
          </a:p>
          <a:p>
            <a:pPr algn="l">
              <a:buFont typeface="Arial" panose="020B0604020202020204" pitchFamily="34" charset="0"/>
              <a:buChar char="•"/>
            </a:pPr>
            <a:r>
              <a:rPr lang="en-GB" b="0" i="0" u="none" strike="noStrike" dirty="0">
                <a:solidFill>
                  <a:srgbClr val="4A4A4A"/>
                </a:solidFill>
                <a:effectLst/>
                <a:latin typeface="Twinkl Cursive Unlooped Light" panose="02000000000000000000" pitchFamily="2" charset="77"/>
              </a:rPr>
              <a:t>The ability to track your child’s progress and see what words they are frequently misspelling.</a:t>
            </a:r>
          </a:p>
          <a:p>
            <a:endParaRPr lang="en-GB" dirty="0"/>
          </a:p>
          <a:p>
            <a:pPr algn="l"/>
            <a:r>
              <a:rPr lang="en-GB" b="0" i="0" u="none" strike="noStrike" dirty="0">
                <a:solidFill>
                  <a:srgbClr val="4A4A4A"/>
                </a:solidFill>
                <a:effectLst/>
                <a:latin typeface="Muli" pitchFamily="2" charset="77"/>
              </a:rPr>
              <a:t>Spelling along with vocabulary and phonics are critical foundational skills that help your child with reading fluency and reading comprehension.</a:t>
            </a:r>
          </a:p>
          <a:p>
            <a:br>
              <a:rPr lang="en-GB" dirty="0"/>
            </a:br>
            <a:br>
              <a:rPr lang="en-GB" dirty="0"/>
            </a:br>
            <a:endParaRPr lang="en-GB" dirty="0"/>
          </a:p>
          <a:p>
            <a:endParaRPr lang="en-GB" dirty="0"/>
          </a:p>
        </p:txBody>
      </p:sp>
    </p:spTree>
    <p:extLst>
      <p:ext uri="{BB962C8B-B14F-4D97-AF65-F5344CB8AC3E}">
        <p14:creationId xmlns:p14="http://schemas.microsoft.com/office/powerpoint/2010/main" val="757883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C25FB5A-C870-4AA0-A6A8-343B20923B4D}"/>
              </a:ext>
            </a:extLst>
          </p:cNvPr>
          <p:cNvSpPr>
            <a:spLocks noGrp="1"/>
          </p:cNvSpPr>
          <p:nvPr>
            <p:ph type="title"/>
          </p:nvPr>
        </p:nvSpPr>
        <p:spPr>
          <a:xfrm>
            <a:off x="660041" y="2767106"/>
            <a:ext cx="2880828" cy="3071906"/>
          </a:xfrm>
        </p:spPr>
        <p:txBody>
          <a:bodyPr vert="horz" lIns="91440" tIns="45720" rIns="91440" bIns="45720" rtlCol="0" anchor="t">
            <a:normAutofit/>
          </a:bodyPr>
          <a:lstStyle/>
          <a:p>
            <a:pPr algn="ctr"/>
            <a:r>
              <a:rPr lang="en-US" sz="4000" kern="1200" dirty="0">
                <a:solidFill>
                  <a:srgbClr val="FFFFFF"/>
                </a:solidFill>
                <a:latin typeface="+mj-lt"/>
                <a:ea typeface="+mj-ea"/>
                <a:cs typeface="Calibri Light"/>
              </a:rPr>
              <a:t>Spelling </a:t>
            </a:r>
            <a:endParaRPr lang="en-US" sz="4000" kern="1200" dirty="0">
              <a:solidFill>
                <a:srgbClr val="FFFFFF"/>
              </a:solidFill>
              <a:latin typeface="+mj-lt"/>
              <a:ea typeface="+mj-ea"/>
              <a:cs typeface="+mj-cs"/>
            </a:endParaRPr>
          </a:p>
        </p:txBody>
      </p:sp>
      <p:pic>
        <p:nvPicPr>
          <p:cNvPr id="8" name="Picture 4" descr="What Our Clients Say - Talent Hackers">
            <a:extLst>
              <a:ext uri="{FF2B5EF4-FFF2-40B4-BE49-F238E27FC236}">
                <a16:creationId xmlns:a16="http://schemas.microsoft.com/office/drawing/2014/main" id="{A20768D9-A17E-A2CC-9BED-2B09849C9CF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9619" r="-2" b="33892"/>
          <a:stretch/>
        </p:blipFill>
        <p:spPr bwMode="auto">
          <a:xfrm>
            <a:off x="235000" y="693728"/>
            <a:ext cx="3581402" cy="122795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89B05CA-401B-BAAC-A1C6-B730CD9AE7F8}"/>
              </a:ext>
            </a:extLst>
          </p:cNvPr>
          <p:cNvSpPr txBox="1"/>
          <p:nvPr/>
        </p:nvSpPr>
        <p:spPr>
          <a:xfrm>
            <a:off x="4204708" y="193653"/>
            <a:ext cx="7686907" cy="1107996"/>
          </a:xfrm>
          <a:prstGeom prst="rect">
            <a:avLst/>
          </a:prstGeom>
          <a:noFill/>
        </p:spPr>
        <p:txBody>
          <a:bodyPr wrap="square" rtlCol="0">
            <a:spAutoFit/>
          </a:bodyPr>
          <a:lstStyle/>
          <a:p>
            <a:endParaRPr lang="en-GB" dirty="0"/>
          </a:p>
          <a:p>
            <a:r>
              <a:rPr lang="en-GB" sz="3000" dirty="0">
                <a:latin typeface="Twinkl Cursive Unlooped Light" panose="02000000000000000000" pitchFamily="2" charset="77"/>
              </a:rPr>
              <a:t>How do we access Spelling Shed?</a:t>
            </a:r>
          </a:p>
          <a:p>
            <a:endParaRPr lang="en-GB" dirty="0"/>
          </a:p>
        </p:txBody>
      </p:sp>
      <p:pic>
        <p:nvPicPr>
          <p:cNvPr id="3" name="Online Media 2" descr="EdShed Parent guide - Spelling Shed MathShed QuizShed">
            <a:hlinkClick r:id="" action="ppaction://media"/>
            <a:extLst>
              <a:ext uri="{FF2B5EF4-FFF2-40B4-BE49-F238E27FC236}">
                <a16:creationId xmlns:a16="http://schemas.microsoft.com/office/drawing/2014/main" id="{A1B4A7DC-3D70-548E-42E6-CC9CD00F79E7}"/>
              </a:ext>
            </a:extLst>
          </p:cNvPr>
          <p:cNvPicPr>
            <a:picLocks noRot="1" noChangeAspect="1"/>
          </p:cNvPicPr>
          <p:nvPr>
            <a:videoFile r:link="rId1"/>
          </p:nvPr>
        </p:nvPicPr>
        <p:blipFill>
          <a:blip r:embed="rId5"/>
          <a:stretch>
            <a:fillRect/>
          </a:stretch>
        </p:blipFill>
        <p:spPr>
          <a:xfrm>
            <a:off x="4346678" y="1112929"/>
            <a:ext cx="7388119" cy="5541090"/>
          </a:xfrm>
          <a:prstGeom prst="rect">
            <a:avLst/>
          </a:prstGeom>
        </p:spPr>
      </p:pic>
    </p:spTree>
    <p:extLst>
      <p:ext uri="{BB962C8B-B14F-4D97-AF65-F5344CB8AC3E}">
        <p14:creationId xmlns:p14="http://schemas.microsoft.com/office/powerpoint/2010/main" val="149896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28">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2" descr="A child holding a yellow bat and a child playing cricket&#10;&#10;Description automatically generated">
            <a:extLst>
              <a:ext uri="{FF2B5EF4-FFF2-40B4-BE49-F238E27FC236}">
                <a16:creationId xmlns:a16="http://schemas.microsoft.com/office/drawing/2014/main" id="{5526571B-FBF0-4B72-743C-36943EDB0327}"/>
              </a:ext>
            </a:extLst>
          </p:cNvPr>
          <p:cNvPicPr>
            <a:picLocks noChangeAspect="1"/>
          </p:cNvPicPr>
          <p:nvPr/>
        </p:nvPicPr>
        <p:blipFill rotWithShape="1">
          <a:blip r:embed="rId3"/>
          <a:srcRect t="17579" r="2" b="8888"/>
          <a:stretch/>
        </p:blipFill>
        <p:spPr>
          <a:xfrm>
            <a:off x="-2" y="10"/>
            <a:ext cx="4056982" cy="4469306"/>
          </a:xfrm>
          <a:prstGeom prst="rect">
            <a:avLst/>
          </a:prstGeom>
        </p:spPr>
      </p:pic>
      <p:pic>
        <p:nvPicPr>
          <p:cNvPr id="10" name="Picture 11" descr="A child and child looking at a computer screen&#10;&#10;Description automatically generated">
            <a:extLst>
              <a:ext uri="{FF2B5EF4-FFF2-40B4-BE49-F238E27FC236}">
                <a16:creationId xmlns:a16="http://schemas.microsoft.com/office/drawing/2014/main" id="{236D2AE2-2CA1-16D6-7B18-53206FEF95E8}"/>
              </a:ext>
            </a:extLst>
          </p:cNvPr>
          <p:cNvPicPr>
            <a:picLocks noChangeAspect="1"/>
          </p:cNvPicPr>
          <p:nvPr/>
        </p:nvPicPr>
        <p:blipFill rotWithShape="1">
          <a:blip r:embed="rId4"/>
          <a:srcRect r="2" b="11969"/>
          <a:stretch/>
        </p:blipFill>
        <p:spPr>
          <a:xfrm>
            <a:off x="8115283" y="4462444"/>
            <a:ext cx="4076715" cy="2395556"/>
          </a:xfrm>
          <a:prstGeom prst="rect">
            <a:avLst/>
          </a:prstGeom>
        </p:spPr>
      </p:pic>
      <p:pic>
        <p:nvPicPr>
          <p:cNvPr id="8" name="Picture 9" descr="A group of children playing musical instruments&#10;&#10;Description automatically generated">
            <a:extLst>
              <a:ext uri="{FF2B5EF4-FFF2-40B4-BE49-F238E27FC236}">
                <a16:creationId xmlns:a16="http://schemas.microsoft.com/office/drawing/2014/main" id="{585E119C-1C7B-D5C5-F52C-8DAAB7F13422}"/>
              </a:ext>
            </a:extLst>
          </p:cNvPr>
          <p:cNvPicPr>
            <a:picLocks noChangeAspect="1"/>
          </p:cNvPicPr>
          <p:nvPr/>
        </p:nvPicPr>
        <p:blipFill rotWithShape="1">
          <a:blip r:embed="rId5"/>
          <a:srcRect l="24381" r="14732"/>
          <a:stretch/>
        </p:blipFill>
        <p:spPr>
          <a:xfrm>
            <a:off x="8115283" y="-1"/>
            <a:ext cx="4076717" cy="4469316"/>
          </a:xfrm>
          <a:prstGeom prst="rect">
            <a:avLst/>
          </a:prstGeom>
        </p:spPr>
      </p:pic>
      <p:pic>
        <p:nvPicPr>
          <p:cNvPr id="4" name="Picture 5" descr="A group of kids in school uniforms&#10;&#10;Description automatically generated">
            <a:extLst>
              <a:ext uri="{FF2B5EF4-FFF2-40B4-BE49-F238E27FC236}">
                <a16:creationId xmlns:a16="http://schemas.microsoft.com/office/drawing/2014/main" id="{8F13F9EE-A192-F833-3188-0AA9B00FE5C9}"/>
              </a:ext>
            </a:extLst>
          </p:cNvPr>
          <p:cNvPicPr>
            <a:picLocks noChangeAspect="1"/>
          </p:cNvPicPr>
          <p:nvPr/>
        </p:nvPicPr>
        <p:blipFill rotWithShape="1">
          <a:blip r:embed="rId6"/>
          <a:srcRect l="28568" r="10749"/>
          <a:stretch/>
        </p:blipFill>
        <p:spPr>
          <a:xfrm>
            <a:off x="4056980" y="-1"/>
            <a:ext cx="4063088" cy="4469316"/>
          </a:xfrm>
          <a:prstGeom prst="rect">
            <a:avLst/>
          </a:prstGeom>
        </p:spPr>
      </p:pic>
      <p:sp>
        <p:nvSpPr>
          <p:cNvPr id="43" name="Rectangle 30">
            <a:extLst>
              <a:ext uri="{FF2B5EF4-FFF2-40B4-BE49-F238E27FC236}">
                <a16:creationId xmlns:a16="http://schemas.microsoft.com/office/drawing/2014/main" id="{D4054751-1972-4218-A5AC-06366AB23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462444"/>
            <a:ext cx="8115290" cy="2395556"/>
          </a:xfrm>
          <a:prstGeom prst="rect">
            <a:avLst/>
          </a:prstGeom>
          <a:gradFill>
            <a:gsLst>
              <a:gs pos="10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32">
            <a:extLst>
              <a:ext uri="{FF2B5EF4-FFF2-40B4-BE49-F238E27FC236}">
                <a16:creationId xmlns:a16="http://schemas.microsoft.com/office/drawing/2014/main" id="{53F16F31-4871-4294-AA34-E451DD4CD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4" y="4462444"/>
            <a:ext cx="8115285" cy="2395556"/>
          </a:xfrm>
          <a:prstGeom prst="rect">
            <a:avLst/>
          </a:prstGeom>
          <a:gradFill>
            <a:gsLst>
              <a:gs pos="7000">
                <a:srgbClr val="000000">
                  <a:alpha val="44000"/>
                </a:srgbClr>
              </a:gs>
              <a:gs pos="67000">
                <a:schemeClr val="accent1">
                  <a:lumMod val="7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4">
            <a:extLst>
              <a:ext uri="{FF2B5EF4-FFF2-40B4-BE49-F238E27FC236}">
                <a16:creationId xmlns:a16="http://schemas.microsoft.com/office/drawing/2014/main" id="{ABD3FB0A-8C48-462D-82B4-C52CDB3F0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5280991"/>
            <a:ext cx="8115283" cy="1575508"/>
          </a:xfrm>
          <a:prstGeom prst="rect">
            <a:avLst/>
          </a:prstGeom>
          <a:gradFill>
            <a:gsLst>
              <a:gs pos="40000">
                <a:srgbClr val="000000">
                  <a:alpha val="0"/>
                </a:srgbClr>
              </a:gs>
              <a:gs pos="100000">
                <a:schemeClr val="accent1">
                  <a:alpha val="23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699608" y="4777524"/>
            <a:ext cx="6863410" cy="1113911"/>
          </a:xfrm>
        </p:spPr>
        <p:txBody>
          <a:bodyPr>
            <a:normAutofit/>
          </a:bodyPr>
          <a:lstStyle/>
          <a:p>
            <a:pPr algn="l"/>
            <a:r>
              <a:rPr lang="en-US" sz="4000">
                <a:solidFill>
                  <a:srgbClr val="FFFFFF"/>
                </a:solidFill>
                <a:latin typeface="Franklin Gothic Book"/>
                <a:cs typeface="Segoe UI"/>
              </a:rPr>
              <a:t>Any Questions?</a:t>
            </a:r>
            <a:endParaRPr lang="en-US" sz="4000">
              <a:solidFill>
                <a:srgbClr val="FFFFFF"/>
              </a:solidFill>
              <a:latin typeface="Franklin Gothic Book" panose="020B0503020102020204" pitchFamily="34" charset="0"/>
              <a:cs typeface="Segoe UI" panose="020B0502040204020203" pitchFamily="34" charset="0"/>
            </a:endParaRPr>
          </a:p>
        </p:txBody>
      </p:sp>
    </p:spTree>
    <p:extLst>
      <p:ext uri="{BB962C8B-B14F-4D97-AF65-F5344CB8AC3E}">
        <p14:creationId xmlns:p14="http://schemas.microsoft.com/office/powerpoint/2010/main" val="237296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Research presentation_RVA_v3" id="{DF2794B4-2314-4F87-8639-5DCB9EEE28EE}" vid="{3B969E49-204F-4FF6-BD10-D26195B8D4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03C118CE2D2F488C5EFC2EB4804D4E" ma:contentTypeVersion="15" ma:contentTypeDescription="Create a new document." ma:contentTypeScope="" ma:versionID="d322cb49cbfe60f7d85d120fe2650d71">
  <xsd:schema xmlns:xsd="http://www.w3.org/2001/XMLSchema" xmlns:xs="http://www.w3.org/2001/XMLSchema" xmlns:p="http://schemas.microsoft.com/office/2006/metadata/properties" xmlns:ns3="233ebc73-65fb-4cbc-9d71-8dac8e03aa68" xmlns:ns4="f679b8ba-e391-4739-8029-223ad2190661" targetNamespace="http://schemas.microsoft.com/office/2006/metadata/properties" ma:root="true" ma:fieldsID="f6763a585a9db5c89629bcca4fd8225c" ns3:_="" ns4:_="">
    <xsd:import namespace="233ebc73-65fb-4cbc-9d71-8dac8e03aa68"/>
    <xsd:import namespace="f679b8ba-e391-4739-8029-223ad219066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3ebc73-65fb-4cbc-9d71-8dac8e03aa6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679b8ba-e391-4739-8029-223ad219066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233ebc73-65fb-4cbc-9d71-8dac8e03aa68" xsi:nil="true"/>
    <_activity xmlns="233ebc73-65fb-4cbc-9d71-8dac8e03aa6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D85E1AB-2A44-4AEE-9A23-85D3428BF7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3ebc73-65fb-4cbc-9d71-8dac8e03aa68"/>
    <ds:schemaRef ds:uri="f679b8ba-e391-4739-8029-223ad21906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C7D9E6-B0D9-433E-BD46-EB60F64F4DA8}">
  <ds:schemaRefs>
    <ds:schemaRef ds:uri="http://purl.org/dc/elements/1.1/"/>
    <ds:schemaRef ds:uri="233ebc73-65fb-4cbc-9d71-8dac8e03aa68"/>
    <ds:schemaRef ds:uri="f679b8ba-e391-4739-8029-223ad2190661"/>
    <ds:schemaRef ds:uri="http://purl.org/dc/terms/"/>
    <ds:schemaRef ds:uri="http://www.w3.org/XML/1998/namespace"/>
    <ds:schemaRef ds:uri="http://purl.org/dc/dcmitype/"/>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s>
</ds:datastoreItem>
</file>

<file path=customXml/itemProps3.xml><?xml version="1.0" encoding="utf-8"?>
<ds:datastoreItem xmlns:ds="http://schemas.openxmlformats.org/officeDocument/2006/customXml" ds:itemID="{5CA875DA-F9FD-4F83-A049-3B1027B542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{0DC5D3B1-7F4A-D744-ACEF-6C382E789491}tf10001058</Template>
  <TotalTime>0</TotalTime>
  <Words>533</Words>
  <Application>Microsoft Macintosh PowerPoint</Application>
  <PresentationFormat>Widescreen</PresentationFormat>
  <Paragraphs>72</Paragraphs>
  <Slides>16</Slides>
  <Notes>16</Notes>
  <HiddenSlides>0</HiddenSlides>
  <MMClips>5</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Calibri Light</vt:lpstr>
      <vt:lpstr>canada-type-gibson</vt:lpstr>
      <vt:lpstr>Franklin Gothic Book</vt:lpstr>
      <vt:lpstr>Muli</vt:lpstr>
      <vt:lpstr>Segoe UI</vt:lpstr>
      <vt:lpstr>Twinkl Cursive Unlooped Light</vt:lpstr>
      <vt:lpstr>Office Theme</vt:lpstr>
      <vt:lpstr>Phonics and Spelling </vt:lpstr>
      <vt:lpstr>Phonics</vt:lpstr>
      <vt:lpstr>What is Phonics?</vt:lpstr>
      <vt:lpstr>Phonics</vt:lpstr>
      <vt:lpstr>Pure Sounds  It is vital that we teach our children to pronounce the sounds correctly. We call these Pure Sounds. </vt:lpstr>
      <vt:lpstr>Phonics</vt:lpstr>
      <vt:lpstr>Fred Talk</vt:lpstr>
      <vt:lpstr>Word time </vt:lpstr>
      <vt:lpstr>  ….and now write it!</vt:lpstr>
      <vt:lpstr>Rhymes to Write!</vt:lpstr>
      <vt:lpstr>Writing Words</vt:lpstr>
      <vt:lpstr>Fred fingers</vt:lpstr>
      <vt:lpstr>Recap….</vt:lpstr>
      <vt:lpstr>Spelling </vt:lpstr>
      <vt:lpstr>Spelling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&amp; 5  Learning Plaza 2023-24</dc:title>
  <dc:creator/>
  <cp:lastModifiedBy/>
  <cp:revision>251</cp:revision>
  <cp:lastPrinted>2023-11-30T13:26:32Z</cp:lastPrinted>
  <dcterms:created xsi:type="dcterms:W3CDTF">2023-07-04T20:51:44Z</dcterms:created>
  <dcterms:modified xsi:type="dcterms:W3CDTF">2023-11-30T13:32:45Z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0x0101005203C118CE2D2F488C5EFC2EB4804D4E</vt:lpwstr>
  </property>
</Properties>
</file>