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1"/>
  </p:notesMasterIdLst>
  <p:handoutMasterIdLst>
    <p:handoutMasterId r:id="rId22"/>
  </p:handoutMasterIdLst>
  <p:sldIdLst>
    <p:sldId id="256" r:id="rId5"/>
    <p:sldId id="266" r:id="rId6"/>
    <p:sldId id="268" r:id="rId7"/>
    <p:sldId id="273" r:id="rId8"/>
    <p:sldId id="278" r:id="rId9"/>
    <p:sldId id="277" r:id="rId10"/>
    <p:sldId id="282" r:id="rId11"/>
    <p:sldId id="283" r:id="rId12"/>
    <p:sldId id="284" r:id="rId13"/>
    <p:sldId id="272" r:id="rId14"/>
    <p:sldId id="280" r:id="rId15"/>
    <p:sldId id="276" r:id="rId16"/>
    <p:sldId id="279" r:id="rId17"/>
    <p:sldId id="275" r:id="rId18"/>
    <p:sldId id="281" r:id="rId19"/>
    <p:sldId id="264" r:id="rId2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7" autoAdjust="0"/>
    <p:restoredTop sz="88784" autoAdjust="0"/>
  </p:normalViewPr>
  <p:slideViewPr>
    <p:cSldViewPr snapToGrid="0">
      <p:cViewPr varScale="1">
        <p:scale>
          <a:sx n="101" d="100"/>
          <a:sy n="101" d="100"/>
        </p:scale>
        <p:origin x="990" y="78"/>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73B2889B-A0AC-4482-8592-5C96F2309420}" type="datetimeFigureOut">
              <a:rPr lang="en-US" smtClean="0"/>
              <a:t>11/9/2023</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30EB223-FFC0-462A-A3B8-EAA7CE0F8CBD}" type="datetimeFigureOut">
              <a:rPr lang="en-US" smtClean="0"/>
              <a:t>11/9/2023</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When conducting research, it is easy to go to one source: Wikipedia.  However, you need to include a variety of sources in your research. Consider the following sources: </a:t>
            </a:r>
          </a:p>
          <a:p>
            <a:pPr marL="174708" indent="-174708">
              <a:buFont typeface="Arial" panose="020B0604020202020204" pitchFamily="34" charset="0"/>
              <a:buChar char="•"/>
            </a:pPr>
            <a:r>
              <a:rPr lang="en-US" dirty="0">
                <a:latin typeface="Segoe UI" panose="020B0502040204020203" pitchFamily="34" charset="0"/>
                <a:cs typeface="Segoe UI" panose="020B0502040204020203" pitchFamily="34" charset="0"/>
              </a:rPr>
              <a:t>Who can I interview to get more information on the topic?</a:t>
            </a:r>
          </a:p>
          <a:p>
            <a:pPr marL="174708" indent="-174708">
              <a:buFont typeface="Arial" panose="020B0604020202020204" pitchFamily="34" charset="0"/>
              <a:buChar char="•"/>
            </a:pPr>
            <a:r>
              <a:rPr lang="en-US" dirty="0">
                <a:latin typeface="Segoe UI" panose="020B0502040204020203" pitchFamily="34" charset="0"/>
                <a:cs typeface="Segoe UI" panose="020B0502040204020203" pitchFamily="34" charset="0"/>
              </a:rPr>
              <a:t>Is the topic current and will it be relevant to my audience?</a:t>
            </a:r>
          </a:p>
          <a:p>
            <a:pPr marL="174708" indent="-174708">
              <a:buFont typeface="Arial" panose="020B0604020202020204" pitchFamily="34" charset="0"/>
              <a:buChar char="•"/>
            </a:pPr>
            <a:r>
              <a:rPr lang="en-US" dirty="0">
                <a:latin typeface="Segoe UI" panose="020B0502040204020203" pitchFamily="34" charset="0"/>
                <a:cs typeface="Segoe UI" panose="020B0502040204020203" pitchFamily="34" charset="0"/>
              </a:rPr>
              <a:t>What articles, blogs, and magazines may have something related to my topic?</a:t>
            </a:r>
          </a:p>
          <a:p>
            <a:pPr marL="174708" indent="-174708">
              <a:buFont typeface="Arial" panose="020B0604020202020204" pitchFamily="34" charset="0"/>
              <a:buChar char="•"/>
            </a:pPr>
            <a:r>
              <a:rPr lang="en-US" dirty="0">
                <a:latin typeface="Segoe UI" panose="020B0502040204020203" pitchFamily="34" charset="0"/>
                <a:cs typeface="Segoe UI" panose="020B0502040204020203" pitchFamily="34" charset="0"/>
              </a:rPr>
              <a:t>Is there a YouTube video on the topic? If so, what is it about?</a:t>
            </a:r>
          </a:p>
          <a:p>
            <a:pPr marL="174708" indent="-174708">
              <a:buFont typeface="Arial" panose="020B0604020202020204" pitchFamily="34" charset="0"/>
              <a:buChar char="•"/>
            </a:pPr>
            <a:r>
              <a:rPr lang="en-US" dirty="0">
                <a:latin typeface="Segoe UI" panose="020B0502040204020203" pitchFamily="34" charset="0"/>
                <a:cs typeface="Segoe UI" panose="020B0502040204020203" pitchFamily="34" charset="0"/>
              </a:rPr>
              <a:t>What images can I find related to the topic?</a:t>
            </a:r>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2295961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dirty="0">
                <a:latin typeface="Comic Sans MS" panose="030F0902030302020204" pitchFamily="66" charset="0"/>
                <a:ea typeface="Calibri" panose="020F0502020204030204" pitchFamily="34" charset="0"/>
                <a:cs typeface="Times New Roman" panose="02020603050405020304" pitchFamily="18" charset="0"/>
              </a:rPr>
              <a:t>.</a:t>
            </a:r>
          </a:p>
          <a:p>
            <a:pPr algn="ctr"/>
            <a:r>
              <a:rPr lang="en-GB" dirty="0">
                <a:latin typeface="Comic Sans MS" panose="030F0902030302020204" pitchFamily="66" charset="0"/>
                <a:ea typeface="Calibri" panose="020F0502020204030204" pitchFamily="34" charset="0"/>
                <a:cs typeface="Times New Roman" panose="02020603050405020304" pitchFamily="18" charset="0"/>
              </a:rPr>
              <a:t> </a:t>
            </a:r>
          </a:p>
          <a:p>
            <a:pPr algn="ctr"/>
            <a:r>
              <a:rPr lang="en-GB" dirty="0">
                <a:latin typeface="Comic Sans MS" panose="030F0902030302020204" pitchFamily="66" charset="0"/>
                <a:ea typeface="Calibri" panose="020F0502020204030204" pitchFamily="34" charset="0"/>
                <a:cs typeface="Times New Roman" panose="02020603050405020304" pitchFamily="18" charset="0"/>
              </a:rPr>
              <a:t> </a:t>
            </a:r>
          </a:p>
          <a:p>
            <a:pPr algn="ctr"/>
            <a:r>
              <a:rPr lang="en-GB" b="1" dirty="0">
                <a:latin typeface="Comic Sans MS" panose="030F0902030302020204" pitchFamily="66" charset="0"/>
                <a:ea typeface="Calibri" panose="020F0502020204030204" pitchFamily="34" charset="0"/>
                <a:cs typeface="Times New Roman" panose="02020603050405020304" pitchFamily="18" charset="0"/>
              </a:rPr>
              <a:t> </a:t>
            </a:r>
            <a:endParaRPr lang="en-GB" dirty="0">
              <a:latin typeface="Comic Sans MS" panose="030F0902030302020204" pitchFamily="66" charset="0"/>
              <a:ea typeface="Calibri" panose="020F0502020204030204" pitchFamily="34" charset="0"/>
              <a:cs typeface="Times New Roman" panose="02020603050405020304" pitchFamily="18" charset="0"/>
            </a:endParaRPr>
          </a:p>
          <a:p>
            <a:pPr marL="349415" indent="-349415">
              <a:buFont typeface="+mj-lt"/>
              <a:buAutoNum type="arabicPeriod"/>
            </a:pPr>
            <a:r>
              <a:rPr lang="en-GB" b="1" dirty="0">
                <a:latin typeface="Comic Sans MS" panose="030F0902030302020204" pitchFamily="66" charset="0"/>
                <a:ea typeface="Calibri" panose="020F0502020204030204" pitchFamily="34" charset="0"/>
                <a:cs typeface="Times New Roman" panose="02020603050405020304" pitchFamily="18" charset="0"/>
              </a:rPr>
              <a:t>The pre-reading stage</a:t>
            </a:r>
            <a:endParaRPr lang="en-GB" dirty="0">
              <a:latin typeface="Comic Sans MS" panose="030F0902030302020204" pitchFamily="66" charset="0"/>
              <a:ea typeface="Calibri" panose="020F0502020204030204" pitchFamily="34" charset="0"/>
              <a:cs typeface="Times New Roman" panose="02020603050405020304" pitchFamily="18" charset="0"/>
            </a:endParaRPr>
          </a:p>
          <a:p>
            <a:pPr marL="232943"/>
            <a:r>
              <a:rPr lang="en-GB" dirty="0">
                <a:latin typeface="Comic Sans MS" panose="030F0902030302020204" pitchFamily="66" charset="0"/>
                <a:ea typeface="Calibri" panose="020F0502020204030204" pitchFamily="34" charset="0"/>
                <a:cs typeface="Times New Roman" panose="02020603050405020304" pitchFamily="18" charset="0"/>
              </a:rPr>
              <a:t> The first stage of development is the pre-reading stage. The responsibility of the teacher is to encourage reading interest with enjoyable experiences and activities, with an emphasis on oral expression. The principal goal at this stage is to ensure that the learner is socially, mentally, emotionally and physically ready to learn to read. Spatial development is important at this stage. The pupil is taught to recognize spaces between words and the descending order of the lines in a text. He or she learns to read from left to right. Oral expression is the focus of instruction, and the development of sight vocabulary which is taught using sentences, signs, labels, etc. Simple ideas are expressed and organized in order to create sentences. The formation of words, starting with consonants, and the recognition of rhymes by word endings, are all taught.</a:t>
            </a:r>
          </a:p>
          <a:p>
            <a:pPr marL="232943"/>
            <a:r>
              <a:rPr lang="en-GB" dirty="0">
                <a:latin typeface="Comic Sans MS" panose="030F0902030302020204" pitchFamily="66" charset="0"/>
                <a:ea typeface="Calibri" panose="020F0502020204030204" pitchFamily="34" charset="0"/>
                <a:cs typeface="Times New Roman" panose="02020603050405020304" pitchFamily="18" charset="0"/>
              </a:rPr>
              <a:t> </a:t>
            </a:r>
          </a:p>
          <a:p>
            <a:pPr marL="349415" indent="-349415">
              <a:buFont typeface="+mj-lt"/>
              <a:buAutoNum type="arabicPeriod"/>
            </a:pPr>
            <a:r>
              <a:rPr lang="en-GB" b="1" dirty="0">
                <a:latin typeface="Comic Sans MS" panose="030F0902030302020204" pitchFamily="66" charset="0"/>
                <a:ea typeface="Calibri" panose="020F0502020204030204" pitchFamily="34" charset="0"/>
                <a:cs typeface="Times New Roman" panose="02020603050405020304" pitchFamily="18" charset="0"/>
              </a:rPr>
              <a:t>Beginning reading</a:t>
            </a:r>
            <a:endParaRPr lang="en-GB" dirty="0">
              <a:latin typeface="Comic Sans MS" panose="030F0902030302020204" pitchFamily="66" charset="0"/>
              <a:ea typeface="Calibri" panose="020F0502020204030204" pitchFamily="34" charset="0"/>
              <a:cs typeface="Times New Roman" panose="02020603050405020304" pitchFamily="18" charset="0"/>
            </a:endParaRPr>
          </a:p>
          <a:p>
            <a:pPr marL="465887"/>
            <a:r>
              <a:rPr lang="en-GB" dirty="0">
                <a:latin typeface="Comic Sans MS" panose="030F0902030302020204" pitchFamily="66" charset="0"/>
                <a:ea typeface="Calibri" panose="020F0502020204030204" pitchFamily="34" charset="0"/>
                <a:cs typeface="Times New Roman" panose="02020603050405020304" pitchFamily="18" charset="0"/>
              </a:rPr>
              <a:t>At this stage of development, the learner must acquire an ability to recognize the letters of the alphabet, but not to memorize them. This is accomplished through a phonic approach, learning the sounds of the letters not just the names of them.  A card with a picture of an ant on it and the letter ‘a’ helps to give meaning to the sound ‘a’. A child must have a natural ease with the alphabet in order to learn letter sounds and word spellings comfortably, and exercises that are fun as well as instructive can facilitate learning it. In Llangan we use Ben and betty phonics in nursery and follow the ‘’RWI’ through Foundation Phase into lower KS2. Pupils are placed into the phonics group appropriate for their stage. </a:t>
            </a:r>
          </a:p>
          <a:p>
            <a:pPr marL="465887"/>
            <a:r>
              <a:rPr lang="en-GB" dirty="0">
                <a:latin typeface="Comic Sans MS" panose="030F0902030302020204" pitchFamily="66" charset="0"/>
                <a:ea typeface="Calibri" panose="020F0502020204030204" pitchFamily="34" charset="0"/>
                <a:cs typeface="Times New Roman" panose="02020603050405020304" pitchFamily="18" charset="0"/>
              </a:rPr>
              <a:t> </a:t>
            </a:r>
          </a:p>
          <a:p>
            <a:pPr marL="349415" indent="-349415">
              <a:buFont typeface="+mj-lt"/>
              <a:buAutoNum type="arabicPeriod"/>
            </a:pPr>
            <a:r>
              <a:rPr lang="en-GB" b="1" dirty="0">
                <a:latin typeface="Comic Sans MS" panose="030F0902030302020204" pitchFamily="66" charset="0"/>
                <a:ea typeface="Calibri" panose="020F0502020204030204" pitchFamily="34" charset="0"/>
                <a:cs typeface="Times New Roman" panose="02020603050405020304" pitchFamily="18" charset="0"/>
              </a:rPr>
              <a:t>Developing reading fluency</a:t>
            </a:r>
            <a:endParaRPr lang="en-GB" dirty="0">
              <a:latin typeface="Comic Sans MS" panose="030F0902030302020204" pitchFamily="66" charset="0"/>
              <a:ea typeface="Calibri" panose="020F0502020204030204" pitchFamily="34" charset="0"/>
              <a:cs typeface="Times New Roman" panose="02020603050405020304" pitchFamily="18" charset="0"/>
            </a:endParaRPr>
          </a:p>
          <a:p>
            <a:pPr marL="465887"/>
            <a:r>
              <a:rPr lang="en-GB" dirty="0">
                <a:latin typeface="Comic Sans MS" panose="030F0902030302020204" pitchFamily="66" charset="0"/>
                <a:ea typeface="Calibri" panose="020F0502020204030204" pitchFamily="34" charset="0"/>
                <a:cs typeface="Times New Roman" panose="02020603050405020304" pitchFamily="18" charset="0"/>
              </a:rPr>
              <a:t>The third stage of reading development is reading fluency. At this stage of development, the pupil is prepared to identify words that he or she cannot pronounce and find the pronunciation independently, read simple stories and feel comfortable learning new concepts. Pupils begin to use context clues, using information in the story to guess the meaning of certain unknown words or ideas. In Llangan we use the 8 reading behaviour approach to develop fluency:</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Activate prior Knowledge</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Visualise</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Question</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Self-monitor</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Analyse and connect</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Analyse and infer</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Analyse and evaluate</a:t>
            </a:r>
          </a:p>
          <a:p>
            <a:pPr marL="349415" indent="-349415">
              <a:buFont typeface="Wingdings" pitchFamily="2" charset="2"/>
              <a:buChar char=""/>
            </a:pPr>
            <a:r>
              <a:rPr lang="en-GB" dirty="0">
                <a:latin typeface="Comic Sans MS" panose="030F0902030302020204" pitchFamily="66" charset="0"/>
                <a:ea typeface="Calibri" panose="020F0502020204030204" pitchFamily="34" charset="0"/>
                <a:cs typeface="Times New Roman" panose="02020603050405020304" pitchFamily="18" charset="0"/>
              </a:rPr>
              <a:t>Analyse and summarise</a:t>
            </a:r>
          </a:p>
          <a:p>
            <a:pPr marL="465887"/>
            <a:r>
              <a:rPr lang="en-GB" dirty="0">
                <a:latin typeface="Comic Sans MS" panose="030F0902030302020204" pitchFamily="66" charset="0"/>
                <a:ea typeface="Calibri" panose="020F0502020204030204" pitchFamily="34" charset="0"/>
                <a:cs typeface="Times New Roman" panose="02020603050405020304" pitchFamily="18" charset="0"/>
              </a:rPr>
              <a:t> </a:t>
            </a:r>
          </a:p>
          <a:p>
            <a:pPr marL="465887"/>
            <a:r>
              <a:rPr lang="en-GB" dirty="0">
                <a:latin typeface="Comic Sans MS" panose="030F0902030302020204" pitchFamily="66" charset="0"/>
                <a:ea typeface="Calibri" panose="020F0502020204030204" pitchFamily="34" charset="0"/>
                <a:cs typeface="Times New Roman" panose="02020603050405020304" pitchFamily="18" charset="0"/>
              </a:rPr>
              <a:t>Materials need to be very diverse. Thee pupil is better able to make use of various texts, such as travel brochures, pictures, stamps from countries around the world and washing directions on clothes labels. It is very important, therefore, to make sure that the materials challenge the pupils and are relevant to the lessons, and that they continue to reflect the images and the interests of the children.</a:t>
            </a:r>
          </a:p>
          <a:p>
            <a:pPr algn="ctr"/>
            <a:r>
              <a:rPr lang="en-GB" dirty="0">
                <a:latin typeface="Comic Sans MS" panose="030F0902030302020204" pitchFamily="66" charset="0"/>
                <a:ea typeface="Calibri" panose="020F0502020204030204" pitchFamily="34" charset="0"/>
                <a:cs typeface="Times New Roman" panose="02020603050405020304" pitchFamily="18" charset="0"/>
              </a:rPr>
              <a:t> </a:t>
            </a:r>
          </a:p>
          <a:p>
            <a:endParaRPr lang="en-GB" dirty="0"/>
          </a:p>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1847961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2152319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910157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226778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1571899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36025182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501051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You can use this slide as your opening or closing slide.  Should you choose to use it as a closing, make sure you review the main points of your presentation.  One creative way to do that is by adding animations to the various graphics on a slide.  This slide has 4 different graphics, and, when you view the slideshow, you will see that you can click to reveal the next graphic.  Similarly, as you review the main topics in your presentation, you may want each point to show up when you are addressing that topic. </a:t>
            </a:r>
          </a:p>
          <a:p>
            <a:endParaRPr lang="en-US"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Add animation to images and graphics: </a:t>
            </a:r>
          </a:p>
          <a:p>
            <a:pPr marL="232943" indent="-232943">
              <a:buAutoNum type="arabicPeriod"/>
            </a:pPr>
            <a:r>
              <a:rPr lang="en-US" dirty="0">
                <a:latin typeface="Segoe UI" panose="020B0502040204020203" pitchFamily="34" charset="0"/>
                <a:cs typeface="Segoe UI" panose="020B0502040204020203" pitchFamily="34" charset="0"/>
              </a:rPr>
              <a:t>Select your image or graphic.</a:t>
            </a:r>
          </a:p>
          <a:p>
            <a:pPr marL="232943" indent="-232943">
              <a:buAutoNum type="arabicPeriod"/>
            </a:pPr>
            <a:r>
              <a:rPr lang="en-US" dirty="0">
                <a:latin typeface="Segoe UI" panose="020B0502040204020203" pitchFamily="34" charset="0"/>
                <a:cs typeface="Segoe UI" panose="020B0502040204020203" pitchFamily="34" charset="0"/>
              </a:rPr>
              <a:t>Click on the Animations tab.</a:t>
            </a:r>
          </a:p>
          <a:p>
            <a:pPr marL="232943" indent="-232943">
              <a:buAutoNum type="arabicPeriod"/>
            </a:pPr>
            <a:r>
              <a:rPr lang="en-US" dirty="0">
                <a:latin typeface="Segoe UI" panose="020B0502040204020203" pitchFamily="34" charset="0"/>
                <a:cs typeface="Segoe UI" panose="020B0502040204020203" pitchFamily="34" charset="0"/>
              </a:rPr>
              <a:t>Choose from the options.  The animation for this slide is “Split”.  The drop-down menu in the Animation section gives even more animations you can use.</a:t>
            </a:r>
          </a:p>
          <a:p>
            <a:pPr marL="232943" indent="-232943">
              <a:buAutoNum type="arabicPeriod"/>
            </a:pPr>
            <a:r>
              <a:rPr lang="en-US" dirty="0">
                <a:latin typeface="Segoe UI" panose="020B0502040204020203" pitchFamily="34" charset="0"/>
                <a:cs typeface="Segoe UI" panose="020B0502040204020203" pitchFamily="34" charset="0"/>
              </a:rPr>
              <a:t>If you have multiple graphics or images, you will see a number appear next to it that notes the order of the animations.</a:t>
            </a:r>
          </a:p>
          <a:p>
            <a:pPr marL="232943" indent="-232943">
              <a:buAutoNum type="arabicPeriod"/>
            </a:pPr>
            <a:endParaRPr lang="en-US" b="1"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Note: You will want to choose the animations carefully.  You do not want to make your audience dizzy from your presentation.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64420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11/9/2023</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bXOJUPNVnLc" TargetMode="External"/><Relationship Id="rId6" Type="http://schemas.openxmlformats.org/officeDocument/2006/relationships/hyperlink" Target="https://www.youtube.com/watch?v=bXOJUPNVnLc" TargetMode="External"/><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cdn.oxfordowl.co.uk/2019/07/19/13/52/18/160/OxfordLevelsAndBookBands.png" TargetMode="Externa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OG2Q6pPQYw" TargetMode="External"/><Relationship Id="rId6" Type="http://schemas.openxmlformats.org/officeDocument/2006/relationships/image" Target="../media/image16.jpeg"/><Relationship Id="rId5" Type="http://schemas.openxmlformats.org/officeDocument/2006/relationships/image" Target="../media/image5.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7.tmp"/><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tmp"/><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ideo" Target="https://www.youtube.com/embed/uVHb4srs0RU" TargetMode="External"/><Relationship Id="rId6" Type="http://schemas.openxmlformats.org/officeDocument/2006/relationships/image" Target="../media/image22.jpeg"/><Relationship Id="rId5" Type="http://schemas.openxmlformats.org/officeDocument/2006/relationships/hyperlink" Target="https://www.youtube.com/watch?v=uVHb4srs0RU" TargetMode="Externa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4.png"/><Relationship Id="rId7"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hyperlink" Target="https://www.youtube.com/watch?v=tDSts0k24zg"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notesSlide" Target="../notesSlides/notesSlide8.xml"/><Relationship Id="rId7"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ideo" Target="https://www.youtube.com/embed/tDSts0k24zg" TargetMode="External"/><Relationship Id="rId6" Type="http://schemas.openxmlformats.org/officeDocument/2006/relationships/image" Target="../media/image25.jpeg"/><Relationship Id="rId5" Type="http://schemas.openxmlformats.org/officeDocument/2006/relationships/hyperlink" Target="https://www.youtube.com/watch?v=tDSts0k24zg" TargetMode="Externa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descr="A person standing next to a group of children&#10;&#10;Description automatically generated">
            <a:extLst>
              <a:ext uri="{FF2B5EF4-FFF2-40B4-BE49-F238E27FC236}">
                <a16:creationId xmlns:a16="http://schemas.microsoft.com/office/drawing/2014/main" id="{65E89AE1-A1A1-B3CD-D045-66338DC67A55}"/>
              </a:ext>
            </a:extLst>
          </p:cNvPr>
          <p:cNvPicPr>
            <a:picLocks noChangeAspect="1"/>
          </p:cNvPicPr>
          <p:nvPr/>
        </p:nvPicPr>
        <p:blipFill rotWithShape="1">
          <a:blip r:embed="rId2"/>
          <a:srcRect l="15220" r="-5" b="-5"/>
          <a:stretch/>
        </p:blipFill>
        <p:spPr>
          <a:xfrm>
            <a:off x="1" y="-6235"/>
            <a:ext cx="3255403"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17" name="Picture 17" descr="A group of children sitting on a log&#10;&#10;Description automatically generated">
            <a:extLst>
              <a:ext uri="{FF2B5EF4-FFF2-40B4-BE49-F238E27FC236}">
                <a16:creationId xmlns:a16="http://schemas.microsoft.com/office/drawing/2014/main" id="{812F546C-DA30-23AA-8CCC-5D1B792B4ABB}"/>
              </a:ext>
            </a:extLst>
          </p:cNvPr>
          <p:cNvPicPr>
            <a:picLocks noChangeAspect="1"/>
          </p:cNvPicPr>
          <p:nvPr/>
        </p:nvPicPr>
        <p:blipFill rotWithShape="1">
          <a:blip r:embed="rId3"/>
          <a:srcRect r="-3" b="22078"/>
          <a:stretch/>
        </p:blipFill>
        <p:spPr>
          <a:xfrm>
            <a:off x="7381876" y="10"/>
            <a:ext cx="4810125" cy="250182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6" name="Picture 6" descr="A person and children in a classroom&#10;&#10;Description automatically generated">
            <a:extLst>
              <a:ext uri="{FF2B5EF4-FFF2-40B4-BE49-F238E27FC236}">
                <a16:creationId xmlns:a16="http://schemas.microsoft.com/office/drawing/2014/main" id="{52343837-FC04-E05B-2C15-12515F8E34E6}"/>
              </a:ext>
            </a:extLst>
          </p:cNvPr>
          <p:cNvPicPr>
            <a:picLocks noChangeAspect="1"/>
          </p:cNvPicPr>
          <p:nvPr/>
        </p:nvPicPr>
        <p:blipFill rotWithShape="1">
          <a:blip r:embed="rId4"/>
          <a:srcRect r="3480" b="-5"/>
          <a:stretch/>
        </p:blipFill>
        <p:spPr>
          <a:xfrm>
            <a:off x="4675537" y="-6235"/>
            <a:ext cx="3677817"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8" name="Picture 9" descr="A group of children sitting on the ground&#10;&#10;Description automatically generated">
            <a:extLst>
              <a:ext uri="{FF2B5EF4-FFF2-40B4-BE49-F238E27FC236}">
                <a16:creationId xmlns:a16="http://schemas.microsoft.com/office/drawing/2014/main" id="{078DBD8B-F722-443A-426E-AB799539A417}"/>
              </a:ext>
            </a:extLst>
          </p:cNvPr>
          <p:cNvPicPr>
            <a:picLocks noChangeAspect="1"/>
          </p:cNvPicPr>
          <p:nvPr/>
        </p:nvPicPr>
        <p:blipFill rotWithShape="1">
          <a:blip r:embed="rId5"/>
          <a:srcRect t="9357" r="-2" b="1001"/>
          <a:stretch/>
        </p:blipFill>
        <p:spPr>
          <a:xfrm>
            <a:off x="1" y="2660089"/>
            <a:ext cx="7122523" cy="4197911"/>
          </a:xfrm>
          <a:custGeom>
            <a:avLst/>
            <a:gdLst/>
            <a:ahLst/>
            <a:cxnLst/>
            <a:rect l="l" t="t" r="r" b="b"/>
            <a:pathLst>
              <a:path w="7122523" h="4197911">
                <a:moveTo>
                  <a:pt x="0" y="0"/>
                </a:moveTo>
                <a:lnTo>
                  <a:pt x="7122523" y="0"/>
                </a:lnTo>
                <a:lnTo>
                  <a:pt x="5177382" y="4197911"/>
                </a:lnTo>
                <a:lnTo>
                  <a:pt x="5171159" y="4197911"/>
                </a:lnTo>
                <a:lnTo>
                  <a:pt x="3981368" y="4197911"/>
                </a:lnTo>
                <a:lnTo>
                  <a:pt x="2331323" y="4197911"/>
                </a:lnTo>
                <a:lnTo>
                  <a:pt x="0" y="4197911"/>
                </a:lnTo>
                <a:close/>
              </a:path>
            </a:pathLst>
          </a:custGeom>
        </p:spPr>
      </p:pic>
      <p:sp>
        <p:nvSpPr>
          <p:cNvPr id="23"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53050" y="2660089"/>
            <a:ext cx="6838950"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5D714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6096000" y="5195233"/>
            <a:ext cx="4997354" cy="2163872"/>
          </a:xfrm>
        </p:spPr>
        <p:txBody>
          <a:bodyPr anchor="t">
            <a:normAutofit/>
          </a:bodyPr>
          <a:lstStyle/>
          <a:p>
            <a:pPr algn="r"/>
            <a:br>
              <a:rPr lang="en-US" sz="4700" b="1" dirty="0">
                <a:solidFill>
                  <a:srgbClr val="FFFFFF"/>
                </a:solidFill>
                <a:latin typeface="Franklin Gothic Book"/>
                <a:cs typeface="Segoe UI"/>
              </a:rPr>
            </a:br>
            <a:r>
              <a:rPr lang="en-US" sz="4700" b="1" dirty="0">
                <a:solidFill>
                  <a:srgbClr val="00B0F0"/>
                </a:solidFill>
                <a:latin typeface="Twinkl Cursive Unlooped" panose="02000000000000000000" pitchFamily="2" charset="0"/>
                <a:cs typeface="Segoe UI"/>
              </a:rPr>
              <a:t>Helping at Home</a:t>
            </a:r>
            <a:endParaRPr lang="en-US" sz="4700" dirty="0">
              <a:solidFill>
                <a:srgbClr val="00B0F0"/>
              </a:solidFill>
              <a:latin typeface="Twinkl Cursive Unlooped" panose="02000000000000000000" pitchFamily="2" charset="0"/>
              <a:cs typeface="Segoe UI"/>
            </a:endParaRPr>
          </a:p>
        </p:txBody>
      </p:sp>
      <p:pic>
        <p:nvPicPr>
          <p:cNvPr id="4" name="Picture 5" descr="A group of children reading books&#10;&#10;Description automatically generated">
            <a:extLst>
              <a:ext uri="{FF2B5EF4-FFF2-40B4-BE49-F238E27FC236}">
                <a16:creationId xmlns:a16="http://schemas.microsoft.com/office/drawing/2014/main" id="{0475CDF6-2DC5-EA02-4E36-9E06BD7C3DD1}"/>
              </a:ext>
            </a:extLst>
          </p:cNvPr>
          <p:cNvPicPr>
            <a:picLocks noChangeAspect="1"/>
          </p:cNvPicPr>
          <p:nvPr/>
        </p:nvPicPr>
        <p:blipFill rotWithShape="1">
          <a:blip r:embed="rId6"/>
          <a:srcRect l="2573" r="6573" b="1"/>
          <a:stretch/>
        </p:blipFill>
        <p:spPr>
          <a:xfrm>
            <a:off x="2261968" y="1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9" name="Title 1">
            <a:extLst>
              <a:ext uri="{FF2B5EF4-FFF2-40B4-BE49-F238E27FC236}">
                <a16:creationId xmlns:a16="http://schemas.microsoft.com/office/drawing/2014/main" id="{BAB55EA8-D071-4BB9-AB7A-FB9A1036F0A2}"/>
              </a:ext>
            </a:extLst>
          </p:cNvPr>
          <p:cNvSpPr txBox="1">
            <a:spLocks/>
          </p:cNvSpPr>
          <p:nvPr/>
        </p:nvSpPr>
        <p:spPr>
          <a:xfrm>
            <a:off x="7012451" y="2374360"/>
            <a:ext cx="4997354" cy="3329350"/>
          </a:xfrm>
          <a:prstGeom prst="rect">
            <a:avLst/>
          </a:prstGeom>
        </p:spPr>
        <p:txBody>
          <a:bodyPr vert="horz" lIns="91440" tIns="45720" rIns="91440" bIns="45720" rtlCol="0" anchor="t">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br>
              <a:rPr lang="en-US" sz="4700" b="1" dirty="0">
                <a:solidFill>
                  <a:srgbClr val="FFFFFF"/>
                </a:solidFill>
                <a:latin typeface="Franklin Gothic Book"/>
                <a:cs typeface="Segoe UI"/>
              </a:rPr>
            </a:br>
            <a:r>
              <a:rPr lang="en-US" sz="4700" b="1" dirty="0">
                <a:solidFill>
                  <a:srgbClr val="FFFFFF"/>
                </a:solidFill>
                <a:latin typeface="Franklin Gothic Book"/>
                <a:cs typeface="Segoe UI"/>
              </a:rPr>
              <a:t>Llangan Primary School</a:t>
            </a:r>
          </a:p>
          <a:p>
            <a:pPr algn="r"/>
            <a:endParaRPr lang="en-US" sz="4700" b="1" dirty="0">
              <a:solidFill>
                <a:srgbClr val="FFFFFF"/>
              </a:solidFill>
              <a:latin typeface="Franklin Gothic Book"/>
              <a:cs typeface="Segoe UI"/>
            </a:endParaRPr>
          </a:p>
          <a:p>
            <a:pPr algn="r"/>
            <a:endParaRPr lang="en-US" sz="4700" b="1" dirty="0">
              <a:solidFill>
                <a:srgbClr val="FFFFFF"/>
              </a:solidFill>
              <a:latin typeface="Franklin Gothic Book"/>
              <a:cs typeface="Segoe UI"/>
            </a:endParaRPr>
          </a:p>
          <a:p>
            <a:pPr algn="r"/>
            <a:endParaRPr lang="en-US" sz="4700" b="1" dirty="0">
              <a:solidFill>
                <a:srgbClr val="FFFFFF"/>
              </a:solidFill>
              <a:latin typeface="Franklin Gothic Book"/>
              <a:cs typeface="Segoe UI"/>
            </a:endParaRPr>
          </a:p>
          <a:p>
            <a:pPr algn="r"/>
            <a:endParaRPr lang="en-US" sz="4700" b="1" dirty="0">
              <a:solidFill>
                <a:srgbClr val="FFFFFF"/>
              </a:solidFill>
              <a:latin typeface="Franklin Gothic Book"/>
              <a:cs typeface="Segoe UI"/>
            </a:endParaRPr>
          </a:p>
          <a:p>
            <a:r>
              <a:rPr lang="en-US" sz="4700" b="1" dirty="0">
                <a:solidFill>
                  <a:srgbClr val="FFFFFF"/>
                </a:solidFill>
                <a:latin typeface="Franklin Gothic Book"/>
                <a:cs typeface="Segoe UI"/>
              </a:rPr>
              <a:t>Parent Workshop</a:t>
            </a:r>
            <a:endParaRPr lang="en-US" sz="4700" dirty="0">
              <a:solidFill>
                <a:srgbClr val="FFFFFF"/>
              </a:solidFill>
              <a:latin typeface="Franklin Gothic Book"/>
              <a:cs typeface="Segoe UI"/>
            </a:endParaRPr>
          </a:p>
        </p:txBody>
      </p:sp>
      <p:pic>
        <p:nvPicPr>
          <p:cNvPr id="3" name="Picture 2">
            <a:extLst>
              <a:ext uri="{FF2B5EF4-FFF2-40B4-BE49-F238E27FC236}">
                <a16:creationId xmlns:a16="http://schemas.microsoft.com/office/drawing/2014/main" id="{CF77730F-AD94-40C0-AA8D-61DFBDA5CADE}"/>
              </a:ext>
            </a:extLst>
          </p:cNvPr>
          <p:cNvPicPr>
            <a:picLocks noChangeAspect="1"/>
          </p:cNvPicPr>
          <p:nvPr/>
        </p:nvPicPr>
        <p:blipFill>
          <a:blip r:embed="rId7"/>
          <a:stretch>
            <a:fillRect/>
          </a:stretch>
        </p:blipFill>
        <p:spPr>
          <a:xfrm>
            <a:off x="9272016" y="3257917"/>
            <a:ext cx="932688" cy="1339488"/>
          </a:xfrm>
          <a:prstGeom prst="rect">
            <a:avLst/>
          </a:prstGeom>
        </p:spPr>
      </p:pic>
    </p:spTree>
    <p:extLst>
      <p:ext uri="{BB962C8B-B14F-4D97-AF65-F5344CB8AC3E}">
        <p14:creationId xmlns:p14="http://schemas.microsoft.com/office/powerpoint/2010/main" val="32239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9"/>
                                        </p:tgtEl>
                                        <p:attrNameLst>
                                          <p:attrName>style.visibility</p:attrName>
                                        </p:attrNameLst>
                                      </p:cBhvr>
                                      <p:to>
                                        <p:strVal val="visible"/>
                                      </p:to>
                                    </p:set>
                                    <p:animEffect transition="in" filter="fade">
                                      <p:cBhvr>
                                        <p:cTn id="10" dur="7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08799F80-79B5-4956-B11E-C61FE119469F}"/>
              </a:ext>
            </a:extLst>
          </p:cNvPr>
          <p:cNvGraphicFramePr>
            <a:graphicFrameLocks noGrp="1"/>
          </p:cNvGraphicFramePr>
          <p:nvPr>
            <p:extLst>
              <p:ext uri="{D42A27DB-BD31-4B8C-83A1-F6EECF244321}">
                <p14:modId xmlns:p14="http://schemas.microsoft.com/office/powerpoint/2010/main" val="3990619318"/>
              </p:ext>
            </p:extLst>
          </p:nvPr>
        </p:nvGraphicFramePr>
        <p:xfrm>
          <a:off x="432224" y="2319196"/>
          <a:ext cx="10700595" cy="3652009"/>
        </p:xfrm>
        <a:graphic>
          <a:graphicData uri="http://schemas.openxmlformats.org/drawingml/2006/table">
            <a:tbl>
              <a:tblPr firstRow="1" firstCol="1" bandRow="1">
                <a:tableStyleId>{5C22544A-7EE6-4342-B048-85BDC9FD1C3A}</a:tableStyleId>
              </a:tblPr>
              <a:tblGrid>
                <a:gridCol w="5251593">
                  <a:extLst>
                    <a:ext uri="{9D8B030D-6E8A-4147-A177-3AD203B41FA5}">
                      <a16:colId xmlns:a16="http://schemas.microsoft.com/office/drawing/2014/main" val="1015325939"/>
                    </a:ext>
                  </a:extLst>
                </a:gridCol>
                <a:gridCol w="5449002">
                  <a:extLst>
                    <a:ext uri="{9D8B030D-6E8A-4147-A177-3AD203B41FA5}">
                      <a16:colId xmlns:a16="http://schemas.microsoft.com/office/drawing/2014/main" val="2465169918"/>
                    </a:ext>
                  </a:extLst>
                </a:gridCol>
              </a:tblGrid>
              <a:tr h="463064">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Homework</a:t>
                      </a:r>
                    </a:p>
                  </a:txBody>
                  <a:tcPr marL="86721" marR="86721" marT="0" marB="0"/>
                </a:tc>
                <a:tc>
                  <a:txBody>
                    <a:bodyPr/>
                    <a:lstStyle/>
                    <a:p>
                      <a:pPr algn="just">
                        <a:spcAft>
                          <a:spcPts val="0"/>
                        </a:spcAft>
                      </a:pPr>
                      <a:endParaRPr lang="en-GB" sz="2500" dirty="0">
                        <a:effectLst/>
                        <a:latin typeface="Calibri Light" panose="020F0302020204030204" pitchFamily="34" charset="0"/>
                        <a:ea typeface="Calibri Light" panose="020F0302020204030204" pitchFamily="34" charset="0"/>
                        <a:cs typeface="Calibri Light" panose="020F0302020204030204" pitchFamily="34" charset="0"/>
                      </a:endParaRPr>
                    </a:p>
                  </a:txBody>
                  <a:tcPr marL="86721" marR="86721" marT="0" marB="0"/>
                </a:tc>
                <a:extLst>
                  <a:ext uri="{0D108BD9-81ED-4DB2-BD59-A6C34878D82A}">
                    <a16:rowId xmlns:a16="http://schemas.microsoft.com/office/drawing/2014/main" val="2489372408"/>
                  </a:ext>
                </a:extLst>
              </a:tr>
              <a:tr h="771773">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Phonics and Reading </a:t>
                      </a:r>
                    </a:p>
                  </a:txBody>
                  <a:tcPr marL="86721" marR="86721" marT="0" marB="0"/>
                </a:tc>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Reading Books</a:t>
                      </a:r>
                    </a:p>
                  </a:txBody>
                  <a:tcPr marL="86721" marR="86721" marT="0" marB="0"/>
                </a:tc>
                <a:extLst>
                  <a:ext uri="{0D108BD9-81ED-4DB2-BD59-A6C34878D82A}">
                    <a16:rowId xmlns:a16="http://schemas.microsoft.com/office/drawing/2014/main" val="1540662724"/>
                  </a:ext>
                </a:extLst>
              </a:tr>
              <a:tr h="827586">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Spelling</a:t>
                      </a:r>
                    </a:p>
                  </a:txBody>
                  <a:tcPr marL="86721" marR="86721" marT="0" marB="0"/>
                </a:tc>
                <a:tc>
                  <a:txBody>
                    <a:bodyPr/>
                    <a:lstStyle/>
                    <a:p>
                      <a:pPr algn="just">
                        <a:spcAft>
                          <a:spcPts val="0"/>
                        </a:spcAft>
                      </a:pPr>
                      <a:r>
                        <a:rPr lang="en-GB" sz="2500" dirty="0" err="1">
                          <a:effectLst/>
                          <a:latin typeface="Calibri Light" panose="020F0302020204030204" pitchFamily="34" charset="0"/>
                          <a:ea typeface="Calibri Light" panose="020F0302020204030204" pitchFamily="34" charset="0"/>
                          <a:cs typeface="Calibri Light" panose="020F0302020204030204" pitchFamily="34" charset="0"/>
                        </a:rPr>
                        <a:t>Edshed</a:t>
                      </a: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 – Spelling Shed</a:t>
                      </a:r>
                    </a:p>
                  </a:txBody>
                  <a:tcPr marL="86721" marR="86721" marT="0" marB="0"/>
                </a:tc>
                <a:extLst>
                  <a:ext uri="{0D108BD9-81ED-4DB2-BD59-A6C34878D82A}">
                    <a16:rowId xmlns:a16="http://schemas.microsoft.com/office/drawing/2014/main" val="2866101029"/>
                  </a:ext>
                </a:extLst>
              </a:tr>
              <a:tr h="827586">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Maths</a:t>
                      </a:r>
                    </a:p>
                  </a:txBody>
                  <a:tcPr marL="86721" marR="86721" marT="0" marB="0"/>
                </a:tc>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Mathletics</a:t>
                      </a:r>
                    </a:p>
                  </a:txBody>
                  <a:tcPr marL="86721" marR="86721" marT="0" marB="0"/>
                </a:tc>
                <a:extLst>
                  <a:ext uri="{0D108BD9-81ED-4DB2-BD59-A6C34878D82A}">
                    <a16:rowId xmlns:a16="http://schemas.microsoft.com/office/drawing/2014/main" val="3376570871"/>
                  </a:ext>
                </a:extLst>
              </a:tr>
              <a:tr h="437216">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Learning Log</a:t>
                      </a:r>
                    </a:p>
                  </a:txBody>
                  <a:tcPr marL="86721" marR="86721" marT="0" marB="0"/>
                </a:tc>
                <a:tc>
                  <a:txBody>
                    <a:bodyPr/>
                    <a:lstStyle/>
                    <a:p>
                      <a:pPr algn="just">
                        <a:spcAft>
                          <a:spcPts val="0"/>
                        </a:spcAft>
                      </a:pPr>
                      <a:r>
                        <a:rPr lang="en-GB" sz="2500" dirty="0">
                          <a:effectLst/>
                          <a:latin typeface="Calibri Light" panose="020F0302020204030204" pitchFamily="34" charset="0"/>
                          <a:ea typeface="Calibri Light" panose="020F0302020204030204" pitchFamily="34" charset="0"/>
                          <a:cs typeface="Calibri Light" panose="020F0302020204030204" pitchFamily="34" charset="0"/>
                        </a:rPr>
                        <a:t>Learning log book- sent home once a fortnight. </a:t>
                      </a:r>
                    </a:p>
                  </a:txBody>
                  <a:tcPr marL="86721" marR="86721" marT="0" marB="0"/>
                </a:tc>
                <a:extLst>
                  <a:ext uri="{0D108BD9-81ED-4DB2-BD59-A6C34878D82A}">
                    <a16:rowId xmlns:a16="http://schemas.microsoft.com/office/drawing/2014/main" val="4199788671"/>
                  </a:ext>
                </a:extLst>
              </a:tr>
            </a:tbl>
          </a:graphicData>
        </a:graphic>
      </p:graphicFrame>
      <p:pic>
        <p:nvPicPr>
          <p:cNvPr id="3" name="Picture 5" descr="A group of kids playing football&#10;&#10;Description automatically generated">
            <a:extLst>
              <a:ext uri="{FF2B5EF4-FFF2-40B4-BE49-F238E27FC236}">
                <a16:creationId xmlns:a16="http://schemas.microsoft.com/office/drawing/2014/main" id="{4C2FE790-A756-87A5-E717-CAE5FAFD40D0}"/>
              </a:ext>
            </a:extLst>
          </p:cNvPr>
          <p:cNvPicPr>
            <a:picLocks noChangeAspect="1"/>
          </p:cNvPicPr>
          <p:nvPr/>
        </p:nvPicPr>
        <p:blipFill>
          <a:blip r:embed="rId3"/>
          <a:stretch>
            <a:fillRect/>
          </a:stretch>
        </p:blipFill>
        <p:spPr>
          <a:xfrm>
            <a:off x="8544297" y="26393"/>
            <a:ext cx="3465615" cy="2045187"/>
          </a:xfrm>
          <a:prstGeom prst="rect">
            <a:avLst/>
          </a:prstGeom>
        </p:spPr>
      </p:pic>
      <p:sp>
        <p:nvSpPr>
          <p:cNvPr id="6" name="Title 5">
            <a:extLst>
              <a:ext uri="{FF2B5EF4-FFF2-40B4-BE49-F238E27FC236}">
                <a16:creationId xmlns:a16="http://schemas.microsoft.com/office/drawing/2014/main" id="{E166739B-5909-4160-9325-DBFDB7FF3F12}"/>
              </a:ext>
            </a:extLst>
          </p:cNvPr>
          <p:cNvSpPr>
            <a:spLocks noGrp="1"/>
          </p:cNvSpPr>
          <p:nvPr>
            <p:ph type="title"/>
          </p:nvPr>
        </p:nvSpPr>
        <p:spPr/>
        <p:txBody>
          <a:bodyPr/>
          <a:lstStyle/>
          <a:p>
            <a:endParaRPr lang="en-GB"/>
          </a:p>
        </p:txBody>
      </p:sp>
      <p:sp>
        <p:nvSpPr>
          <p:cNvPr id="11" name="Title 1">
            <a:extLst>
              <a:ext uri="{FF2B5EF4-FFF2-40B4-BE49-F238E27FC236}">
                <a16:creationId xmlns:a16="http://schemas.microsoft.com/office/drawing/2014/main" id="{AB68B18E-3180-4662-AEC4-5E1A5F4CB914}"/>
              </a:ext>
            </a:extLst>
          </p:cNvPr>
          <p:cNvSpPr txBox="1">
            <a:spLocks/>
          </p:cNvSpPr>
          <p:nvPr/>
        </p:nvSpPr>
        <p:spPr>
          <a:xfrm>
            <a:off x="182088" y="-495"/>
            <a:ext cx="4997354" cy="2163872"/>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700" b="1" dirty="0">
                <a:solidFill>
                  <a:srgbClr val="FFFFFF"/>
                </a:solidFill>
                <a:latin typeface="Franklin Gothic Book"/>
                <a:cs typeface="Segoe UI"/>
              </a:rPr>
            </a:br>
            <a:r>
              <a:rPr lang="en-US" sz="4700" b="1" dirty="0">
                <a:solidFill>
                  <a:srgbClr val="00B0F0"/>
                </a:solidFill>
                <a:latin typeface="Twinkl Cursive Unlooped" panose="02000000000000000000" pitchFamily="2" charset="0"/>
                <a:cs typeface="Segoe UI"/>
              </a:rPr>
              <a:t>Helping at Home</a:t>
            </a:r>
            <a:endParaRPr lang="en-US" sz="4700" dirty="0">
              <a:solidFill>
                <a:srgbClr val="00B0F0"/>
              </a:solidFill>
              <a:latin typeface="Twinkl Cursive Unlooped" panose="02000000000000000000" pitchFamily="2" charset="0"/>
              <a:cs typeface="Segoe UI"/>
            </a:endParaRPr>
          </a:p>
        </p:txBody>
      </p:sp>
    </p:spTree>
    <p:extLst>
      <p:ext uri="{BB962C8B-B14F-4D97-AF65-F5344CB8AC3E}">
        <p14:creationId xmlns:p14="http://schemas.microsoft.com/office/powerpoint/2010/main" val="38165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7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2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2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Rectangle 2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596375" y="2515029"/>
            <a:ext cx="2626286" cy="913971"/>
          </a:xfrm>
        </p:spPr>
        <p:txBody>
          <a:bodyPr anchor="b">
            <a:normAutofit/>
          </a:bodyPr>
          <a:lstStyle/>
          <a:p>
            <a:pPr algn="ctr"/>
            <a:r>
              <a:rPr lang="en-US" sz="4000" dirty="0">
                <a:solidFill>
                  <a:srgbClr val="FFFFFF"/>
                </a:solidFill>
                <a:latin typeface="Franklin Gothic Book"/>
                <a:cs typeface="Segoe UI"/>
              </a:rPr>
              <a:t>Phonics</a:t>
            </a:r>
            <a:endParaRPr lang="en-US" sz="4000" dirty="0">
              <a:solidFill>
                <a:srgbClr val="FFFFFF"/>
              </a:solidFill>
              <a:latin typeface="Franklin Gothic Book" panose="020B0503020102020204" pitchFamily="34" charset="0"/>
              <a:cs typeface="Segoe UI" panose="020B0502040204020203" pitchFamily="34" charset="0"/>
            </a:endParaRPr>
          </a:p>
        </p:txBody>
      </p:sp>
      <p:pic>
        <p:nvPicPr>
          <p:cNvPr id="15" name="Picture 15" descr="A group of girls sitting at a desk&#10;&#10;Description automatically generated">
            <a:extLst>
              <a:ext uri="{FF2B5EF4-FFF2-40B4-BE49-F238E27FC236}">
                <a16:creationId xmlns:a16="http://schemas.microsoft.com/office/drawing/2014/main" id="{BCC49767-6F42-C969-D74A-9086921563E6}"/>
              </a:ext>
            </a:extLst>
          </p:cNvPr>
          <p:cNvPicPr>
            <a:picLocks noChangeAspect="1"/>
          </p:cNvPicPr>
          <p:nvPr/>
        </p:nvPicPr>
        <p:blipFill>
          <a:blip r:embed="rId4"/>
          <a:stretch>
            <a:fillRect/>
          </a:stretch>
        </p:blipFill>
        <p:spPr>
          <a:xfrm>
            <a:off x="596364" y="458084"/>
            <a:ext cx="2626296" cy="2299979"/>
          </a:xfrm>
          <a:prstGeom prst="rect">
            <a:avLst/>
          </a:prstGeom>
        </p:spPr>
      </p:pic>
      <p:pic>
        <p:nvPicPr>
          <p:cNvPr id="1026" name="Picture 2" descr="Phonics - Tangmere Primary Academy">
            <a:extLst>
              <a:ext uri="{FF2B5EF4-FFF2-40B4-BE49-F238E27FC236}">
                <a16:creationId xmlns:a16="http://schemas.microsoft.com/office/drawing/2014/main" id="{D79535BF-00CD-DD6A-39B0-069C185178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06" y="3723442"/>
            <a:ext cx="3921932" cy="12262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0795130-A167-5ACA-DF82-927877346367}"/>
              </a:ext>
            </a:extLst>
          </p:cNvPr>
          <p:cNvSpPr txBox="1"/>
          <p:nvPr/>
        </p:nvSpPr>
        <p:spPr>
          <a:xfrm>
            <a:off x="5389988" y="5382437"/>
            <a:ext cx="4393581" cy="923330"/>
          </a:xfrm>
          <a:prstGeom prst="rect">
            <a:avLst/>
          </a:prstGeom>
          <a:noFill/>
        </p:spPr>
        <p:txBody>
          <a:bodyPr wrap="square" rtlCol="0">
            <a:spAutoFit/>
          </a:bodyPr>
          <a:lstStyle/>
          <a:p>
            <a:r>
              <a:rPr lang="en-GB" dirty="0">
                <a:hlinkClick r:id="rId6"/>
              </a:rPr>
              <a:t>https://www.youtube.com/watch?v=bXOJUPNVnLc</a:t>
            </a:r>
            <a:endParaRPr lang="en-GB" dirty="0"/>
          </a:p>
          <a:p>
            <a:endParaRPr lang="en-GB" dirty="0"/>
          </a:p>
        </p:txBody>
      </p:sp>
      <p:sp>
        <p:nvSpPr>
          <p:cNvPr id="8" name="TextBox 7">
            <a:extLst>
              <a:ext uri="{FF2B5EF4-FFF2-40B4-BE49-F238E27FC236}">
                <a16:creationId xmlns:a16="http://schemas.microsoft.com/office/drawing/2014/main" id="{A8370213-7C20-708A-936C-52E6676C4C1F}"/>
              </a:ext>
            </a:extLst>
          </p:cNvPr>
          <p:cNvSpPr txBox="1"/>
          <p:nvPr/>
        </p:nvSpPr>
        <p:spPr>
          <a:xfrm>
            <a:off x="4213467" y="6121101"/>
            <a:ext cx="7802880" cy="369332"/>
          </a:xfrm>
          <a:prstGeom prst="rect">
            <a:avLst/>
          </a:prstGeom>
          <a:noFill/>
        </p:spPr>
        <p:txBody>
          <a:bodyPr wrap="square" rtlCol="0">
            <a:spAutoFit/>
          </a:bodyPr>
          <a:lstStyle/>
          <a:p>
            <a:r>
              <a:rPr lang="en-GB" dirty="0"/>
              <a:t>We will be looking at Read, Write Inc during our phonic workshop in Spring Term. </a:t>
            </a:r>
          </a:p>
        </p:txBody>
      </p:sp>
      <p:sp>
        <p:nvSpPr>
          <p:cNvPr id="13" name="Title 1">
            <a:extLst>
              <a:ext uri="{FF2B5EF4-FFF2-40B4-BE49-F238E27FC236}">
                <a16:creationId xmlns:a16="http://schemas.microsoft.com/office/drawing/2014/main" id="{093C4CAC-8A83-4571-84B9-8FB9C8D7BD98}"/>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3" name="Online Media 2" title="Parent video: Understanding Phonics">
            <a:hlinkClick r:id="" action="ppaction://media"/>
            <a:extLst>
              <a:ext uri="{FF2B5EF4-FFF2-40B4-BE49-F238E27FC236}">
                <a16:creationId xmlns:a16="http://schemas.microsoft.com/office/drawing/2014/main" id="{D519C43B-FE18-40EA-9CE7-586D57D957DC}"/>
              </a:ext>
            </a:extLst>
          </p:cNvPr>
          <p:cNvPicPr>
            <a:picLocks noRot="1" noChangeAspect="1"/>
          </p:cNvPicPr>
          <p:nvPr>
            <a:videoFile r:link="rId1"/>
          </p:nvPr>
        </p:nvPicPr>
        <p:blipFill>
          <a:blip r:embed="rId7"/>
          <a:stretch>
            <a:fillRect/>
          </a:stretch>
        </p:blipFill>
        <p:spPr>
          <a:xfrm>
            <a:off x="4230379" y="186313"/>
            <a:ext cx="7847577" cy="4414262"/>
          </a:xfrm>
          <a:prstGeom prst="rect">
            <a:avLst/>
          </a:prstGeom>
        </p:spPr>
      </p:pic>
    </p:spTree>
    <p:extLst>
      <p:ext uri="{BB962C8B-B14F-4D97-AF65-F5344CB8AC3E}">
        <p14:creationId xmlns:p14="http://schemas.microsoft.com/office/powerpoint/2010/main" val="15349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2F7EE-E1AD-4C3B-A07D-85C506E05838}"/>
              </a:ext>
            </a:extLst>
          </p:cNvPr>
          <p:cNvSpPr>
            <a:spLocks noGrp="1"/>
          </p:cNvSpPr>
          <p:nvPr>
            <p:ph type="title"/>
          </p:nvPr>
        </p:nvSpPr>
        <p:spPr>
          <a:xfrm>
            <a:off x="1003610" y="2401169"/>
            <a:ext cx="2096429" cy="693715"/>
          </a:xfrm>
        </p:spPr>
        <p:txBody>
          <a:bodyPr anchor="b">
            <a:normAutofit/>
          </a:bodyPr>
          <a:lstStyle/>
          <a:p>
            <a:pPr algn="r"/>
            <a:r>
              <a:rPr lang="en-GB" sz="4000" dirty="0">
                <a:solidFill>
                  <a:srgbClr val="FFFFFF"/>
                </a:solidFill>
              </a:rPr>
              <a:t>Reading </a:t>
            </a:r>
          </a:p>
        </p:txBody>
      </p:sp>
      <p:pic>
        <p:nvPicPr>
          <p:cNvPr id="9" name="Picture 5" descr="A group of children reading books&#10;&#10;Description automatically generated">
            <a:extLst>
              <a:ext uri="{FF2B5EF4-FFF2-40B4-BE49-F238E27FC236}">
                <a16:creationId xmlns:a16="http://schemas.microsoft.com/office/drawing/2014/main" id="{4D4E27C5-B0DC-ACBF-EDDC-8CC226F870C4}"/>
              </a:ext>
            </a:extLst>
          </p:cNvPr>
          <p:cNvPicPr preferRelativeResize="0">
            <a:picLocks noChangeAspect="1"/>
          </p:cNvPicPr>
          <p:nvPr/>
        </p:nvPicPr>
        <p:blipFill rotWithShape="1">
          <a:blip r:embed="rId3"/>
          <a:srcRect l="2573" r="6573" b="1"/>
          <a:stretch/>
        </p:blipFill>
        <p:spPr>
          <a:xfrm>
            <a:off x="354852" y="-14485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12" name="TextBox 11">
            <a:extLst>
              <a:ext uri="{FF2B5EF4-FFF2-40B4-BE49-F238E27FC236}">
                <a16:creationId xmlns:a16="http://schemas.microsoft.com/office/drawing/2014/main" id="{B5FAC13E-4BCE-F5A2-8D68-3BC8BF9BC334}"/>
              </a:ext>
            </a:extLst>
          </p:cNvPr>
          <p:cNvSpPr txBox="1"/>
          <p:nvPr/>
        </p:nvSpPr>
        <p:spPr>
          <a:xfrm>
            <a:off x="3977062" y="0"/>
            <a:ext cx="8291027" cy="6463308"/>
          </a:xfrm>
          <a:prstGeom prst="rect">
            <a:avLst/>
          </a:prstGeom>
          <a:noFill/>
        </p:spPr>
        <p:txBody>
          <a:bodyPr wrap="square" rtlCol="0">
            <a:spAutoFit/>
          </a:bodyPr>
          <a:lstStyle/>
          <a:p>
            <a:pPr algn="ctr"/>
            <a:r>
              <a:rPr lang="en-GB" sz="1800" b="1" u="none" strike="noStrike" dirty="0">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A child’s initial contact with words and symbols happens before going to school. The first exposure a child has to literacy is at home and in the community. Attitudes and values are directly and indirectly taught, and influence what the child perceives as relevant and important to his or her personal success. As a child grows older and begins to go through different stages of reading development, a number of other factors could also influence success in learning to read. These factors determine the reading readiness: parents and the family environment, the child’s attitudes and values, and teachers</a:t>
            </a:r>
          </a:p>
          <a:p>
            <a:pPr algn="ctr"/>
            <a:r>
              <a:rPr lang="en-GB" sz="1800" dirty="0">
                <a:effectLst/>
                <a:latin typeface="Calibri" panose="020F0502020204030204" pitchFamily="34" charset="0"/>
                <a:ea typeface="Calibri" panose="020F0502020204030204" pitchFamily="34" charset="0"/>
                <a:cs typeface="Calibri" panose="020F0502020204030204" pitchFamily="34" charset="0"/>
              </a:rPr>
              <a:t> </a:t>
            </a:r>
          </a:p>
          <a:p>
            <a:pPr algn="ctr"/>
            <a:r>
              <a:rPr lang="en-GB" sz="1800" b="1"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mj-lt"/>
              <a:buAutoNum type="arabicPeriod"/>
            </a:pPr>
            <a:r>
              <a:rPr lang="en-GB" sz="1800" b="1" dirty="0">
                <a:effectLst/>
                <a:latin typeface="Calibri" panose="020F0502020204030204" pitchFamily="34" charset="0"/>
                <a:ea typeface="Calibri" panose="020F0502020204030204" pitchFamily="34" charset="0"/>
                <a:cs typeface="Calibri" panose="020F0502020204030204" pitchFamily="34" charset="0"/>
              </a:rPr>
              <a:t>The pre-reading stage</a:t>
            </a:r>
          </a:p>
          <a:p>
            <a:pPr marL="342900" lvl="0" indent="-342900">
              <a:buFont typeface="+mj-lt"/>
              <a:buAutoNum type="arabicPeriod"/>
            </a:pPr>
            <a:endParaRPr lang="en-GB" sz="1800" b="1"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mj-lt"/>
              <a:buAutoNum type="arabicPeriod"/>
            </a:pPr>
            <a:r>
              <a:rPr lang="en-GB" sz="1800" b="1" dirty="0">
                <a:effectLst/>
                <a:latin typeface="Calibri" panose="020F0502020204030204" pitchFamily="34" charset="0"/>
                <a:ea typeface="Calibri" panose="020F0502020204030204" pitchFamily="34" charset="0"/>
                <a:cs typeface="Calibri" panose="020F0502020204030204" pitchFamily="34" charset="0"/>
              </a:rPr>
              <a:t>Beginning reading</a:t>
            </a:r>
          </a:p>
          <a:p>
            <a:pPr marL="342900" lvl="0" indent="-342900">
              <a:buFont typeface="+mj-lt"/>
              <a:buAutoNum type="arabicPeriod"/>
            </a:pPr>
            <a:endParaRPr lang="en-GB" b="1" dirty="0">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mj-lt"/>
              <a:buAutoNum type="arabicPeriod"/>
            </a:pPr>
            <a:r>
              <a:rPr lang="en-GB" sz="1800" b="1" dirty="0">
                <a:effectLst/>
                <a:latin typeface="Calibri" panose="020F0502020204030204" pitchFamily="34" charset="0"/>
                <a:ea typeface="Calibri" panose="020F0502020204030204" pitchFamily="34" charset="0"/>
                <a:cs typeface="Calibri" panose="020F0502020204030204" pitchFamily="34" charset="0"/>
              </a:rPr>
              <a:t>Developing reading fluency</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Activate prior Knowledge</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Visualise</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Question</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Self-monitor</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Analyse and connect</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Analyse and infer</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Analyse and evaluate</a:t>
            </a:r>
          </a:p>
          <a:p>
            <a:pPr marL="342900" lvl="0" indent="-342900">
              <a:buFont typeface="Wingdings" pitchFamily="2"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Analyse and summarise</a:t>
            </a:r>
          </a:p>
        </p:txBody>
      </p:sp>
      <p:pic>
        <p:nvPicPr>
          <p:cNvPr id="13" name="Picture 12" descr="A screenshot of a phone&#10;&#10;Description automatically generated">
            <a:extLst>
              <a:ext uri="{FF2B5EF4-FFF2-40B4-BE49-F238E27FC236}">
                <a16:creationId xmlns:a16="http://schemas.microsoft.com/office/drawing/2014/main" id="{5C342223-B3D6-1F6B-04AD-BC3557C1D5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931" y="2897336"/>
            <a:ext cx="3394997" cy="3970800"/>
          </a:xfrm>
          <a:prstGeom prst="rect">
            <a:avLst/>
          </a:prstGeom>
        </p:spPr>
      </p:pic>
      <p:pic>
        <p:nvPicPr>
          <p:cNvPr id="14" name="Picture 13" descr="A pink oval with white text&#10;&#10;Description automatically generated">
            <a:extLst>
              <a:ext uri="{FF2B5EF4-FFF2-40B4-BE49-F238E27FC236}">
                <a16:creationId xmlns:a16="http://schemas.microsoft.com/office/drawing/2014/main" id="{E7699586-869C-D4F0-BB54-4B082EDA63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1631" y="2748026"/>
            <a:ext cx="3639969" cy="2015520"/>
          </a:xfrm>
          <a:prstGeom prst="rect">
            <a:avLst/>
          </a:prstGeom>
        </p:spPr>
      </p:pic>
    </p:spTree>
    <p:extLst>
      <p:ext uri="{BB962C8B-B14F-4D97-AF65-F5344CB8AC3E}">
        <p14:creationId xmlns:p14="http://schemas.microsoft.com/office/powerpoint/2010/main" val="2638166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2F7EE-E1AD-4C3B-A07D-85C506E05838}"/>
              </a:ext>
            </a:extLst>
          </p:cNvPr>
          <p:cNvSpPr>
            <a:spLocks noGrp="1"/>
          </p:cNvSpPr>
          <p:nvPr>
            <p:ph type="title"/>
          </p:nvPr>
        </p:nvSpPr>
        <p:spPr>
          <a:xfrm>
            <a:off x="1003610" y="2401169"/>
            <a:ext cx="2096429" cy="693715"/>
          </a:xfrm>
        </p:spPr>
        <p:txBody>
          <a:bodyPr anchor="b">
            <a:normAutofit/>
          </a:bodyPr>
          <a:lstStyle/>
          <a:p>
            <a:pPr algn="r"/>
            <a:r>
              <a:rPr lang="en-GB" sz="4000" dirty="0">
                <a:solidFill>
                  <a:srgbClr val="FFFFFF"/>
                </a:solidFill>
              </a:rPr>
              <a:t>Reading </a:t>
            </a:r>
          </a:p>
        </p:txBody>
      </p:sp>
      <p:pic>
        <p:nvPicPr>
          <p:cNvPr id="8" name="Picture 7">
            <a:hlinkClick r:id="rId2"/>
            <a:extLst>
              <a:ext uri="{FF2B5EF4-FFF2-40B4-BE49-F238E27FC236}">
                <a16:creationId xmlns:a16="http://schemas.microsoft.com/office/drawing/2014/main" id="{2CA81684-F07D-8521-8510-506F7E38E4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0110" y="2095494"/>
            <a:ext cx="5171605" cy="425202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A group of children reading books&#10;&#10;Description automatically generated">
            <a:extLst>
              <a:ext uri="{FF2B5EF4-FFF2-40B4-BE49-F238E27FC236}">
                <a16:creationId xmlns:a16="http://schemas.microsoft.com/office/drawing/2014/main" id="{4D4E27C5-B0DC-ACBF-EDDC-8CC226F870C4}"/>
              </a:ext>
            </a:extLst>
          </p:cNvPr>
          <p:cNvPicPr preferRelativeResize="0">
            <a:picLocks noChangeAspect="1"/>
          </p:cNvPicPr>
          <p:nvPr/>
        </p:nvPicPr>
        <p:blipFill rotWithShape="1">
          <a:blip r:embed="rId4"/>
          <a:srcRect l="2573" r="6573" b="1"/>
          <a:stretch/>
        </p:blipFill>
        <p:spPr>
          <a:xfrm>
            <a:off x="354852" y="21005"/>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11" name="TextBox 10">
            <a:extLst>
              <a:ext uri="{FF2B5EF4-FFF2-40B4-BE49-F238E27FC236}">
                <a16:creationId xmlns:a16="http://schemas.microsoft.com/office/drawing/2014/main" id="{972852E0-5802-6AD4-F631-36034A1D076D}"/>
              </a:ext>
            </a:extLst>
          </p:cNvPr>
          <p:cNvSpPr txBox="1"/>
          <p:nvPr/>
        </p:nvSpPr>
        <p:spPr>
          <a:xfrm>
            <a:off x="4392676" y="510476"/>
            <a:ext cx="7799324" cy="1569660"/>
          </a:xfrm>
          <a:prstGeom prst="rect">
            <a:avLst/>
          </a:prstGeom>
          <a:noFill/>
        </p:spPr>
        <p:txBody>
          <a:bodyPr wrap="square" rtlCol="0">
            <a:spAutoFit/>
          </a:bodyPr>
          <a:lstStyle/>
          <a:p>
            <a:r>
              <a:rPr lang="en-GB" sz="2400" dirty="0"/>
              <a:t>In Llangan, our home reading books are now all book banded so pupils are bringing home the correct book based on their reading / phonic assessment. Once your child has achieved a reading age above 12 years old, they will start free reading. </a:t>
            </a:r>
          </a:p>
        </p:txBody>
      </p:sp>
      <p:pic>
        <p:nvPicPr>
          <p:cNvPr id="12" name="Picture 2" descr="Image">
            <a:extLst>
              <a:ext uri="{FF2B5EF4-FFF2-40B4-BE49-F238E27FC236}">
                <a16:creationId xmlns:a16="http://schemas.microsoft.com/office/drawing/2014/main" id="{A7CE6735-BE2D-44C7-A0B3-3F453C4351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2676" y="3094884"/>
            <a:ext cx="2297528" cy="3249942"/>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A4AAAD45-30D0-47C6-BA9A-FA428B1FD333}"/>
              </a:ext>
            </a:extLst>
          </p:cNvPr>
          <p:cNvSpPr txBox="1">
            <a:spLocks/>
          </p:cNvSpPr>
          <p:nvPr/>
        </p:nvSpPr>
        <p:spPr>
          <a:xfrm>
            <a:off x="-1846126" y="5667582"/>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spTree>
    <p:extLst>
      <p:ext uri="{BB962C8B-B14F-4D97-AF65-F5344CB8AC3E}">
        <p14:creationId xmlns:p14="http://schemas.microsoft.com/office/powerpoint/2010/main" val="334894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2F7EE-E1AD-4C3B-A07D-85C506E05838}"/>
              </a:ext>
            </a:extLst>
          </p:cNvPr>
          <p:cNvSpPr>
            <a:spLocks noGrp="1"/>
          </p:cNvSpPr>
          <p:nvPr>
            <p:ph type="title"/>
          </p:nvPr>
        </p:nvSpPr>
        <p:spPr>
          <a:xfrm>
            <a:off x="1003610" y="2401169"/>
            <a:ext cx="2096429" cy="693715"/>
          </a:xfrm>
        </p:spPr>
        <p:txBody>
          <a:bodyPr anchor="b">
            <a:normAutofit/>
          </a:bodyPr>
          <a:lstStyle/>
          <a:p>
            <a:pPr algn="r"/>
            <a:r>
              <a:rPr lang="en-GB" sz="4000" dirty="0">
                <a:solidFill>
                  <a:srgbClr val="FFFFFF"/>
                </a:solidFill>
              </a:rPr>
              <a:t>Reading </a:t>
            </a:r>
          </a:p>
        </p:txBody>
      </p:sp>
      <p:pic>
        <p:nvPicPr>
          <p:cNvPr id="6" name="Picture 6" descr="A group of kids sitting in a garden&#10;&#10;Description automatically generated">
            <a:extLst>
              <a:ext uri="{FF2B5EF4-FFF2-40B4-BE49-F238E27FC236}">
                <a16:creationId xmlns:a16="http://schemas.microsoft.com/office/drawing/2014/main" id="{A999DDA7-B5C0-EFA5-8E2F-1C1ADA624BB1}"/>
              </a:ext>
            </a:extLst>
          </p:cNvPr>
          <p:cNvPicPr>
            <a:picLocks noChangeAspect="1"/>
          </p:cNvPicPr>
          <p:nvPr/>
        </p:nvPicPr>
        <p:blipFill>
          <a:blip r:embed="rId4"/>
          <a:stretch>
            <a:fillRect/>
          </a:stretch>
        </p:blipFill>
        <p:spPr>
          <a:xfrm>
            <a:off x="680223" y="3619115"/>
            <a:ext cx="2743200" cy="1828800"/>
          </a:xfrm>
          <a:prstGeom prst="rect">
            <a:avLst/>
          </a:prstGeom>
        </p:spPr>
      </p:pic>
      <p:pic>
        <p:nvPicPr>
          <p:cNvPr id="9" name="Picture 5" descr="A group of children reading books&#10;&#10;Description automatically generated">
            <a:extLst>
              <a:ext uri="{FF2B5EF4-FFF2-40B4-BE49-F238E27FC236}">
                <a16:creationId xmlns:a16="http://schemas.microsoft.com/office/drawing/2014/main" id="{4D4E27C5-B0DC-ACBF-EDDC-8CC226F870C4}"/>
              </a:ext>
            </a:extLst>
          </p:cNvPr>
          <p:cNvPicPr preferRelativeResize="0">
            <a:picLocks noChangeAspect="1"/>
          </p:cNvPicPr>
          <p:nvPr/>
        </p:nvPicPr>
        <p:blipFill rotWithShape="1">
          <a:blip r:embed="rId5"/>
          <a:srcRect l="2573" r="6573" b="1"/>
          <a:stretch/>
        </p:blipFill>
        <p:spPr>
          <a:xfrm>
            <a:off x="354852" y="-14485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4" name="TextBox 3">
            <a:extLst>
              <a:ext uri="{FF2B5EF4-FFF2-40B4-BE49-F238E27FC236}">
                <a16:creationId xmlns:a16="http://schemas.microsoft.com/office/drawing/2014/main" id="{B740E6F0-2459-B321-39BF-18581C986E4F}"/>
              </a:ext>
            </a:extLst>
          </p:cNvPr>
          <p:cNvSpPr txBox="1"/>
          <p:nvPr/>
        </p:nvSpPr>
        <p:spPr>
          <a:xfrm>
            <a:off x="4392676" y="188222"/>
            <a:ext cx="6177774" cy="646331"/>
          </a:xfrm>
          <a:prstGeom prst="rect">
            <a:avLst/>
          </a:prstGeom>
          <a:noFill/>
        </p:spPr>
        <p:txBody>
          <a:bodyPr wrap="square">
            <a:spAutoFit/>
          </a:bodyPr>
          <a:lstStyle/>
          <a:p>
            <a:r>
              <a:rPr lang="en-GB" dirty="0"/>
              <a:t>How to read with your child? </a:t>
            </a:r>
          </a:p>
          <a:p>
            <a:r>
              <a:rPr lang="en-GB" dirty="0"/>
              <a:t>https://</a:t>
            </a:r>
            <a:r>
              <a:rPr lang="en-GB" dirty="0" err="1"/>
              <a:t>www.youtube.com</a:t>
            </a:r>
            <a:r>
              <a:rPr lang="en-GB" dirty="0"/>
              <a:t>/</a:t>
            </a:r>
            <a:r>
              <a:rPr lang="en-GB" dirty="0" err="1"/>
              <a:t>watch?v</a:t>
            </a:r>
            <a:r>
              <a:rPr lang="en-GB" dirty="0"/>
              <a:t>=-OG2Q6pPQYw</a:t>
            </a:r>
          </a:p>
        </p:txBody>
      </p:sp>
      <p:sp>
        <p:nvSpPr>
          <p:cNvPr id="14" name="Title 1">
            <a:extLst>
              <a:ext uri="{FF2B5EF4-FFF2-40B4-BE49-F238E27FC236}">
                <a16:creationId xmlns:a16="http://schemas.microsoft.com/office/drawing/2014/main" id="{E96F54F5-61AD-4C9D-81F6-1231192D8FD9}"/>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3" name="Online Media 2" title="How To Read With Your Child">
            <a:hlinkClick r:id="" action="ppaction://media"/>
            <a:extLst>
              <a:ext uri="{FF2B5EF4-FFF2-40B4-BE49-F238E27FC236}">
                <a16:creationId xmlns:a16="http://schemas.microsoft.com/office/drawing/2014/main" id="{7100F5AD-126A-4342-9EFD-2EE75CF5FC21}"/>
              </a:ext>
            </a:extLst>
          </p:cNvPr>
          <p:cNvPicPr>
            <a:picLocks noRot="1" noChangeAspect="1"/>
          </p:cNvPicPr>
          <p:nvPr>
            <a:videoFile r:link="rId1"/>
          </p:nvPr>
        </p:nvPicPr>
        <p:blipFill>
          <a:blip r:embed="rId6"/>
          <a:stretch>
            <a:fillRect/>
          </a:stretch>
        </p:blipFill>
        <p:spPr>
          <a:xfrm>
            <a:off x="4200643" y="1022775"/>
            <a:ext cx="7828528" cy="4403547"/>
          </a:xfrm>
          <a:prstGeom prst="rect">
            <a:avLst/>
          </a:prstGeom>
        </p:spPr>
      </p:pic>
    </p:spTree>
    <p:extLst>
      <p:ext uri="{BB962C8B-B14F-4D97-AF65-F5344CB8AC3E}">
        <p14:creationId xmlns:p14="http://schemas.microsoft.com/office/powerpoint/2010/main" val="427913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4"/>
                                        </p:tgtEl>
                                        <p:attrNameLst>
                                          <p:attrName>style.visibility</p:attrName>
                                        </p:attrNameLst>
                                      </p:cBhvr>
                                      <p:to>
                                        <p:strVal val="visible"/>
                                      </p:to>
                                    </p:set>
                                    <p:animEffect transition="in" filter="fade">
                                      <p:cBhvr>
                                        <p:cTn id="7" dur="7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2F7EE-E1AD-4C3B-A07D-85C506E05838}"/>
              </a:ext>
            </a:extLst>
          </p:cNvPr>
          <p:cNvSpPr>
            <a:spLocks noGrp="1"/>
          </p:cNvSpPr>
          <p:nvPr>
            <p:ph type="title"/>
          </p:nvPr>
        </p:nvSpPr>
        <p:spPr>
          <a:xfrm>
            <a:off x="1003610" y="2401169"/>
            <a:ext cx="2096429" cy="693715"/>
          </a:xfrm>
        </p:spPr>
        <p:txBody>
          <a:bodyPr anchor="b">
            <a:normAutofit/>
          </a:bodyPr>
          <a:lstStyle/>
          <a:p>
            <a:pPr algn="r"/>
            <a:r>
              <a:rPr lang="en-GB" sz="4000" dirty="0">
                <a:solidFill>
                  <a:srgbClr val="FFFFFF"/>
                </a:solidFill>
              </a:rPr>
              <a:t>Reading </a:t>
            </a:r>
          </a:p>
        </p:txBody>
      </p:sp>
      <p:pic>
        <p:nvPicPr>
          <p:cNvPr id="6" name="Picture 6" descr="A group of kids sitting in a garden&#10;&#10;Description automatically generated">
            <a:extLst>
              <a:ext uri="{FF2B5EF4-FFF2-40B4-BE49-F238E27FC236}">
                <a16:creationId xmlns:a16="http://schemas.microsoft.com/office/drawing/2014/main" id="{A999DDA7-B5C0-EFA5-8E2F-1C1ADA624BB1}"/>
              </a:ext>
            </a:extLst>
          </p:cNvPr>
          <p:cNvPicPr>
            <a:picLocks noChangeAspect="1"/>
          </p:cNvPicPr>
          <p:nvPr/>
        </p:nvPicPr>
        <p:blipFill>
          <a:blip r:embed="rId3"/>
          <a:stretch>
            <a:fillRect/>
          </a:stretch>
        </p:blipFill>
        <p:spPr>
          <a:xfrm>
            <a:off x="680223" y="3619115"/>
            <a:ext cx="2743200" cy="1828800"/>
          </a:xfrm>
          <a:prstGeom prst="rect">
            <a:avLst/>
          </a:prstGeom>
        </p:spPr>
      </p:pic>
      <p:pic>
        <p:nvPicPr>
          <p:cNvPr id="9" name="Picture 5" descr="A group of children reading books&#10;&#10;Description automatically generated">
            <a:extLst>
              <a:ext uri="{FF2B5EF4-FFF2-40B4-BE49-F238E27FC236}">
                <a16:creationId xmlns:a16="http://schemas.microsoft.com/office/drawing/2014/main" id="{4D4E27C5-B0DC-ACBF-EDDC-8CC226F870C4}"/>
              </a:ext>
            </a:extLst>
          </p:cNvPr>
          <p:cNvPicPr preferRelativeResize="0">
            <a:picLocks noChangeAspect="1"/>
          </p:cNvPicPr>
          <p:nvPr/>
        </p:nvPicPr>
        <p:blipFill rotWithShape="1">
          <a:blip r:embed="rId4"/>
          <a:srcRect l="2573" r="6573" b="1"/>
          <a:stretch/>
        </p:blipFill>
        <p:spPr>
          <a:xfrm>
            <a:off x="354852" y="-14485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11" name="TextBox 10">
            <a:extLst>
              <a:ext uri="{FF2B5EF4-FFF2-40B4-BE49-F238E27FC236}">
                <a16:creationId xmlns:a16="http://schemas.microsoft.com/office/drawing/2014/main" id="{972852E0-5802-6AD4-F631-36034A1D076D}"/>
              </a:ext>
            </a:extLst>
          </p:cNvPr>
          <p:cNvSpPr txBox="1"/>
          <p:nvPr/>
        </p:nvSpPr>
        <p:spPr>
          <a:xfrm>
            <a:off x="4089925" y="81925"/>
            <a:ext cx="8049964" cy="3674852"/>
          </a:xfrm>
          <a:prstGeom prst="rect">
            <a:avLst/>
          </a:prstGeom>
          <a:noFill/>
        </p:spPr>
        <p:txBody>
          <a:bodyPr wrap="square" rtlCol="0">
            <a:spAutoFit/>
          </a:bodyPr>
          <a:lstStyle/>
          <a:p>
            <a:r>
              <a:rPr lang="en-GB" sz="2400" dirty="0"/>
              <a:t>How to encourage my child?</a:t>
            </a:r>
          </a:p>
          <a:p>
            <a:pPr eaLnBrk="1" hangingPunct="1">
              <a:lnSpc>
                <a:spcPct val="110000"/>
              </a:lnSpc>
              <a:defRPr/>
            </a:pPr>
            <a:r>
              <a:rPr lang="en-US" sz="2400" dirty="0">
                <a:latin typeface="Calibri" pitchFamily="34" charset="0"/>
                <a:cs typeface="Calibri" pitchFamily="34" charset="0"/>
              </a:rPr>
              <a:t>Child reads the words</a:t>
            </a:r>
          </a:p>
          <a:p>
            <a:pPr eaLnBrk="1" hangingPunct="1">
              <a:lnSpc>
                <a:spcPct val="110000"/>
              </a:lnSpc>
              <a:defRPr/>
            </a:pPr>
            <a:r>
              <a:rPr lang="en-US" sz="2400" dirty="0">
                <a:latin typeface="Calibri" pitchFamily="34" charset="0"/>
                <a:cs typeface="Calibri" pitchFamily="34" charset="0"/>
              </a:rPr>
              <a:t>If your child faces an unfamiliar sound</a:t>
            </a:r>
          </a:p>
          <a:p>
            <a:pPr eaLnBrk="1" hangingPunct="1">
              <a:lnSpc>
                <a:spcPct val="110000"/>
              </a:lnSpc>
              <a:defRPr/>
            </a:pPr>
            <a:r>
              <a:rPr lang="en-US" sz="2400" dirty="0">
                <a:latin typeface="Calibri" pitchFamily="34" charset="0"/>
                <a:cs typeface="Calibri" pitchFamily="34" charset="0"/>
              </a:rPr>
              <a:t>Encourage them to sound out each letter by splitting the word into letter sounds (not names) c-a-t </a:t>
            </a:r>
          </a:p>
          <a:p>
            <a:pPr eaLnBrk="1" hangingPunct="1">
              <a:lnSpc>
                <a:spcPct val="110000"/>
              </a:lnSpc>
              <a:defRPr/>
            </a:pPr>
            <a:r>
              <a:rPr lang="en-US" sz="2400" dirty="0">
                <a:latin typeface="Calibri" pitchFamily="34" charset="0"/>
                <a:cs typeface="Calibri" pitchFamily="34" charset="0"/>
              </a:rPr>
              <a:t>Then Encourage your child to blend sounds together – c-at / ca-t/ cat</a:t>
            </a:r>
          </a:p>
          <a:p>
            <a:pPr eaLnBrk="1" hangingPunct="1">
              <a:lnSpc>
                <a:spcPct val="110000"/>
              </a:lnSpc>
              <a:defRPr/>
            </a:pPr>
            <a:r>
              <a:rPr lang="en-US" sz="2400" dirty="0">
                <a:latin typeface="Calibri" pitchFamily="34" charset="0"/>
                <a:cs typeface="Calibri" pitchFamily="34" charset="0"/>
              </a:rPr>
              <a:t>Build up sight vocabulary</a:t>
            </a:r>
          </a:p>
          <a:p>
            <a:endParaRPr lang="en-GB" sz="2400" dirty="0"/>
          </a:p>
        </p:txBody>
      </p:sp>
      <p:sp>
        <p:nvSpPr>
          <p:cNvPr id="14" name="Title 1">
            <a:extLst>
              <a:ext uri="{FF2B5EF4-FFF2-40B4-BE49-F238E27FC236}">
                <a16:creationId xmlns:a16="http://schemas.microsoft.com/office/drawing/2014/main" id="{E96F54F5-61AD-4C9D-81F6-1231192D8FD9}"/>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5" name="Picture 4">
            <a:extLst>
              <a:ext uri="{FF2B5EF4-FFF2-40B4-BE49-F238E27FC236}">
                <a16:creationId xmlns:a16="http://schemas.microsoft.com/office/drawing/2014/main" id="{ACCAAA6D-A875-41E5-9BF3-6C762AB045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1462" y="3330288"/>
            <a:ext cx="4733142" cy="3307600"/>
          </a:xfrm>
          <a:prstGeom prst="rect">
            <a:avLst/>
          </a:prstGeom>
        </p:spPr>
      </p:pic>
      <p:pic>
        <p:nvPicPr>
          <p:cNvPr id="16" name="Picture 15">
            <a:extLst>
              <a:ext uri="{FF2B5EF4-FFF2-40B4-BE49-F238E27FC236}">
                <a16:creationId xmlns:a16="http://schemas.microsoft.com/office/drawing/2014/main" id="{F873C0E3-F274-4F40-8324-99D88890BCDD}"/>
              </a:ext>
            </a:extLst>
          </p:cNvPr>
          <p:cNvPicPr>
            <a:picLocks noChangeAspect="1"/>
          </p:cNvPicPr>
          <p:nvPr/>
        </p:nvPicPr>
        <p:blipFill>
          <a:blip r:embed="rId6"/>
          <a:stretch>
            <a:fillRect/>
          </a:stretch>
        </p:blipFill>
        <p:spPr>
          <a:xfrm>
            <a:off x="9515475" y="6194409"/>
            <a:ext cx="519104" cy="745516"/>
          </a:xfrm>
          <a:prstGeom prst="rect">
            <a:avLst/>
          </a:prstGeom>
        </p:spPr>
      </p:pic>
    </p:spTree>
    <p:extLst>
      <p:ext uri="{BB962C8B-B14F-4D97-AF65-F5344CB8AC3E}">
        <p14:creationId xmlns:p14="http://schemas.microsoft.com/office/powerpoint/2010/main" val="235254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4"/>
                                        </p:tgtEl>
                                        <p:attrNameLst>
                                          <p:attrName>style.visibility</p:attrName>
                                        </p:attrNameLst>
                                      </p:cBhvr>
                                      <p:to>
                                        <p:strVal val="visible"/>
                                      </p:to>
                                    </p:set>
                                    <p:animEffect transition="in" filter="fade">
                                      <p:cBhvr>
                                        <p:cTn id="7" dur="7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2F7EE-E1AD-4C3B-A07D-85C506E05838}"/>
              </a:ext>
            </a:extLst>
          </p:cNvPr>
          <p:cNvSpPr>
            <a:spLocks noGrp="1"/>
          </p:cNvSpPr>
          <p:nvPr>
            <p:ph type="title"/>
          </p:nvPr>
        </p:nvSpPr>
        <p:spPr>
          <a:xfrm>
            <a:off x="1003610" y="2401169"/>
            <a:ext cx="2096429" cy="693715"/>
          </a:xfrm>
        </p:spPr>
        <p:txBody>
          <a:bodyPr anchor="b">
            <a:normAutofit/>
          </a:bodyPr>
          <a:lstStyle/>
          <a:p>
            <a:pPr algn="r"/>
            <a:r>
              <a:rPr lang="en-GB" sz="4000" dirty="0">
                <a:solidFill>
                  <a:srgbClr val="FFFFFF"/>
                </a:solidFill>
              </a:rPr>
              <a:t>Reading </a:t>
            </a:r>
          </a:p>
        </p:txBody>
      </p:sp>
      <p:pic>
        <p:nvPicPr>
          <p:cNvPr id="6" name="Picture 6" descr="A group of kids sitting in a garden&#10;&#10;Description automatically generated">
            <a:extLst>
              <a:ext uri="{FF2B5EF4-FFF2-40B4-BE49-F238E27FC236}">
                <a16:creationId xmlns:a16="http://schemas.microsoft.com/office/drawing/2014/main" id="{A999DDA7-B5C0-EFA5-8E2F-1C1ADA624BB1}"/>
              </a:ext>
            </a:extLst>
          </p:cNvPr>
          <p:cNvPicPr>
            <a:picLocks noChangeAspect="1"/>
          </p:cNvPicPr>
          <p:nvPr/>
        </p:nvPicPr>
        <p:blipFill>
          <a:blip r:embed="rId3"/>
          <a:stretch>
            <a:fillRect/>
          </a:stretch>
        </p:blipFill>
        <p:spPr>
          <a:xfrm>
            <a:off x="680223" y="3619115"/>
            <a:ext cx="2743200" cy="1828800"/>
          </a:xfrm>
          <a:prstGeom prst="rect">
            <a:avLst/>
          </a:prstGeom>
        </p:spPr>
      </p:pic>
      <p:pic>
        <p:nvPicPr>
          <p:cNvPr id="9" name="Picture 5" descr="A group of children reading books&#10;&#10;Description automatically generated">
            <a:extLst>
              <a:ext uri="{FF2B5EF4-FFF2-40B4-BE49-F238E27FC236}">
                <a16:creationId xmlns:a16="http://schemas.microsoft.com/office/drawing/2014/main" id="{4D4E27C5-B0DC-ACBF-EDDC-8CC226F870C4}"/>
              </a:ext>
            </a:extLst>
          </p:cNvPr>
          <p:cNvPicPr preferRelativeResize="0">
            <a:picLocks noChangeAspect="1"/>
          </p:cNvPicPr>
          <p:nvPr/>
        </p:nvPicPr>
        <p:blipFill rotWithShape="1">
          <a:blip r:embed="rId4"/>
          <a:srcRect l="2573" r="6573" b="1"/>
          <a:stretch/>
        </p:blipFill>
        <p:spPr>
          <a:xfrm>
            <a:off x="354852" y="-14485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14" name="Title 1">
            <a:extLst>
              <a:ext uri="{FF2B5EF4-FFF2-40B4-BE49-F238E27FC236}">
                <a16:creationId xmlns:a16="http://schemas.microsoft.com/office/drawing/2014/main" id="{E96F54F5-61AD-4C9D-81F6-1231192D8FD9}"/>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16" name="Picture 15">
            <a:extLst>
              <a:ext uri="{FF2B5EF4-FFF2-40B4-BE49-F238E27FC236}">
                <a16:creationId xmlns:a16="http://schemas.microsoft.com/office/drawing/2014/main" id="{F873C0E3-F274-4F40-8324-99D88890BCDD}"/>
              </a:ext>
            </a:extLst>
          </p:cNvPr>
          <p:cNvPicPr>
            <a:picLocks noChangeAspect="1"/>
          </p:cNvPicPr>
          <p:nvPr/>
        </p:nvPicPr>
        <p:blipFill>
          <a:blip r:embed="rId5"/>
          <a:stretch>
            <a:fillRect/>
          </a:stretch>
        </p:blipFill>
        <p:spPr>
          <a:xfrm>
            <a:off x="9515475" y="6194409"/>
            <a:ext cx="519104" cy="745516"/>
          </a:xfrm>
          <a:prstGeom prst="rect">
            <a:avLst/>
          </a:prstGeom>
        </p:spPr>
      </p:pic>
      <p:pic>
        <p:nvPicPr>
          <p:cNvPr id="4" name="Picture 3">
            <a:extLst>
              <a:ext uri="{FF2B5EF4-FFF2-40B4-BE49-F238E27FC236}">
                <a16:creationId xmlns:a16="http://schemas.microsoft.com/office/drawing/2014/main" id="{2760C26A-19ED-4088-99DB-61C528FE35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03646" y="109144"/>
            <a:ext cx="7392432" cy="5630061"/>
          </a:xfrm>
          <a:prstGeom prst="rect">
            <a:avLst/>
          </a:prstGeom>
        </p:spPr>
      </p:pic>
    </p:spTree>
    <p:extLst>
      <p:ext uri="{BB962C8B-B14F-4D97-AF65-F5344CB8AC3E}">
        <p14:creationId xmlns:p14="http://schemas.microsoft.com/office/powerpoint/2010/main" val="193899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4"/>
                                        </p:tgtEl>
                                        <p:attrNameLst>
                                          <p:attrName>style.visibility</p:attrName>
                                        </p:attrNameLst>
                                      </p:cBhvr>
                                      <p:to>
                                        <p:strVal val="visible"/>
                                      </p:to>
                                    </p:set>
                                    <p:animEffect transition="in" filter="fade">
                                      <p:cBhvr>
                                        <p:cTn id="7" dur="7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41690-B5B8-48ED-A78C-F34BAB449678}"/>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E2CA2E5-4167-47F9-8CF0-7342829212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14093" y="139700"/>
            <a:ext cx="9744481" cy="7065082"/>
          </a:xfrm>
        </p:spPr>
      </p:pic>
    </p:spTree>
    <p:extLst>
      <p:ext uri="{BB962C8B-B14F-4D97-AF65-F5344CB8AC3E}">
        <p14:creationId xmlns:p14="http://schemas.microsoft.com/office/powerpoint/2010/main" val="1950482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a:solidFill>
                  <a:srgbClr val="FFFFFF"/>
                </a:solidFill>
                <a:latin typeface="+mj-lt"/>
                <a:ea typeface="+mj-ea"/>
                <a:cs typeface="Calibri Light"/>
              </a:rPr>
              <a:t>Spelling </a:t>
            </a:r>
            <a:endParaRPr lang="en-US" sz="4000" kern="1200" dirty="0">
              <a:solidFill>
                <a:srgbClr val="FFFFFF"/>
              </a:solidFill>
              <a:latin typeface="+mj-lt"/>
              <a:ea typeface="+mj-ea"/>
              <a:cs typeface="+mj-cs"/>
            </a:endParaRPr>
          </a:p>
        </p:txBody>
      </p:sp>
      <p:pic>
        <p:nvPicPr>
          <p:cNvPr id="8" name="Picture 4" descr="What Our Clients Say - Talent Hackers">
            <a:extLst>
              <a:ext uri="{FF2B5EF4-FFF2-40B4-BE49-F238E27FC236}">
                <a16:creationId xmlns:a16="http://schemas.microsoft.com/office/drawing/2014/main" id="{A20768D9-A17E-A2CC-9BED-2B09849C9C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9619" r="-2" b="33892"/>
          <a:stretch/>
        </p:blipFill>
        <p:spPr bwMode="auto">
          <a:xfrm>
            <a:off x="235000" y="693728"/>
            <a:ext cx="3581402" cy="12279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dShed Web Game - Spelling Shed and MathShed">
            <a:extLst>
              <a:ext uri="{FF2B5EF4-FFF2-40B4-BE49-F238E27FC236}">
                <a16:creationId xmlns:a16="http://schemas.microsoft.com/office/drawing/2014/main" id="{32C28683-A2C2-41FB-81B6-585E9062790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84" r="5283" b="-3"/>
          <a:stretch/>
        </p:blipFill>
        <p:spPr bwMode="auto">
          <a:xfrm>
            <a:off x="396335" y="3652379"/>
            <a:ext cx="3303661" cy="18612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89B05CA-401B-BAAC-A1C6-B730CD9AE7F8}"/>
              </a:ext>
            </a:extLst>
          </p:cNvPr>
          <p:cNvSpPr txBox="1"/>
          <p:nvPr/>
        </p:nvSpPr>
        <p:spPr>
          <a:xfrm>
            <a:off x="4204708" y="6012578"/>
            <a:ext cx="7686907" cy="646331"/>
          </a:xfrm>
          <a:prstGeom prst="rect">
            <a:avLst/>
          </a:prstGeom>
          <a:noFill/>
        </p:spPr>
        <p:txBody>
          <a:bodyPr wrap="square" rtlCol="0">
            <a:spAutoFit/>
          </a:bodyPr>
          <a:lstStyle/>
          <a:p>
            <a:pPr marL="0" indent="0">
              <a:buNone/>
            </a:pPr>
            <a:r>
              <a:rPr lang="en-GB" dirty="0">
                <a:hlinkClick r:id="rId5"/>
              </a:rPr>
              <a:t>https://www.youtube.com/watch?v=uVHb4srs0RU</a:t>
            </a:r>
            <a:endParaRPr lang="en-GB" dirty="0"/>
          </a:p>
          <a:p>
            <a:endParaRPr lang="en-GB" dirty="0"/>
          </a:p>
        </p:txBody>
      </p:sp>
      <p:sp>
        <p:nvSpPr>
          <p:cNvPr id="13" name="Title 1">
            <a:extLst>
              <a:ext uri="{FF2B5EF4-FFF2-40B4-BE49-F238E27FC236}">
                <a16:creationId xmlns:a16="http://schemas.microsoft.com/office/drawing/2014/main" id="{CC195307-2709-4E60-9585-88084563598D}"/>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3" name="Online Media 2" title="EdShed Parent guide - Spelling Shed MathShed QuizShed">
            <a:hlinkClick r:id="" action="ppaction://media"/>
            <a:extLst>
              <a:ext uri="{FF2B5EF4-FFF2-40B4-BE49-F238E27FC236}">
                <a16:creationId xmlns:a16="http://schemas.microsoft.com/office/drawing/2014/main" id="{2A04D4DF-9910-40D7-A80E-089B2706D393}"/>
              </a:ext>
            </a:extLst>
          </p:cNvPr>
          <p:cNvPicPr>
            <a:picLocks noRot="1" noChangeAspect="1"/>
          </p:cNvPicPr>
          <p:nvPr>
            <a:videoFile r:link="rId1"/>
          </p:nvPr>
        </p:nvPicPr>
        <p:blipFill>
          <a:blip r:embed="rId6"/>
          <a:stretch>
            <a:fillRect/>
          </a:stretch>
        </p:blipFill>
        <p:spPr>
          <a:xfrm>
            <a:off x="4495807" y="478712"/>
            <a:ext cx="7446290" cy="4188538"/>
          </a:xfrm>
          <a:prstGeom prst="rect">
            <a:avLst/>
          </a:prstGeom>
        </p:spPr>
      </p:pic>
    </p:spTree>
    <p:extLst>
      <p:ext uri="{BB962C8B-B14F-4D97-AF65-F5344CB8AC3E}">
        <p14:creationId xmlns:p14="http://schemas.microsoft.com/office/powerpoint/2010/main" val="75788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a:solidFill>
                  <a:srgbClr val="FFFFFF"/>
                </a:solidFill>
                <a:latin typeface="+mj-lt"/>
                <a:ea typeface="+mj-ea"/>
                <a:cs typeface="Calibri Light"/>
              </a:rPr>
              <a:t>Spelling </a:t>
            </a:r>
            <a:endParaRPr lang="en-US" sz="4000" kern="1200" dirty="0">
              <a:solidFill>
                <a:srgbClr val="FFFFFF"/>
              </a:solidFill>
              <a:latin typeface="+mj-lt"/>
              <a:ea typeface="+mj-ea"/>
              <a:cs typeface="+mj-cs"/>
            </a:endParaRPr>
          </a:p>
        </p:txBody>
      </p:sp>
      <p:pic>
        <p:nvPicPr>
          <p:cNvPr id="8" name="Picture 4" descr="What Our Clients Say - Talent Hackers">
            <a:extLst>
              <a:ext uri="{FF2B5EF4-FFF2-40B4-BE49-F238E27FC236}">
                <a16:creationId xmlns:a16="http://schemas.microsoft.com/office/drawing/2014/main" id="{A20768D9-A17E-A2CC-9BED-2B09849C9C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9619" r="-2" b="33892"/>
          <a:stretch/>
        </p:blipFill>
        <p:spPr bwMode="auto">
          <a:xfrm>
            <a:off x="235000" y="693728"/>
            <a:ext cx="3581402" cy="12279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dShed Web Game - Spelling Shed and MathShed">
            <a:extLst>
              <a:ext uri="{FF2B5EF4-FFF2-40B4-BE49-F238E27FC236}">
                <a16:creationId xmlns:a16="http://schemas.microsoft.com/office/drawing/2014/main" id="{32C28683-A2C2-41FB-81B6-585E906279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84" r="5283" b="-3"/>
          <a:stretch/>
        </p:blipFill>
        <p:spPr bwMode="auto">
          <a:xfrm>
            <a:off x="396335" y="3652379"/>
            <a:ext cx="3303661" cy="18612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89B05CA-401B-BAAC-A1C6-B730CD9AE7F8}"/>
              </a:ext>
            </a:extLst>
          </p:cNvPr>
          <p:cNvSpPr txBox="1"/>
          <p:nvPr/>
        </p:nvSpPr>
        <p:spPr>
          <a:xfrm>
            <a:off x="4204708" y="193653"/>
            <a:ext cx="7686907" cy="3139321"/>
          </a:xfrm>
          <a:prstGeom prst="rect">
            <a:avLst/>
          </a:prstGeom>
          <a:noFill/>
        </p:spPr>
        <p:txBody>
          <a:bodyPr wrap="square" rtlCol="0">
            <a:spAutoFit/>
          </a:bodyPr>
          <a:lstStyle/>
          <a:p>
            <a:r>
              <a:rPr lang="en-GB" dirty="0"/>
              <a:t>In Llangan pupils from Reception to Year 6 are all able to access Spelling Shed. </a:t>
            </a:r>
          </a:p>
          <a:p>
            <a:endParaRPr lang="en-GB" dirty="0"/>
          </a:p>
          <a:p>
            <a:r>
              <a:rPr lang="en-GB" dirty="0"/>
              <a:t>Pupils are assigned specific spelling assignments each week. </a:t>
            </a:r>
          </a:p>
          <a:p>
            <a:endParaRPr lang="en-GB" dirty="0"/>
          </a:p>
          <a:p>
            <a:r>
              <a:rPr lang="en-GB" dirty="0"/>
              <a:t>Pupils from Year 2 (when they are ready) to Year 6 all have a weekly spelling test every Monday. These spellings are assigned on Spelling Shed and are also available on their class homework page on the school website. </a:t>
            </a:r>
          </a:p>
          <a:p>
            <a:endParaRPr lang="en-GB" dirty="0"/>
          </a:p>
          <a:p>
            <a:endParaRPr lang="en-GB" dirty="0"/>
          </a:p>
          <a:p>
            <a:endParaRPr lang="en-GB" dirty="0"/>
          </a:p>
          <a:p>
            <a:endParaRPr lang="en-GB" dirty="0"/>
          </a:p>
        </p:txBody>
      </p:sp>
      <p:sp>
        <p:nvSpPr>
          <p:cNvPr id="13" name="Title 1">
            <a:extLst>
              <a:ext uri="{FF2B5EF4-FFF2-40B4-BE49-F238E27FC236}">
                <a16:creationId xmlns:a16="http://schemas.microsoft.com/office/drawing/2014/main" id="{CC195307-2709-4E60-9585-88084563598D}"/>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pic>
        <p:nvPicPr>
          <p:cNvPr id="2050" name="Picture 2" descr="Counting Pinecones: Math Shed and Spelling Shed (A Homeschool Crew Review)">
            <a:extLst>
              <a:ext uri="{FF2B5EF4-FFF2-40B4-BE49-F238E27FC236}">
                <a16:creationId xmlns:a16="http://schemas.microsoft.com/office/drawing/2014/main" id="{26507BCD-3DA8-4182-8538-A9CEA43838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4451" y="2810062"/>
            <a:ext cx="5652450" cy="3028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628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err="1">
                <a:solidFill>
                  <a:srgbClr val="FFFFFF"/>
                </a:solidFill>
                <a:latin typeface="+mj-lt"/>
                <a:ea typeface="+mj-ea"/>
                <a:cs typeface="Calibri Light"/>
              </a:rPr>
              <a:t>Maths</a:t>
            </a:r>
            <a:endParaRPr lang="en-US" sz="4000" kern="1200" dirty="0">
              <a:solidFill>
                <a:srgbClr val="FFFFFF"/>
              </a:solidFill>
              <a:latin typeface="+mj-lt"/>
              <a:ea typeface="+mj-ea"/>
              <a:cs typeface="+mj-cs"/>
            </a:endParaRPr>
          </a:p>
        </p:txBody>
      </p:sp>
      <p:pic>
        <p:nvPicPr>
          <p:cNvPr id="3" name="Picture 3" descr="A group of children sitting at a table&#10;&#10;Description automatically generated">
            <a:extLst>
              <a:ext uri="{FF2B5EF4-FFF2-40B4-BE49-F238E27FC236}">
                <a16:creationId xmlns:a16="http://schemas.microsoft.com/office/drawing/2014/main" id="{3658DFDB-D5FC-1672-937B-B4CB81647961}"/>
              </a:ext>
            </a:extLst>
          </p:cNvPr>
          <p:cNvPicPr>
            <a:picLocks noChangeAspect="1"/>
          </p:cNvPicPr>
          <p:nvPr/>
        </p:nvPicPr>
        <p:blipFill>
          <a:blip r:embed="rId3"/>
          <a:stretch>
            <a:fillRect/>
          </a:stretch>
        </p:blipFill>
        <p:spPr>
          <a:xfrm>
            <a:off x="657904" y="3518309"/>
            <a:ext cx="2743200" cy="1828800"/>
          </a:xfrm>
          <a:prstGeom prst="rect">
            <a:avLst/>
          </a:prstGeom>
        </p:spPr>
      </p:pic>
      <p:sp>
        <p:nvSpPr>
          <p:cNvPr id="5" name="TextBox 4">
            <a:extLst>
              <a:ext uri="{FF2B5EF4-FFF2-40B4-BE49-F238E27FC236}">
                <a16:creationId xmlns:a16="http://schemas.microsoft.com/office/drawing/2014/main" id="{C6154CDD-5299-5C62-9714-9D1148565AA3}"/>
              </a:ext>
            </a:extLst>
          </p:cNvPr>
          <p:cNvSpPr txBox="1"/>
          <p:nvPr/>
        </p:nvSpPr>
        <p:spPr>
          <a:xfrm>
            <a:off x="4278725" y="87350"/>
            <a:ext cx="7149620" cy="5632311"/>
          </a:xfrm>
          <a:prstGeom prst="rect">
            <a:avLst/>
          </a:prstGeom>
          <a:noFill/>
        </p:spPr>
        <p:txBody>
          <a:bodyPr wrap="square" rtlCol="0">
            <a:spAutoFit/>
          </a:bodyPr>
          <a:lstStyle/>
          <a:p>
            <a:r>
              <a:rPr lang="en-GB" dirty="0"/>
              <a:t>In Llangan, we teach pupils a range of mathematical skills. Pupils have a maths session every morning. </a:t>
            </a:r>
          </a:p>
          <a:p>
            <a:endParaRPr lang="en-GB" dirty="0"/>
          </a:p>
          <a:p>
            <a:pPr marL="285750" indent="-285750">
              <a:buFont typeface="Wingdings" panose="05000000000000000000" pitchFamily="2" charset="2"/>
              <a:buChar char="Ø"/>
            </a:pPr>
            <a:r>
              <a:rPr lang="en-GB" dirty="0"/>
              <a:t>Practical maths - Practical activities to do and understand before using it to solve problems.</a:t>
            </a:r>
          </a:p>
          <a:p>
            <a:endParaRPr lang="en-GB" dirty="0"/>
          </a:p>
          <a:p>
            <a:pPr marL="285750" indent="-285750">
              <a:buFont typeface="Wingdings" panose="05000000000000000000" pitchFamily="2" charset="2"/>
              <a:buChar char="Ø"/>
            </a:pPr>
            <a:r>
              <a:rPr lang="en-GB" dirty="0"/>
              <a:t>Children use objects and pictures to physically represent mathematical concepts alongside numbers and symbols –for example, using Lego bricks to add and subtract numbers. This helps them visualise abstract ideas, and as they become more proficient, they will gradually stop relying on physical props. </a:t>
            </a:r>
          </a:p>
          <a:p>
            <a:endParaRPr lang="en-GB" dirty="0"/>
          </a:p>
          <a:p>
            <a:pPr marL="285750" indent="-285750">
              <a:buFont typeface="Wingdings" panose="05000000000000000000" pitchFamily="2" charset="2"/>
              <a:buChar char="Ø"/>
            </a:pPr>
            <a:r>
              <a:rPr lang="en-GB" dirty="0"/>
              <a:t>Apply it to other contexts to develop a deeper understanding of numeracy e.g. in knowledge &amp; understanding of the world (science, geography, history)</a:t>
            </a:r>
          </a:p>
          <a:p>
            <a:endParaRPr lang="en-GB" dirty="0"/>
          </a:p>
          <a:p>
            <a:r>
              <a:rPr lang="en-GB" dirty="0"/>
              <a:t>To support our maths skills in school we encourage pupils to use Mathletics at home. </a:t>
            </a:r>
          </a:p>
          <a:p>
            <a:endParaRPr lang="en-GB" dirty="0"/>
          </a:p>
          <a:p>
            <a:endParaRPr lang="en-GB" dirty="0">
              <a:hlinkClick r:id="rId4">
                <a:extLst>
                  <a:ext uri="{A12FA001-AC4F-418D-AE19-62706E023703}">
                    <ahyp:hlinkClr xmlns:ahyp="http://schemas.microsoft.com/office/drawing/2018/hyperlinkcolor" val="tx"/>
                  </a:ext>
                </a:extLst>
              </a:hlinkClick>
            </a:endParaRPr>
          </a:p>
        </p:txBody>
      </p:sp>
      <p:pic>
        <p:nvPicPr>
          <p:cNvPr id="6146" name="Picture 2" descr="Mathletics | Sydney NSW">
            <a:extLst>
              <a:ext uri="{FF2B5EF4-FFF2-40B4-BE49-F238E27FC236}">
                <a16:creationId xmlns:a16="http://schemas.microsoft.com/office/drawing/2014/main" id="{F5E831E3-368C-1AE4-A5B2-09F7D0445B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136" y="87349"/>
            <a:ext cx="2500284" cy="25002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fascinate-u.com/wp-content/themes/fascinate-u/img/hero.png">
            <a:extLst>
              <a:ext uri="{FF2B5EF4-FFF2-40B4-BE49-F238E27FC236}">
                <a16:creationId xmlns:a16="http://schemas.microsoft.com/office/drawing/2014/main" id="{A4E62741-E2B9-5629-673D-872972319D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2318" y="5470656"/>
            <a:ext cx="3393967" cy="122861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Llangan Primary School on Twitter: &quot;Our Super Mathletics Silver Award ...">
            <a:extLst>
              <a:ext uri="{FF2B5EF4-FFF2-40B4-BE49-F238E27FC236}">
                <a16:creationId xmlns:a16="http://schemas.microsoft.com/office/drawing/2014/main" id="{BC398E7A-274B-4154-B3B4-3B3232A43F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0749" y="5127901"/>
            <a:ext cx="2276475" cy="170735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langan Primary School on Twitter: &quot;Congratulations to Y3 Mrs Jarman ...">
            <a:extLst>
              <a:ext uri="{FF2B5EF4-FFF2-40B4-BE49-F238E27FC236}">
                <a16:creationId xmlns:a16="http://schemas.microsoft.com/office/drawing/2014/main" id="{6046822F-7423-4CF5-9A54-8FCC645BF8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94014" y="4744041"/>
            <a:ext cx="1621287" cy="2026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3809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err="1">
                <a:solidFill>
                  <a:srgbClr val="FFFFFF"/>
                </a:solidFill>
                <a:latin typeface="+mj-lt"/>
                <a:ea typeface="+mj-ea"/>
                <a:cs typeface="Calibri Light"/>
              </a:rPr>
              <a:t>Maths</a:t>
            </a:r>
            <a:endParaRPr lang="en-US" sz="4000" kern="1200" dirty="0">
              <a:solidFill>
                <a:srgbClr val="FFFFFF"/>
              </a:solidFill>
              <a:latin typeface="+mj-lt"/>
              <a:ea typeface="+mj-ea"/>
              <a:cs typeface="+mj-cs"/>
            </a:endParaRPr>
          </a:p>
        </p:txBody>
      </p:sp>
      <p:pic>
        <p:nvPicPr>
          <p:cNvPr id="3" name="Picture 3" descr="A group of children sitting at a table&#10;&#10;Description automatically generated">
            <a:extLst>
              <a:ext uri="{FF2B5EF4-FFF2-40B4-BE49-F238E27FC236}">
                <a16:creationId xmlns:a16="http://schemas.microsoft.com/office/drawing/2014/main" id="{3658DFDB-D5FC-1672-937B-B4CB81647961}"/>
              </a:ext>
            </a:extLst>
          </p:cNvPr>
          <p:cNvPicPr>
            <a:picLocks noChangeAspect="1"/>
          </p:cNvPicPr>
          <p:nvPr/>
        </p:nvPicPr>
        <p:blipFill>
          <a:blip r:embed="rId4"/>
          <a:stretch>
            <a:fillRect/>
          </a:stretch>
        </p:blipFill>
        <p:spPr>
          <a:xfrm>
            <a:off x="657904" y="3518309"/>
            <a:ext cx="2743200" cy="1828800"/>
          </a:xfrm>
          <a:prstGeom prst="rect">
            <a:avLst/>
          </a:prstGeom>
        </p:spPr>
      </p:pic>
      <p:sp>
        <p:nvSpPr>
          <p:cNvPr id="5" name="TextBox 4">
            <a:extLst>
              <a:ext uri="{FF2B5EF4-FFF2-40B4-BE49-F238E27FC236}">
                <a16:creationId xmlns:a16="http://schemas.microsoft.com/office/drawing/2014/main" id="{C6154CDD-5299-5C62-9714-9D1148565AA3}"/>
              </a:ext>
            </a:extLst>
          </p:cNvPr>
          <p:cNvSpPr txBox="1"/>
          <p:nvPr/>
        </p:nvSpPr>
        <p:spPr>
          <a:xfrm>
            <a:off x="4360922" y="5775942"/>
            <a:ext cx="6863379" cy="923330"/>
          </a:xfrm>
          <a:prstGeom prst="rect">
            <a:avLst/>
          </a:prstGeom>
          <a:noFill/>
        </p:spPr>
        <p:txBody>
          <a:bodyPr wrap="square" rtlCol="0">
            <a:spAutoFit/>
          </a:bodyPr>
          <a:lstStyle/>
          <a:p>
            <a:endParaRPr lang="en-GB" dirty="0"/>
          </a:p>
          <a:p>
            <a:endParaRPr lang="en-GB" dirty="0">
              <a:hlinkClick r:id="rId5">
                <a:extLst>
                  <a:ext uri="{A12FA001-AC4F-418D-AE19-62706E023703}">
                    <ahyp:hlinkClr xmlns:ahyp="http://schemas.microsoft.com/office/drawing/2018/hyperlinkcolor" val="tx"/>
                  </a:ext>
                </a:extLst>
              </a:hlinkClick>
            </a:endParaRPr>
          </a:p>
          <a:p>
            <a:r>
              <a:rPr lang="en-GB" dirty="0">
                <a:solidFill>
                  <a:srgbClr val="0563C1"/>
                </a:solidFill>
                <a:hlinkClick r:id="rId5">
                  <a:extLst>
                    <a:ext uri="{A12FA001-AC4F-418D-AE19-62706E023703}">
                      <ahyp:hlinkClr xmlns:ahyp="http://schemas.microsoft.com/office/drawing/2018/hyperlinkcolor" val="tx"/>
                    </a:ext>
                  </a:extLst>
                </a:hlinkClick>
              </a:rPr>
              <a:t>https://www.youtube.com/watch?v=tDSts0k24zg</a:t>
            </a:r>
            <a:endParaRPr lang="en-GB" dirty="0"/>
          </a:p>
        </p:txBody>
      </p:sp>
      <p:pic>
        <p:nvPicPr>
          <p:cNvPr id="6146" name="Picture 2" descr="Mathletics | Sydney NSW">
            <a:extLst>
              <a:ext uri="{FF2B5EF4-FFF2-40B4-BE49-F238E27FC236}">
                <a16:creationId xmlns:a16="http://schemas.microsoft.com/office/drawing/2014/main" id="{F5E831E3-368C-1AE4-A5B2-09F7D0445B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8136" y="87349"/>
            <a:ext cx="2500284" cy="25002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fascinate-u.com/wp-content/themes/fascinate-u/img/hero.png">
            <a:extLst>
              <a:ext uri="{FF2B5EF4-FFF2-40B4-BE49-F238E27FC236}">
                <a16:creationId xmlns:a16="http://schemas.microsoft.com/office/drawing/2014/main" id="{A4E62741-E2B9-5629-673D-872972319D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2318" y="5470656"/>
            <a:ext cx="3393967" cy="1228616"/>
          </a:xfrm>
          <a:prstGeom prst="rect">
            <a:avLst/>
          </a:prstGeom>
          <a:noFill/>
          <a:extLst>
            <a:ext uri="{909E8E84-426E-40DD-AFC4-6F175D3DCCD1}">
              <a14:hiddenFill xmlns:a14="http://schemas.microsoft.com/office/drawing/2010/main">
                <a:solidFill>
                  <a:srgbClr val="FFFFFF"/>
                </a:solidFill>
              </a14:hiddenFill>
            </a:ext>
          </a:extLst>
        </p:spPr>
      </p:pic>
      <p:pic>
        <p:nvPicPr>
          <p:cNvPr id="4" name="Online Media 3" title="Mathletics Parent Tour">
            <a:hlinkClick r:id="" action="ppaction://media"/>
            <a:extLst>
              <a:ext uri="{FF2B5EF4-FFF2-40B4-BE49-F238E27FC236}">
                <a16:creationId xmlns:a16="http://schemas.microsoft.com/office/drawing/2014/main" id="{C4592CB6-CC43-47E1-802A-6C12AD245E02}"/>
              </a:ext>
            </a:extLst>
          </p:cNvPr>
          <p:cNvPicPr>
            <a:picLocks noRot="1" noChangeAspect="1"/>
          </p:cNvPicPr>
          <p:nvPr>
            <a:videoFile r:link="rId1"/>
          </p:nvPr>
        </p:nvPicPr>
        <p:blipFill>
          <a:blip r:embed="rId8"/>
          <a:stretch>
            <a:fillRect/>
          </a:stretch>
        </p:blipFill>
        <p:spPr>
          <a:xfrm>
            <a:off x="4241442" y="478712"/>
            <a:ext cx="7751090" cy="4359988"/>
          </a:xfrm>
          <a:prstGeom prst="rect">
            <a:avLst/>
          </a:prstGeom>
        </p:spPr>
      </p:pic>
    </p:spTree>
    <p:extLst>
      <p:ext uri="{BB962C8B-B14F-4D97-AF65-F5344CB8AC3E}">
        <p14:creationId xmlns:p14="http://schemas.microsoft.com/office/powerpoint/2010/main" val="1594746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36" name="Rectangle 3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648CF1-C72A-4313-8FC7-BF6DD4642AFE}"/>
              </a:ext>
            </a:extLst>
          </p:cNvPr>
          <p:cNvSpPr>
            <a:spLocks noGrp="1"/>
          </p:cNvSpPr>
          <p:nvPr>
            <p:ph type="title"/>
          </p:nvPr>
        </p:nvSpPr>
        <p:spPr>
          <a:xfrm>
            <a:off x="148617" y="-457201"/>
            <a:ext cx="4646904" cy="1624520"/>
          </a:xfrm>
        </p:spPr>
        <p:txBody>
          <a:bodyPr anchor="ctr">
            <a:normAutofit/>
          </a:bodyPr>
          <a:lstStyle/>
          <a:p>
            <a:r>
              <a:rPr lang="en-US" sz="4000" u="sng" dirty="0">
                <a:latin typeface="Franklin Gothic Book"/>
                <a:cs typeface="Segoe UI"/>
              </a:rPr>
              <a:t>Learning Logs </a:t>
            </a:r>
            <a:endParaRPr lang="en-US" sz="4000" u="sng" dirty="0">
              <a:latin typeface="Franklin Gothic Book" panose="020B0503020102020204" pitchFamily="34" charset="0"/>
              <a:cs typeface="Segoe UI" panose="020B0502040204020203" pitchFamily="34" charset="0"/>
            </a:endParaRPr>
          </a:p>
        </p:txBody>
      </p:sp>
      <p:sp>
        <p:nvSpPr>
          <p:cNvPr id="6" name="Content Placeholder 5">
            <a:extLst>
              <a:ext uri="{FF2B5EF4-FFF2-40B4-BE49-F238E27FC236}">
                <a16:creationId xmlns:a16="http://schemas.microsoft.com/office/drawing/2014/main" id="{C856D755-2374-40B4-B692-603C5E927388}"/>
              </a:ext>
            </a:extLst>
          </p:cNvPr>
          <p:cNvSpPr>
            <a:spLocks noGrp="1"/>
          </p:cNvSpPr>
          <p:nvPr>
            <p:ph idx="1"/>
          </p:nvPr>
        </p:nvSpPr>
        <p:spPr>
          <a:xfrm>
            <a:off x="236668" y="978946"/>
            <a:ext cx="6970956" cy="5377404"/>
          </a:xfrm>
        </p:spPr>
        <p:txBody>
          <a:bodyPr vert="horz" lIns="91440" tIns="45720" rIns="91440" bIns="45720" rtlCol="0" anchor="ctr">
            <a:normAutofit/>
          </a:bodyPr>
          <a:lstStyle/>
          <a:p>
            <a:r>
              <a:rPr lang="en-US" sz="2000" dirty="0">
                <a:latin typeface="Segoe UI" panose="020B0502040204020203" pitchFamily="34" charset="0"/>
                <a:cs typeface="Segoe UI" panose="020B0502040204020203" pitchFamily="34" charset="0"/>
              </a:rPr>
              <a:t>These are based on a question connected to the time of the academic year. </a:t>
            </a:r>
          </a:p>
          <a:p>
            <a:endParaRPr lang="en-US" sz="2000" dirty="0">
              <a:latin typeface="Segoe UI" panose="020B0502040204020203" pitchFamily="34" charset="0"/>
              <a:cs typeface="Segoe UI" panose="020B0502040204020203" pitchFamily="34" charset="0"/>
            </a:endParaRPr>
          </a:p>
          <a:p>
            <a:r>
              <a:rPr lang="en-US" sz="2000" dirty="0">
                <a:latin typeface="Segoe UI" panose="020B0502040204020203" pitchFamily="34" charset="0"/>
                <a:cs typeface="Segoe UI" panose="020B0502040204020203" pitchFamily="34" charset="0"/>
              </a:rPr>
              <a:t>They are set on a fortnightly basis and encourage pupils to be as independent as possible. </a:t>
            </a:r>
          </a:p>
          <a:p>
            <a:pPr marL="0" indent="0">
              <a:buNone/>
            </a:pPr>
            <a:endParaRPr lang="en-US" sz="2000" dirty="0">
              <a:latin typeface="Segoe UI" panose="020B0502040204020203" pitchFamily="34" charset="0"/>
              <a:cs typeface="Segoe UI" panose="020B0502040204020203" pitchFamily="34" charset="0"/>
            </a:endParaRPr>
          </a:p>
          <a:p>
            <a:r>
              <a:rPr lang="en-US" sz="2000" dirty="0">
                <a:latin typeface="Segoe UI" panose="020B0502040204020203" pitchFamily="34" charset="0"/>
                <a:cs typeface="Segoe UI" panose="020B0502040204020203" pitchFamily="34" charset="0"/>
              </a:rPr>
              <a:t>For younger pupils, we encourage pupils to be creative whether this is making a craft or drawing a picture about the learning log question. Only when pupils are ready, we encourage them to have a go at attempting writing – this may be start with just writing single sounds. </a:t>
            </a:r>
          </a:p>
          <a:p>
            <a:endParaRPr lang="en-US" sz="2000" dirty="0">
              <a:latin typeface="Segoe UI" panose="020B0502040204020203" pitchFamily="34" charset="0"/>
              <a:cs typeface="Segoe UI" panose="020B0502040204020203" pitchFamily="34" charset="0"/>
            </a:endParaRPr>
          </a:p>
          <a:p>
            <a:pPr marL="0" indent="0">
              <a:buNone/>
            </a:pPr>
            <a:endParaRPr lang="en-US" sz="2000" dirty="0">
              <a:latin typeface="Segoe UI" panose="020B0502040204020203" pitchFamily="34" charset="0"/>
              <a:cs typeface="Segoe UI" panose="020B0502040204020203" pitchFamily="34" charset="0"/>
            </a:endParaRPr>
          </a:p>
        </p:txBody>
      </p:sp>
      <p:pic>
        <p:nvPicPr>
          <p:cNvPr id="7" name="Picture 6" descr="A group of children holding books&#10;&#10;Description automatically generated">
            <a:extLst>
              <a:ext uri="{FF2B5EF4-FFF2-40B4-BE49-F238E27FC236}">
                <a16:creationId xmlns:a16="http://schemas.microsoft.com/office/drawing/2014/main" id="{9CBEF6F7-EC89-82D5-1217-3C4C6FD71DE8}"/>
              </a:ext>
            </a:extLst>
          </p:cNvPr>
          <p:cNvPicPr>
            <a:picLocks noChangeAspect="1"/>
          </p:cNvPicPr>
          <p:nvPr/>
        </p:nvPicPr>
        <p:blipFill rotWithShape="1">
          <a:blip r:embed="rId3">
            <a:extLst>
              <a:ext uri="{28A0092B-C50C-407E-A947-70E740481C1C}">
                <a14:useLocalDpi xmlns:a14="http://schemas.microsoft.com/office/drawing/2010/main" val="0"/>
              </a:ext>
            </a:extLst>
          </a:blip>
          <a:srcRect r="42158"/>
          <a:stretch/>
        </p:blipFill>
        <p:spPr>
          <a:xfrm>
            <a:off x="8151652" y="0"/>
            <a:ext cx="6102825" cy="6858000"/>
          </a:xfrm>
          <a:prstGeom prst="rect">
            <a:avLst/>
          </a:prstGeom>
        </p:spPr>
      </p:pic>
    </p:spTree>
    <p:extLst>
      <p:ext uri="{BB962C8B-B14F-4D97-AF65-F5344CB8AC3E}">
        <p14:creationId xmlns:p14="http://schemas.microsoft.com/office/powerpoint/2010/main" val="4159881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49447-7E75-4378-9B26-B748857106C9}"/>
              </a:ext>
            </a:extLst>
          </p:cNvPr>
          <p:cNvSpPr>
            <a:spLocks noGrp="1"/>
          </p:cNvSpPr>
          <p:nvPr>
            <p:ph type="title"/>
          </p:nvPr>
        </p:nvSpPr>
        <p:spPr/>
        <p:txBody>
          <a:bodyPr/>
          <a:lstStyle/>
          <a:p>
            <a:r>
              <a:rPr lang="en-GB" u="sng" dirty="0"/>
              <a:t>Any Extras?</a:t>
            </a:r>
          </a:p>
        </p:txBody>
      </p:sp>
      <p:sp>
        <p:nvSpPr>
          <p:cNvPr id="3" name="Content Placeholder 2">
            <a:extLst>
              <a:ext uri="{FF2B5EF4-FFF2-40B4-BE49-F238E27FC236}">
                <a16:creationId xmlns:a16="http://schemas.microsoft.com/office/drawing/2014/main" id="{44FB59B9-92FD-4097-A9DD-2C68C2A0723B}"/>
              </a:ext>
            </a:extLst>
          </p:cNvPr>
          <p:cNvSpPr>
            <a:spLocks noGrp="1"/>
          </p:cNvSpPr>
          <p:nvPr>
            <p:ph idx="1"/>
          </p:nvPr>
        </p:nvSpPr>
        <p:spPr/>
        <p:txBody>
          <a:bodyPr/>
          <a:lstStyle/>
          <a:p>
            <a:r>
              <a:rPr lang="en-GB" dirty="0"/>
              <a:t>Engage with the news- BBC Newsround.</a:t>
            </a:r>
          </a:p>
          <a:p>
            <a:r>
              <a:rPr lang="en-GB" dirty="0"/>
              <a:t>Access </a:t>
            </a:r>
            <a:r>
              <a:rPr lang="en-GB" dirty="0" err="1"/>
              <a:t>mathletics</a:t>
            </a:r>
            <a:r>
              <a:rPr lang="en-GB" dirty="0"/>
              <a:t> any time.</a:t>
            </a:r>
          </a:p>
          <a:p>
            <a:r>
              <a:rPr lang="en-GB" dirty="0"/>
              <a:t>Fill your child’s life with rich experiences.</a:t>
            </a:r>
          </a:p>
          <a:p>
            <a:r>
              <a:rPr lang="en-GB" dirty="0"/>
              <a:t>Maths in the world around them- time, timetables, money, weight and measure etc.</a:t>
            </a:r>
          </a:p>
          <a:p>
            <a:r>
              <a:rPr lang="en-GB" dirty="0"/>
              <a:t>Talk to them and spend time with them.</a:t>
            </a:r>
          </a:p>
          <a:p>
            <a:endParaRPr lang="en-GB" dirty="0"/>
          </a:p>
        </p:txBody>
      </p:sp>
      <p:sp>
        <p:nvSpPr>
          <p:cNvPr id="4" name="Title 1">
            <a:extLst>
              <a:ext uri="{FF2B5EF4-FFF2-40B4-BE49-F238E27FC236}">
                <a16:creationId xmlns:a16="http://schemas.microsoft.com/office/drawing/2014/main" id="{2DA3BC66-35EC-4A8C-9519-237DB82463C8}"/>
              </a:ext>
            </a:extLst>
          </p:cNvPr>
          <p:cNvSpPr txBox="1">
            <a:spLocks/>
          </p:cNvSpPr>
          <p:nvPr/>
        </p:nvSpPr>
        <p:spPr>
          <a:xfrm>
            <a:off x="-1908521" y="5536261"/>
            <a:ext cx="5699471" cy="190834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en-US" sz="4000" b="1" dirty="0">
                <a:solidFill>
                  <a:srgbClr val="FFFFFF"/>
                </a:solidFill>
                <a:latin typeface="Franklin Gothic Book"/>
                <a:cs typeface="Segoe UI"/>
              </a:rPr>
            </a:br>
            <a:r>
              <a:rPr lang="en-US" sz="4000" b="1" dirty="0">
                <a:solidFill>
                  <a:srgbClr val="00B0F0"/>
                </a:solidFill>
                <a:latin typeface="Twinkl Cursive Unlooped" panose="02000000000000000000" pitchFamily="2" charset="0"/>
                <a:cs typeface="Segoe UI"/>
              </a:rPr>
              <a:t>Helping at Home</a:t>
            </a:r>
            <a:endParaRPr lang="en-US" sz="4000" dirty="0">
              <a:solidFill>
                <a:srgbClr val="00B0F0"/>
              </a:solidFill>
              <a:latin typeface="Twinkl Cursive Unlooped" panose="02000000000000000000" pitchFamily="2" charset="0"/>
              <a:cs typeface="Segoe UI"/>
            </a:endParaRPr>
          </a:p>
        </p:txBody>
      </p:sp>
    </p:spTree>
    <p:extLst>
      <p:ext uri="{BB962C8B-B14F-4D97-AF65-F5344CB8AC3E}">
        <p14:creationId xmlns:p14="http://schemas.microsoft.com/office/powerpoint/2010/main" val="394606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28">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2" descr="A child holding a yellow bat and a child playing cricket&#10;&#10;Description automatically generated">
            <a:extLst>
              <a:ext uri="{FF2B5EF4-FFF2-40B4-BE49-F238E27FC236}">
                <a16:creationId xmlns:a16="http://schemas.microsoft.com/office/drawing/2014/main" id="{5526571B-FBF0-4B72-743C-36943EDB0327}"/>
              </a:ext>
            </a:extLst>
          </p:cNvPr>
          <p:cNvPicPr>
            <a:picLocks noChangeAspect="1"/>
          </p:cNvPicPr>
          <p:nvPr/>
        </p:nvPicPr>
        <p:blipFill rotWithShape="1">
          <a:blip r:embed="rId3"/>
          <a:srcRect t="17579" r="2" b="8888"/>
          <a:stretch/>
        </p:blipFill>
        <p:spPr>
          <a:xfrm>
            <a:off x="-2" y="10"/>
            <a:ext cx="4056982" cy="4469306"/>
          </a:xfrm>
          <a:prstGeom prst="rect">
            <a:avLst/>
          </a:prstGeom>
        </p:spPr>
      </p:pic>
      <p:pic>
        <p:nvPicPr>
          <p:cNvPr id="10" name="Picture 11" descr="A child and child looking at a computer screen&#10;&#10;Description automatically generated">
            <a:extLst>
              <a:ext uri="{FF2B5EF4-FFF2-40B4-BE49-F238E27FC236}">
                <a16:creationId xmlns:a16="http://schemas.microsoft.com/office/drawing/2014/main" id="{236D2AE2-2CA1-16D6-7B18-53206FEF95E8}"/>
              </a:ext>
            </a:extLst>
          </p:cNvPr>
          <p:cNvPicPr>
            <a:picLocks noChangeAspect="1"/>
          </p:cNvPicPr>
          <p:nvPr/>
        </p:nvPicPr>
        <p:blipFill rotWithShape="1">
          <a:blip r:embed="rId4"/>
          <a:srcRect r="2" b="11969"/>
          <a:stretch/>
        </p:blipFill>
        <p:spPr>
          <a:xfrm>
            <a:off x="7772383" y="4538644"/>
            <a:ext cx="4076715" cy="2395556"/>
          </a:xfrm>
          <a:prstGeom prst="rect">
            <a:avLst/>
          </a:prstGeom>
        </p:spPr>
      </p:pic>
      <p:pic>
        <p:nvPicPr>
          <p:cNvPr id="8" name="Picture 9" descr="A group of children playing musical instruments&#10;&#10;Description automatically generated">
            <a:extLst>
              <a:ext uri="{FF2B5EF4-FFF2-40B4-BE49-F238E27FC236}">
                <a16:creationId xmlns:a16="http://schemas.microsoft.com/office/drawing/2014/main" id="{585E119C-1C7B-D5C5-F52C-8DAAB7F13422}"/>
              </a:ext>
            </a:extLst>
          </p:cNvPr>
          <p:cNvPicPr>
            <a:picLocks noChangeAspect="1"/>
          </p:cNvPicPr>
          <p:nvPr/>
        </p:nvPicPr>
        <p:blipFill rotWithShape="1">
          <a:blip r:embed="rId5"/>
          <a:srcRect l="24381" r="14732"/>
          <a:stretch/>
        </p:blipFill>
        <p:spPr>
          <a:xfrm>
            <a:off x="8115283" y="-1"/>
            <a:ext cx="4076717" cy="4469316"/>
          </a:xfrm>
          <a:prstGeom prst="rect">
            <a:avLst/>
          </a:prstGeom>
        </p:spPr>
      </p:pic>
      <p:pic>
        <p:nvPicPr>
          <p:cNvPr id="4" name="Picture 5" descr="A group of kids in school uniforms&#10;&#10;Description automatically generated">
            <a:extLst>
              <a:ext uri="{FF2B5EF4-FFF2-40B4-BE49-F238E27FC236}">
                <a16:creationId xmlns:a16="http://schemas.microsoft.com/office/drawing/2014/main" id="{8F13F9EE-A192-F833-3188-0AA9B00FE5C9}"/>
              </a:ext>
            </a:extLst>
          </p:cNvPr>
          <p:cNvPicPr>
            <a:picLocks noChangeAspect="1"/>
          </p:cNvPicPr>
          <p:nvPr/>
        </p:nvPicPr>
        <p:blipFill rotWithShape="1">
          <a:blip r:embed="rId6"/>
          <a:srcRect l="28568" r="10749"/>
          <a:stretch/>
        </p:blipFill>
        <p:spPr>
          <a:xfrm>
            <a:off x="4056980" y="-1"/>
            <a:ext cx="4063088" cy="4469316"/>
          </a:xfrm>
          <a:prstGeom prst="rect">
            <a:avLst/>
          </a:prstGeom>
        </p:spPr>
      </p:pic>
      <p:sp>
        <p:nvSpPr>
          <p:cNvPr id="43" name="Rectangle 30">
            <a:extLst>
              <a:ext uri="{FF2B5EF4-FFF2-40B4-BE49-F238E27FC236}">
                <a16:creationId xmlns:a16="http://schemas.microsoft.com/office/drawing/2014/main" id="{D4054751-1972-4218-A5AC-06366AB23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62444"/>
            <a:ext cx="8115290" cy="2395556"/>
          </a:xfrm>
          <a:prstGeom prst="rect">
            <a:avLst/>
          </a:prstGeom>
          <a:gradFill>
            <a:gsLst>
              <a:gs pos="10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2">
            <a:extLst>
              <a:ext uri="{FF2B5EF4-FFF2-40B4-BE49-F238E27FC236}">
                <a16:creationId xmlns:a16="http://schemas.microsoft.com/office/drawing/2014/main" id="{53F16F31-4871-4294-AA34-E451DD4CD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4" y="4462444"/>
            <a:ext cx="8115285" cy="2395556"/>
          </a:xfrm>
          <a:prstGeom prst="rect">
            <a:avLst/>
          </a:prstGeom>
          <a:gradFill>
            <a:gsLst>
              <a:gs pos="7000">
                <a:srgbClr val="000000">
                  <a:alpha val="44000"/>
                </a:srgbClr>
              </a:gs>
              <a:gs pos="67000">
                <a:schemeClr val="accent1">
                  <a:lumMod val="7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4">
            <a:extLst>
              <a:ext uri="{FF2B5EF4-FFF2-40B4-BE49-F238E27FC236}">
                <a16:creationId xmlns:a16="http://schemas.microsoft.com/office/drawing/2014/main" id="{ABD3FB0A-8C48-462D-82B4-C52CDB3F0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5280991"/>
            <a:ext cx="8115283" cy="1575508"/>
          </a:xfrm>
          <a:prstGeom prst="rect">
            <a:avLst/>
          </a:prstGeom>
          <a:gradFill>
            <a:gsLst>
              <a:gs pos="40000">
                <a:srgbClr val="000000">
                  <a:alpha val="0"/>
                </a:srgbClr>
              </a:gs>
              <a:gs pos="100000">
                <a:schemeClr val="accent1">
                  <a:alpha val="23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699608" y="4777524"/>
            <a:ext cx="6863410" cy="1113911"/>
          </a:xfrm>
        </p:spPr>
        <p:txBody>
          <a:bodyPr>
            <a:normAutofit/>
          </a:bodyPr>
          <a:lstStyle/>
          <a:p>
            <a:pPr algn="l"/>
            <a:r>
              <a:rPr lang="en-US" sz="4000">
                <a:solidFill>
                  <a:srgbClr val="FFFFFF"/>
                </a:solidFill>
                <a:latin typeface="Franklin Gothic Book"/>
                <a:cs typeface="Segoe UI"/>
              </a:rPr>
              <a:t>Any Questions?</a:t>
            </a:r>
            <a:endParaRPr lang="en-US" sz="4000">
              <a:solidFill>
                <a:srgbClr val="FFFFFF"/>
              </a:solidFill>
              <a:latin typeface="Franklin Gothic Book" panose="020B0503020102020204" pitchFamily="34" charset="0"/>
              <a:cs typeface="Segoe UI" panose="020B0502040204020203" pitchFamily="34" charset="0"/>
            </a:endParaRPr>
          </a:p>
        </p:txBody>
      </p:sp>
      <p:pic>
        <p:nvPicPr>
          <p:cNvPr id="11" name="Picture 10">
            <a:extLst>
              <a:ext uri="{FF2B5EF4-FFF2-40B4-BE49-F238E27FC236}">
                <a16:creationId xmlns:a16="http://schemas.microsoft.com/office/drawing/2014/main" id="{4748470F-2597-4059-A7D7-4E929F93D14C}"/>
              </a:ext>
            </a:extLst>
          </p:cNvPr>
          <p:cNvPicPr>
            <a:picLocks noChangeAspect="1"/>
          </p:cNvPicPr>
          <p:nvPr/>
        </p:nvPicPr>
        <p:blipFill>
          <a:blip r:embed="rId7"/>
          <a:stretch>
            <a:fillRect/>
          </a:stretch>
        </p:blipFill>
        <p:spPr>
          <a:xfrm>
            <a:off x="6343650" y="4777523"/>
            <a:ext cx="1324051" cy="1901547"/>
          </a:xfrm>
          <a:prstGeom prst="rect">
            <a:avLst/>
          </a:prstGeom>
        </p:spPr>
      </p:pic>
    </p:spTree>
    <p:extLst>
      <p:ext uri="{BB962C8B-B14F-4D97-AF65-F5344CB8AC3E}">
        <p14:creationId xmlns:p14="http://schemas.microsoft.com/office/powerpoint/2010/main" val="237296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233ebc73-65fb-4cbc-9d71-8dac8e03aa68" xsi:nil="true"/>
    <_activity xmlns="233ebc73-65fb-4cbc-9d71-8dac8e03aa6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203C118CE2D2F488C5EFC2EB4804D4E" ma:contentTypeVersion="17" ma:contentTypeDescription="Create a new document." ma:contentTypeScope="" ma:versionID="0d586d0e7f24c6521b8de62b0f9eb8f0">
  <xsd:schema xmlns:xsd="http://www.w3.org/2001/XMLSchema" xmlns:xs="http://www.w3.org/2001/XMLSchema" xmlns:p="http://schemas.microsoft.com/office/2006/metadata/properties" xmlns:ns3="233ebc73-65fb-4cbc-9d71-8dac8e03aa68" xmlns:ns4="f679b8ba-e391-4739-8029-223ad2190661" targetNamespace="http://schemas.microsoft.com/office/2006/metadata/properties" ma:root="true" ma:fieldsID="26833a1227f7c6108dd711e36dcb4b21" ns3:_="" ns4:_="">
    <xsd:import namespace="233ebc73-65fb-4cbc-9d71-8dac8e03aa68"/>
    <xsd:import namespace="f679b8ba-e391-4739-8029-223ad219066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3ebc73-65fb-4cbc-9d71-8dac8e03aa6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679b8ba-e391-4739-8029-223ad219066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2.xml><?xml version="1.0" encoding="utf-8"?>
<ds:datastoreItem xmlns:ds="http://schemas.openxmlformats.org/officeDocument/2006/customXml" ds:itemID="{03C7D9E6-B0D9-433E-BD46-EB60F64F4DA8}">
  <ds:schemaRefs>
    <ds:schemaRef ds:uri="http://purl.org/dc/elements/1.1/"/>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http://schemas.microsoft.com/office/2006/metadata/properties"/>
    <ds:schemaRef ds:uri="f679b8ba-e391-4739-8029-223ad2190661"/>
    <ds:schemaRef ds:uri="233ebc73-65fb-4cbc-9d71-8dac8e03aa68"/>
    <ds:schemaRef ds:uri="http://purl.org/dc/dcmitype/"/>
  </ds:schemaRefs>
</ds:datastoreItem>
</file>

<file path=customXml/itemProps3.xml><?xml version="1.0" encoding="utf-8"?>
<ds:datastoreItem xmlns:ds="http://schemas.openxmlformats.org/officeDocument/2006/customXml" ds:itemID="{806C368E-6FAB-4B0B-8DFA-3F8BEA07EF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3ebc73-65fb-4cbc-9d71-8dac8e03aa68"/>
    <ds:schemaRef ds:uri="f679b8ba-e391-4739-8029-223ad21906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Research presentation</Template>
  <TotalTime>0</TotalTime>
  <Words>1540</Words>
  <Application>Microsoft Office PowerPoint</Application>
  <PresentationFormat>Widescreen</PresentationFormat>
  <Paragraphs>143</Paragraphs>
  <Slides>16</Slides>
  <Notes>10</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Calibri Light</vt:lpstr>
      <vt:lpstr>Comic Sans MS</vt:lpstr>
      <vt:lpstr>Franklin Gothic Book</vt:lpstr>
      <vt:lpstr>Segoe UI</vt:lpstr>
      <vt:lpstr>Times New Roman</vt:lpstr>
      <vt:lpstr>Twinkl Cursive Unlooped</vt:lpstr>
      <vt:lpstr>Wingdings</vt:lpstr>
      <vt:lpstr>Office Theme</vt:lpstr>
      <vt:lpstr> Helping at Home</vt:lpstr>
      <vt:lpstr>PowerPoint Presentation</vt:lpstr>
      <vt:lpstr>Phonics</vt:lpstr>
      <vt:lpstr>Reading </vt:lpstr>
      <vt:lpstr>Reading </vt:lpstr>
      <vt:lpstr>Reading </vt:lpstr>
      <vt:lpstr>Reading </vt:lpstr>
      <vt:lpstr>Reading </vt:lpstr>
      <vt:lpstr>PowerPoint Presentation</vt:lpstr>
      <vt:lpstr>Spelling </vt:lpstr>
      <vt:lpstr>Spelling </vt:lpstr>
      <vt:lpstr>Maths</vt:lpstr>
      <vt:lpstr>Maths</vt:lpstr>
      <vt:lpstr>Learning Logs </vt:lpstr>
      <vt:lpstr>Any Extras?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&amp; 5  Learning Plaza 2023-24</dc:title>
  <dc:creator/>
  <cp:lastModifiedBy/>
  <cp:revision>254</cp:revision>
  <dcterms:created xsi:type="dcterms:W3CDTF">2023-07-04T20:51:44Z</dcterms:created>
  <dcterms:modified xsi:type="dcterms:W3CDTF">2023-11-09T13:11:17Z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0x0101005203C118CE2D2F488C5EFC2EB4804D4E</vt:lpwstr>
  </property>
</Properties>
</file>