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1414" r:id="rId3"/>
    <p:sldId id="1415" r:id="rId4"/>
    <p:sldId id="1416" r:id="rId5"/>
    <p:sldId id="141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556"/>
    <p:restoredTop sz="95827"/>
  </p:normalViewPr>
  <p:slideViewPr>
    <p:cSldViewPr snapToGrid="0">
      <p:cViewPr>
        <p:scale>
          <a:sx n="145" d="100"/>
          <a:sy n="145" d="100"/>
        </p:scale>
        <p:origin x="144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808330-BCA4-2E1C-053B-96753F4187B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5FE122D-87B9-AAB8-3D04-2FD2F1732AC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4A8CB5-8406-D125-10BC-D188AEC6EF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DB3AC-E65D-AF47-8D5B-25E102EF8A76}" type="datetimeFigureOut">
              <a:rPr lang="en-GB" smtClean="0"/>
              <a:t>03/12/2023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4E0858-3752-EE7B-354E-C56EE6B5AC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5107C7-AC0B-CC0D-9637-347C5BBD45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CD0FE-B4D4-834A-90BA-DC3CED4AAA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93209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1E5464-88A7-CA3F-CF4D-B4C8624738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FF50A9-5ACF-F9A2-BE46-C9A07E0E08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54EDD5-5757-CD14-F75B-411949CAE6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DB3AC-E65D-AF47-8D5B-25E102EF8A76}" type="datetimeFigureOut">
              <a:rPr lang="en-GB" smtClean="0"/>
              <a:t>03/12/2023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76B627-1B12-F5AD-1FBC-D4835D5988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60473F-8F76-DDA7-18DB-528BD35933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CD0FE-B4D4-834A-90BA-DC3CED4AAA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60567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27BD41-3919-93E6-8D23-96F0EEBF4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836D3B-1853-69AC-56DB-65B0E063D8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3B44FA-CCAA-1429-7E05-B1C775A748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DB3AC-E65D-AF47-8D5B-25E102EF8A76}" type="datetimeFigureOut">
              <a:rPr lang="en-GB" smtClean="0"/>
              <a:t>03/12/2023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458BA9-EFC5-20AD-2ED5-216F688DBB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E69F02-3F2A-1C9D-0BAA-589DA050C9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CD0FE-B4D4-834A-90BA-DC3CED4AAA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30665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F36C24-C439-2237-BE1F-680EFCACF2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F8D14D-631F-9344-5CCA-6B9E97042A8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5F7883A-97E2-DA47-128E-4F182EA6AC4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E409F9-0DFC-5464-9E83-3FA22FF418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DB3AC-E65D-AF47-8D5B-25E102EF8A76}" type="datetimeFigureOut">
              <a:rPr lang="en-GB" smtClean="0"/>
              <a:t>03/12/2023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2BF021-FFFC-16D3-9469-88FFD5BD9A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C3ACF6-4C02-ACCA-DE82-8DB55E1A1C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CD0FE-B4D4-834A-90BA-DC3CED4AAA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68651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A2C218-9975-FA27-C551-BC2EB793A4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44D1503-7E32-93E5-63AA-1F9801E037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371995C-D8A6-4622-2871-1D063EFD01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EAEF70-7C82-02B9-490B-15A799C4D8C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BB14D33-DA69-AF7E-A87B-78A2054A3C8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D661A54-0847-90E7-CF12-F5800EA804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DB3AC-E65D-AF47-8D5B-25E102EF8A76}" type="datetimeFigureOut">
              <a:rPr lang="en-GB" smtClean="0"/>
              <a:t>03/12/2023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B256B1-808E-3B79-4457-6F6332129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CB1BA01-0DBA-E7E1-5E12-3D3F93D454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CD0FE-B4D4-834A-90BA-DC3CED4AAA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44533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3F1D10-814E-14FC-63A6-158699EB7C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0E17137-A53E-E437-6B7C-EBA8333E65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DB3AC-E65D-AF47-8D5B-25E102EF8A76}" type="datetimeFigureOut">
              <a:rPr lang="en-GB" smtClean="0"/>
              <a:t>03/12/2023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7D32F90-FC40-D107-3D2F-A2418906D3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EAA866A-0E43-9D1F-8829-B03FBB46EF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CD0FE-B4D4-834A-90BA-DC3CED4AAA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69291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1BA4F1B-8288-FA46-8F0A-87117E2CE6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DB3AC-E65D-AF47-8D5B-25E102EF8A76}" type="datetimeFigureOut">
              <a:rPr lang="en-GB" smtClean="0"/>
              <a:t>03/12/2023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4F45849-CED1-8CAD-0CD0-AEAEBB346F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04B2732-2986-8749-E2FD-50D61E062C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CD0FE-B4D4-834A-90BA-DC3CED4AAA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18308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95E0BE-949E-A563-2A53-9B85535916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35583D-CA2D-D543-9106-9BF044FBA1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A97128F-9A1C-0396-86CA-EAE0C76686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E2DFC3D-1BE7-604B-75FA-5CBF543A84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DB3AC-E65D-AF47-8D5B-25E102EF8A76}" type="datetimeFigureOut">
              <a:rPr lang="en-GB" smtClean="0"/>
              <a:t>03/12/2023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1327DA9-01A4-2BF6-9BD5-C49D40B236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B71E585-E4CC-4E9D-0460-0ABB3E3B35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CD0FE-B4D4-834A-90BA-DC3CED4AAA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8221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03F861-20F8-D618-67ED-50DC91EE3D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7F68BC1-6332-14B6-F8BD-44CD318CAAA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57AAD66-2CAE-2EB8-A8F7-DA7B1B54BA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3410139-E346-8DFF-B78C-400A7ACBD1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DB3AC-E65D-AF47-8D5B-25E102EF8A76}" type="datetimeFigureOut">
              <a:rPr lang="en-GB" smtClean="0"/>
              <a:t>03/12/2023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C2B7348-0A03-B46C-BC54-A3B6223646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28B81F6-2717-25AF-10F2-2E6BBE0068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CD0FE-B4D4-834A-90BA-DC3CED4AAA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73034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922760-E63B-E9F7-522C-5627FB8B8A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468A3CD-7F4F-4CB3-D867-49B966B07E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B911B4-E868-E60D-1348-EDA51FC1BF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DB3AC-E65D-AF47-8D5B-25E102EF8A76}" type="datetimeFigureOut">
              <a:rPr lang="en-GB" smtClean="0"/>
              <a:t>03/12/2023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0E7E9D-5824-69FB-C7D6-D125B5F806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01DDFF-9661-3088-C054-4541F8FCC3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CD0FE-B4D4-834A-90BA-DC3CED4AAA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47752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49AA240-76E0-A054-91AB-136F10F8CF4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94B8991-A015-F312-1118-722686E29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862917-C2E8-3851-D88F-1B7EA14C5B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DB3AC-E65D-AF47-8D5B-25E102EF8A76}" type="datetimeFigureOut">
              <a:rPr lang="en-GB" smtClean="0"/>
              <a:t>03/12/2023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6CA77A-020D-4B42-D2A2-BAD746CD30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7C7351-10FB-5A5C-C609-12E806C4BC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CD0FE-B4D4-834A-90BA-DC3CED4AAA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92390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E528B03-D021-C341-DC5A-23DB1B20EE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CCA2FB-7C62-B28E-93B7-B6D2AB3DED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8A0579-FB4F-8C58-89F7-BA60B4D1BC2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DDB3AC-E65D-AF47-8D5B-25E102EF8A76}" type="datetimeFigureOut">
              <a:rPr lang="en-GB" smtClean="0"/>
              <a:t>03/12/2023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92A1C0-EAF1-E713-3459-0B892EB921A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5BFB93-C6C4-B640-53F0-CB6F9295F79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2CD0FE-B4D4-834A-90BA-DC3CED4AAA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50299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AAEF39-7F94-E77A-53D8-43BB849201A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Spelling 4.12.23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955176D-8C80-E9BC-498F-F37E53E6466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3529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white rectangular frame with green leaves&#10;&#10;Description automatically generated">
            <a:extLst>
              <a:ext uri="{FF2B5EF4-FFF2-40B4-BE49-F238E27FC236}">
                <a16:creationId xmlns:a16="http://schemas.microsoft.com/office/drawing/2014/main" id="{0BB03598-8D96-E094-9AC6-54710DFF39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23614"/>
            <a:ext cx="12192000" cy="6858000"/>
          </a:xfrm>
        </p:spPr>
      </p:pic>
      <p:sp>
        <p:nvSpPr>
          <p:cNvPr id="8" name="Rectangle 1">
            <a:extLst>
              <a:ext uri="{FF2B5EF4-FFF2-40B4-BE49-F238E27FC236}">
                <a16:creationId xmlns:a16="http://schemas.microsoft.com/office/drawing/2014/main" id="{5A9809E5-6748-2012-1452-07C00518E7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89325" y="181133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ACE991B-E2ED-1EBB-7243-B84D92FDD28E}"/>
              </a:ext>
            </a:extLst>
          </p:cNvPr>
          <p:cNvSpPr txBox="1"/>
          <p:nvPr/>
        </p:nvSpPr>
        <p:spPr>
          <a:xfrm>
            <a:off x="737784" y="616733"/>
            <a:ext cx="1104986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u="sng" dirty="0"/>
              <a:t>Words Tested on 4.12.23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8707DF17-C2C1-9D51-827A-43119F016F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9004290"/>
              </p:ext>
            </p:extLst>
          </p:nvPr>
        </p:nvGraphicFramePr>
        <p:xfrm>
          <a:off x="9001038" y="1356932"/>
          <a:ext cx="2708032" cy="4791619"/>
        </p:xfrm>
        <a:graphic>
          <a:graphicData uri="http://schemas.openxmlformats.org/drawingml/2006/table">
            <a:tbl>
              <a:tblPr/>
              <a:tblGrid>
                <a:gridCol w="2708032">
                  <a:extLst>
                    <a:ext uri="{9D8B030D-6E8A-4147-A177-3AD203B41FA5}">
                      <a16:colId xmlns:a16="http://schemas.microsoft.com/office/drawing/2014/main" val="1179632070"/>
                    </a:ext>
                  </a:extLst>
                </a:gridCol>
              </a:tblGrid>
              <a:tr h="4791619">
                <a:tc>
                  <a:txBody>
                    <a:bodyPr/>
                    <a:lstStyle/>
                    <a:p>
                      <a:pPr algn="ctr"/>
                      <a:r>
                        <a:rPr lang="en-GB" sz="2000" b="1" u="sng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Mastering</a:t>
                      </a:r>
                    </a:p>
                    <a:p>
                      <a:pPr algn="ctr" rtl="0" fontAlgn="base"/>
                      <a:r>
                        <a:rPr lang="en-GB" sz="2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Words ending ‘-</a:t>
                      </a:r>
                      <a:r>
                        <a:rPr lang="en-GB" sz="2400" b="0" i="0" u="none" strike="noStrike" kern="1200" dirty="0" err="1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lly</a:t>
                      </a:r>
                      <a:r>
                        <a:rPr lang="en-GB" sz="2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’ </a:t>
                      </a:r>
                    </a:p>
                    <a:p>
                      <a:pPr algn="ctr"/>
                      <a:r>
                        <a:rPr lang="en-GB" sz="24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usually, </a:t>
                      </a:r>
                    </a:p>
                    <a:p>
                      <a:pPr algn="ctr"/>
                      <a:r>
                        <a:rPr lang="en-GB" sz="24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finally,</a:t>
                      </a:r>
                    </a:p>
                    <a:p>
                      <a:pPr algn="ctr"/>
                      <a:r>
                        <a:rPr lang="en-GB" sz="24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beautifully, thoughtfully, wonderfully, </a:t>
                      </a:r>
                      <a:endParaRPr lang="en-GB" sz="2400" dirty="0">
                        <a:effectLst/>
                        <a:latin typeface="Twinkl Cursive Unlooped Light" panose="02000000000000000000" pitchFamily="2" charset="77"/>
                      </a:endParaRPr>
                    </a:p>
                    <a:p>
                      <a:pPr algn="ctr"/>
                      <a:r>
                        <a:rPr lang="en-GB" sz="24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carefully, </a:t>
                      </a:r>
                    </a:p>
                    <a:p>
                      <a:pPr algn="ctr"/>
                      <a:r>
                        <a:rPr lang="en-GB" sz="24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faithfully, peacefully,</a:t>
                      </a:r>
                    </a:p>
                    <a:p>
                      <a:pPr algn="ctr"/>
                      <a:r>
                        <a:rPr lang="en-GB" sz="24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 cruelly, </a:t>
                      </a:r>
                    </a:p>
                    <a:p>
                      <a:pPr algn="ctr"/>
                      <a:r>
                        <a:rPr lang="en-GB" sz="24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generally </a:t>
                      </a:r>
                      <a:endParaRPr lang="en-GB" sz="2400" dirty="0">
                        <a:effectLst/>
                        <a:latin typeface="Twinkl Cursive Unlooped Light" panose="02000000000000000000" pitchFamily="2" charset="77"/>
                      </a:endParaRPr>
                    </a:p>
                  </a:txBody>
                  <a:tcPr marL="45326" marR="45326" marT="22663" marB="2266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5877417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1A3AC9BF-147E-1A36-8497-4C281228CDE3}"/>
              </a:ext>
            </a:extLst>
          </p:cNvPr>
          <p:cNvSpPr txBox="1"/>
          <p:nvPr/>
        </p:nvSpPr>
        <p:spPr>
          <a:xfrm>
            <a:off x="1633543" y="1252725"/>
            <a:ext cx="3878170" cy="5047536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800" b="1" dirty="0">
                <a:latin typeface="Comic Sans MS" panose="030F0902030302020204" pitchFamily="66" charset="0"/>
              </a:rPr>
              <a:t>Mrs Stevens / Beginning</a:t>
            </a:r>
          </a:p>
          <a:p>
            <a:pPr algn="ctr"/>
            <a:r>
              <a:rPr lang="en-GB" sz="1600" b="1" dirty="0">
                <a:latin typeface="Comic Sans MS" panose="030F0902030302020204" pitchFamily="66" charset="0"/>
              </a:rPr>
              <a:t>Revisiting ‘Special friends’ pattern ‘</a:t>
            </a:r>
            <a:r>
              <a:rPr lang="en-GB" sz="1600" b="1" dirty="0" err="1">
                <a:latin typeface="Comic Sans MS" panose="030F0902030302020204" pitchFamily="66" charset="0"/>
              </a:rPr>
              <a:t>i_e</a:t>
            </a:r>
            <a:r>
              <a:rPr lang="en-GB" sz="1600" b="1" dirty="0">
                <a:latin typeface="Comic Sans MS" panose="030F0902030302020204" pitchFamily="66" charset="0"/>
              </a:rPr>
              <a:t>’ and revisiting Red words (High Frequency Words</a:t>
            </a:r>
          </a:p>
          <a:p>
            <a:pPr algn="ctr"/>
            <a:r>
              <a:rPr lang="en-GB" sz="2400" dirty="0">
                <a:latin typeface="Twinkl Cursive Unlooped Light" panose="02000000000000000000" pitchFamily="2" charset="77"/>
              </a:rPr>
              <a:t>shine</a:t>
            </a:r>
          </a:p>
          <a:p>
            <a:pPr algn="ctr"/>
            <a:r>
              <a:rPr lang="en-GB" sz="2400" dirty="0">
                <a:latin typeface="Twinkl Cursive Unlooped Light" panose="02000000000000000000" pitchFamily="2" charset="77"/>
              </a:rPr>
              <a:t>white</a:t>
            </a:r>
          </a:p>
          <a:p>
            <a:pPr algn="ctr"/>
            <a:r>
              <a:rPr lang="en-GB" sz="2400" dirty="0">
                <a:latin typeface="Twinkl Cursive Unlooped Light" panose="02000000000000000000" pitchFamily="2" charset="77"/>
              </a:rPr>
              <a:t>fine</a:t>
            </a:r>
          </a:p>
          <a:p>
            <a:pPr algn="ctr"/>
            <a:r>
              <a:rPr lang="en-GB" sz="2400" dirty="0">
                <a:latin typeface="Twinkl Cursive Unlooped Light" panose="02000000000000000000" pitchFamily="2" charset="77"/>
              </a:rPr>
              <a:t>hide</a:t>
            </a:r>
          </a:p>
          <a:p>
            <a:pPr algn="ctr"/>
            <a:r>
              <a:rPr lang="en-GB" sz="2400" dirty="0">
                <a:latin typeface="Twinkl Cursive Unlooped Light" panose="02000000000000000000" pitchFamily="2" charset="77"/>
              </a:rPr>
              <a:t>smile</a:t>
            </a:r>
          </a:p>
          <a:p>
            <a:pPr algn="ctr"/>
            <a:r>
              <a:rPr lang="en-GB" sz="2400" dirty="0">
                <a:latin typeface="Twinkl Cursive Unlooped Light" panose="02000000000000000000" pitchFamily="2" charset="77"/>
              </a:rPr>
              <a:t>nice</a:t>
            </a:r>
          </a:p>
          <a:p>
            <a:pPr algn="ctr"/>
            <a:r>
              <a:rPr lang="en-GB" sz="2400" dirty="0">
                <a:latin typeface="Twinkl Cursive Unlooped Light" panose="02000000000000000000" pitchFamily="2" charset="77"/>
              </a:rPr>
              <a:t>wide</a:t>
            </a:r>
          </a:p>
          <a:p>
            <a:pPr algn="ctr"/>
            <a:r>
              <a:rPr lang="en-GB" sz="2400" dirty="0">
                <a:latin typeface="Twinkl Cursive Unlooped Light" panose="02000000000000000000" pitchFamily="2" charset="77"/>
              </a:rPr>
              <a:t>like</a:t>
            </a:r>
          </a:p>
          <a:p>
            <a:pPr algn="ctr"/>
            <a:r>
              <a:rPr lang="en-GB" sz="2400" dirty="0">
                <a:latin typeface="Twinkl Cursive Unlooped Light" panose="02000000000000000000" pitchFamily="2" charset="77"/>
              </a:rPr>
              <a:t>mine</a:t>
            </a:r>
          </a:p>
          <a:p>
            <a:pPr algn="ctr"/>
            <a:r>
              <a:rPr lang="en-GB" sz="2400" dirty="0">
                <a:latin typeface="Twinkl Cursive Unlooped Light" panose="02000000000000000000" pitchFamily="2" charset="77"/>
              </a:rPr>
              <a:t>time</a:t>
            </a:r>
          </a:p>
          <a:p>
            <a:pPr algn="ctr"/>
            <a:endParaRPr lang="en-GB" sz="1600" b="1" dirty="0">
              <a:latin typeface="Comic Sans MS" panose="030F0902030302020204" pitchFamily="66" charset="0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F39E23B-4AC3-7F87-AFE4-95DBD40D568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0334583"/>
              </p:ext>
            </p:extLst>
          </p:nvPr>
        </p:nvGraphicFramePr>
        <p:xfrm>
          <a:off x="6096000" y="1269600"/>
          <a:ext cx="2422108" cy="5135486"/>
        </p:xfrm>
        <a:graphic>
          <a:graphicData uri="http://schemas.openxmlformats.org/drawingml/2006/table">
            <a:tbl>
              <a:tblPr/>
              <a:tblGrid>
                <a:gridCol w="2422108">
                  <a:extLst>
                    <a:ext uri="{9D8B030D-6E8A-4147-A177-3AD203B41FA5}">
                      <a16:colId xmlns:a16="http://schemas.microsoft.com/office/drawing/2014/main" val="1179632070"/>
                    </a:ext>
                  </a:extLst>
                </a:gridCol>
              </a:tblGrid>
              <a:tr h="443198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u="sng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Developing</a:t>
                      </a:r>
                    </a:p>
                    <a:p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Words where ‘-</a:t>
                      </a:r>
                      <a:r>
                        <a:rPr lang="en-GB" sz="1800" b="1" kern="1200" dirty="0" err="1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ing</a:t>
                      </a: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’, ‘-er’ and ‘-ed’ are added to multisyllabic words </a:t>
                      </a:r>
                      <a:endParaRPr lang="en-GB" sz="2000" dirty="0">
                        <a:effectLst/>
                        <a:latin typeface="Twinkl Cursive Unlooped Light" panose="02000000000000000000" pitchFamily="2" charset="77"/>
                      </a:endParaRPr>
                    </a:p>
                    <a:p>
                      <a:pPr algn="ctr"/>
                      <a:r>
                        <a:rPr lang="en-GB" sz="24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developing, developed, limiting, covering,</a:t>
                      </a:r>
                    </a:p>
                    <a:p>
                      <a:pPr algn="ctr"/>
                      <a:r>
                        <a:rPr lang="en-GB" sz="24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 limited, gardening, </a:t>
                      </a:r>
                      <a:endParaRPr lang="en-GB" sz="2400" dirty="0">
                        <a:effectLst/>
                        <a:latin typeface="Twinkl Cursive Unlooped Light" panose="02000000000000000000" pitchFamily="2" charset="77"/>
                      </a:endParaRPr>
                    </a:p>
                    <a:p>
                      <a:pPr algn="ctr"/>
                      <a:r>
                        <a:rPr lang="en-GB" sz="24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gardener, covered, listening, </a:t>
                      </a:r>
                    </a:p>
                    <a:p>
                      <a:pPr algn="ctr"/>
                      <a:r>
                        <a:rPr lang="en-GB" sz="24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listened</a:t>
                      </a:r>
                      <a:endParaRPr lang="en-GB" sz="2400" dirty="0">
                        <a:effectLst/>
                        <a:latin typeface="Twinkl Cursive Unlooped Light" panose="02000000000000000000" pitchFamily="2" charset="77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b="1" u="sng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</a:txBody>
                  <a:tcPr marL="45326" marR="45326" marT="22663" marB="2266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58774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240327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white rectangular frame with green leaves&#10;&#10;Description automatically generated">
            <a:extLst>
              <a:ext uri="{FF2B5EF4-FFF2-40B4-BE49-F238E27FC236}">
                <a16:creationId xmlns:a16="http://schemas.microsoft.com/office/drawing/2014/main" id="{0BB03598-8D96-E094-9AC6-54710DFF39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23614"/>
            <a:ext cx="12192000" cy="6858000"/>
          </a:xfrm>
        </p:spPr>
      </p:pic>
      <p:sp>
        <p:nvSpPr>
          <p:cNvPr id="8" name="Rectangle 1">
            <a:extLst>
              <a:ext uri="{FF2B5EF4-FFF2-40B4-BE49-F238E27FC236}">
                <a16:creationId xmlns:a16="http://schemas.microsoft.com/office/drawing/2014/main" id="{5A9809E5-6748-2012-1452-07C00518E7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89325" y="181133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ACE991B-E2ED-1EBB-7243-B84D92FDD28E}"/>
              </a:ext>
            </a:extLst>
          </p:cNvPr>
          <p:cNvSpPr txBox="1"/>
          <p:nvPr/>
        </p:nvSpPr>
        <p:spPr>
          <a:xfrm>
            <a:off x="737784" y="616733"/>
            <a:ext cx="1104986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u="sng" dirty="0">
                <a:solidFill>
                  <a:schemeClr val="bg1"/>
                </a:solidFill>
              </a:rPr>
              <a:t>New Spellings 13th November 2023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8707DF17-C2C1-9D51-827A-43119F016F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8683235"/>
              </p:ext>
            </p:extLst>
          </p:nvPr>
        </p:nvGraphicFramePr>
        <p:xfrm>
          <a:off x="8978676" y="1252726"/>
          <a:ext cx="2233019" cy="4448858"/>
        </p:xfrm>
        <a:graphic>
          <a:graphicData uri="http://schemas.openxmlformats.org/drawingml/2006/table">
            <a:tbl>
              <a:tblPr/>
              <a:tblGrid>
                <a:gridCol w="2233019">
                  <a:extLst>
                    <a:ext uri="{9D8B030D-6E8A-4147-A177-3AD203B41FA5}">
                      <a16:colId xmlns:a16="http://schemas.microsoft.com/office/drawing/2014/main" val="1179632070"/>
                    </a:ext>
                  </a:extLst>
                </a:gridCol>
              </a:tblGrid>
              <a:tr h="4448858">
                <a:tc>
                  <a:txBody>
                    <a:bodyPr/>
                    <a:lstStyle/>
                    <a:p>
                      <a:pPr algn="ctr"/>
                      <a:r>
                        <a:rPr lang="en-GB" sz="2000" b="1" u="sng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Mastering</a:t>
                      </a:r>
                      <a:endParaRPr lang="en-GB" sz="2500" b="0" i="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24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chef, </a:t>
                      </a:r>
                    </a:p>
                    <a:p>
                      <a:pPr algn="ctr"/>
                      <a:r>
                        <a:rPr lang="en-GB" sz="24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chalet, machine, brochure, parachute, chute, chaperone, </a:t>
                      </a:r>
                      <a:endParaRPr lang="en-GB" sz="2400" dirty="0">
                        <a:effectLst/>
                        <a:latin typeface="Twinkl Cursive Unlooped Light" panose="02000000000000000000" pitchFamily="2" charset="77"/>
                      </a:endParaRPr>
                    </a:p>
                    <a:p>
                      <a:pPr algn="ctr"/>
                      <a:r>
                        <a:rPr lang="en-GB" sz="24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chandelier, crochet, </a:t>
                      </a:r>
                    </a:p>
                    <a:p>
                      <a:pPr algn="ctr"/>
                      <a:r>
                        <a:rPr lang="en-GB" sz="24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quiche </a:t>
                      </a:r>
                      <a:endParaRPr lang="en-GB" sz="2400" dirty="0">
                        <a:effectLst/>
                        <a:latin typeface="Twinkl Cursive Unlooped Light" panose="02000000000000000000" pitchFamily="2" charset="77"/>
                      </a:endParaRPr>
                    </a:p>
                  </a:txBody>
                  <a:tcPr marL="45326" marR="45326" marT="22663" marB="2266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5877417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1A3AC9BF-147E-1A36-8497-4C281228CDE3}"/>
              </a:ext>
            </a:extLst>
          </p:cNvPr>
          <p:cNvSpPr txBox="1"/>
          <p:nvPr/>
        </p:nvSpPr>
        <p:spPr>
          <a:xfrm>
            <a:off x="1633543" y="1252725"/>
            <a:ext cx="3878170" cy="4308872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800" b="1" dirty="0">
                <a:latin typeface="Twinkl Cursive Looped Thin" panose="02000000000000000000" pitchFamily="2" charset="77"/>
              </a:rPr>
              <a:t>Mrs Stevens / Beginning</a:t>
            </a:r>
          </a:p>
          <a:p>
            <a:pPr algn="ctr"/>
            <a:r>
              <a:rPr lang="en-GB" sz="1600" b="1" dirty="0">
                <a:latin typeface="Twinkl Cursive Looped Thin" panose="02000000000000000000" pitchFamily="2" charset="77"/>
              </a:rPr>
              <a:t>Revisiting ‘Special friends’ pattern ‘</a:t>
            </a:r>
            <a:r>
              <a:rPr lang="en-GB" sz="1600" b="1" dirty="0" err="1">
                <a:latin typeface="Twinkl Cursive Looped Thin" panose="02000000000000000000" pitchFamily="2" charset="77"/>
              </a:rPr>
              <a:t>o_e</a:t>
            </a:r>
            <a:r>
              <a:rPr lang="en-GB" sz="1600" b="1" dirty="0">
                <a:latin typeface="Twinkl Cursive Looped Thin" panose="02000000000000000000" pitchFamily="2" charset="77"/>
              </a:rPr>
              <a:t>’</a:t>
            </a:r>
          </a:p>
          <a:p>
            <a:pPr algn="ctr"/>
            <a:r>
              <a:rPr lang="en-GB" sz="2400" b="1" dirty="0">
                <a:latin typeface="Twinkl Cursive Looped Thin" panose="02000000000000000000" pitchFamily="2" charset="77"/>
              </a:rPr>
              <a:t>home</a:t>
            </a:r>
          </a:p>
          <a:p>
            <a:pPr algn="ctr"/>
            <a:r>
              <a:rPr lang="en-GB" sz="2400" b="1" dirty="0">
                <a:latin typeface="Twinkl Cursive Looped Thin" panose="02000000000000000000" pitchFamily="2" charset="77"/>
              </a:rPr>
              <a:t>hope</a:t>
            </a:r>
          </a:p>
          <a:p>
            <a:pPr algn="ctr"/>
            <a:r>
              <a:rPr lang="en-GB" sz="2400" b="1" dirty="0">
                <a:latin typeface="Twinkl Cursive Looped Thin" panose="02000000000000000000" pitchFamily="2" charset="77"/>
              </a:rPr>
              <a:t>rose</a:t>
            </a:r>
          </a:p>
          <a:p>
            <a:pPr algn="ctr"/>
            <a:r>
              <a:rPr lang="en-GB" sz="2400" b="1" dirty="0">
                <a:latin typeface="Twinkl Cursive Looped Thin" panose="02000000000000000000" pitchFamily="2" charset="77"/>
              </a:rPr>
              <a:t>spoke</a:t>
            </a:r>
          </a:p>
          <a:p>
            <a:pPr algn="ctr"/>
            <a:r>
              <a:rPr lang="en-GB" sz="2400" b="1" dirty="0">
                <a:latin typeface="Twinkl Cursive Looped Thin" panose="02000000000000000000" pitchFamily="2" charset="77"/>
              </a:rPr>
              <a:t>note</a:t>
            </a:r>
          </a:p>
          <a:p>
            <a:pPr algn="ctr"/>
            <a:r>
              <a:rPr lang="en-GB" sz="2400" b="1" dirty="0">
                <a:latin typeface="Twinkl Cursive Looped Thin" panose="02000000000000000000" pitchFamily="2" charset="77"/>
              </a:rPr>
              <a:t>broke</a:t>
            </a:r>
          </a:p>
          <a:p>
            <a:pPr algn="ctr"/>
            <a:r>
              <a:rPr lang="en-GB" sz="2400" b="1" dirty="0">
                <a:latin typeface="Twinkl Cursive Looped Thin" panose="02000000000000000000" pitchFamily="2" charset="77"/>
              </a:rPr>
              <a:t>stole</a:t>
            </a:r>
          </a:p>
          <a:p>
            <a:pPr algn="ctr"/>
            <a:r>
              <a:rPr lang="en-GB" sz="2400" b="1" dirty="0">
                <a:latin typeface="Twinkl Cursive Looped Thin" panose="02000000000000000000" pitchFamily="2" charset="77"/>
              </a:rPr>
              <a:t>rope</a:t>
            </a:r>
          </a:p>
          <a:p>
            <a:pPr algn="ctr"/>
            <a:r>
              <a:rPr lang="en-GB" sz="2400" b="1" dirty="0">
                <a:latin typeface="Twinkl Cursive Looped Thin" panose="02000000000000000000" pitchFamily="2" charset="77"/>
              </a:rPr>
              <a:t>those</a:t>
            </a:r>
          </a:p>
          <a:p>
            <a:pPr algn="ctr"/>
            <a:r>
              <a:rPr lang="en-GB" sz="2400" b="1" dirty="0">
                <a:latin typeface="Twinkl Cursive Looped Thin" panose="02000000000000000000" pitchFamily="2" charset="77"/>
              </a:rPr>
              <a:t>phone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F39E23B-4AC3-7F87-AFE4-95DBD40D568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8232528"/>
              </p:ext>
            </p:extLst>
          </p:nvPr>
        </p:nvGraphicFramePr>
        <p:xfrm>
          <a:off x="6095999" y="1269600"/>
          <a:ext cx="2558903" cy="4308872"/>
        </p:xfrm>
        <a:graphic>
          <a:graphicData uri="http://schemas.openxmlformats.org/drawingml/2006/table">
            <a:tbl>
              <a:tblPr/>
              <a:tblGrid>
                <a:gridCol w="2558903">
                  <a:extLst>
                    <a:ext uri="{9D8B030D-6E8A-4147-A177-3AD203B41FA5}">
                      <a16:colId xmlns:a16="http://schemas.microsoft.com/office/drawing/2014/main" val="1179632070"/>
                    </a:ext>
                  </a:extLst>
                </a:gridCol>
              </a:tblGrid>
              <a:tr h="430887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u="sng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Developing</a:t>
                      </a:r>
                    </a:p>
                    <a:p>
                      <a:pPr algn="ctr"/>
                      <a:r>
                        <a:rPr lang="en-GB" sz="24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forgetting, forgotten, beginning, propelled, </a:t>
                      </a:r>
                    </a:p>
                    <a:p>
                      <a:pPr algn="ctr"/>
                      <a:r>
                        <a:rPr lang="en-GB" sz="24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preferred, permitted, regretting, committed, forbidden, equipped </a:t>
                      </a:r>
                      <a:endParaRPr lang="en-GB" sz="2400" dirty="0">
                        <a:effectLst/>
                        <a:latin typeface="Twinkl Cursive Unlooped Light" panose="02000000000000000000" pitchFamily="2" charset="77"/>
                      </a:endParaRPr>
                    </a:p>
                  </a:txBody>
                  <a:tcPr marL="45326" marR="45326" marT="22663" marB="2266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5877417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9BAC3782-994E-E978-7C2D-319BE69DDFA9}"/>
              </a:ext>
            </a:extLst>
          </p:cNvPr>
          <p:cNvSpPr txBox="1"/>
          <p:nvPr/>
        </p:nvSpPr>
        <p:spPr>
          <a:xfrm>
            <a:off x="716321" y="633197"/>
            <a:ext cx="64554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u="sng" dirty="0">
                <a:latin typeface="Twinkl Cursive Unlooped Light" panose="02000000000000000000" pitchFamily="2" charset="77"/>
              </a:rPr>
              <a:t>Monday 4</a:t>
            </a:r>
            <a:r>
              <a:rPr lang="en-GB" sz="2000" b="1" u="sng" baseline="30000" dirty="0">
                <a:latin typeface="Twinkl Cursive Unlooped Light" panose="02000000000000000000" pitchFamily="2" charset="77"/>
              </a:rPr>
              <a:t>th</a:t>
            </a:r>
            <a:r>
              <a:rPr lang="en-GB" sz="2000" b="1" u="sng" dirty="0">
                <a:latin typeface="Twinkl Cursive Unlooped Light" panose="02000000000000000000" pitchFamily="2" charset="77"/>
              </a:rPr>
              <a:t> December</a:t>
            </a:r>
          </a:p>
          <a:p>
            <a:r>
              <a:rPr lang="en-GB" sz="2000" b="1" u="sng" dirty="0">
                <a:latin typeface="Twinkl Cursive Unlooped Light" panose="02000000000000000000" pitchFamily="2" charset="77"/>
              </a:rPr>
              <a:t>L.O: To learn my new spellings</a:t>
            </a:r>
          </a:p>
        </p:txBody>
      </p:sp>
    </p:spTree>
    <p:extLst>
      <p:ext uri="{BB962C8B-B14F-4D97-AF65-F5344CB8AC3E}">
        <p14:creationId xmlns:p14="http://schemas.microsoft.com/office/powerpoint/2010/main" val="31809234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white rectangular frame with green leaves&#10;&#10;Description automatically generated">
            <a:extLst>
              <a:ext uri="{FF2B5EF4-FFF2-40B4-BE49-F238E27FC236}">
                <a16:creationId xmlns:a16="http://schemas.microsoft.com/office/drawing/2014/main" id="{0BB03598-8D96-E094-9AC6-54710DFF39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23614"/>
            <a:ext cx="12192000" cy="6858000"/>
          </a:xfrm>
        </p:spPr>
      </p:pic>
      <p:sp>
        <p:nvSpPr>
          <p:cNvPr id="8" name="Rectangle 1">
            <a:extLst>
              <a:ext uri="{FF2B5EF4-FFF2-40B4-BE49-F238E27FC236}">
                <a16:creationId xmlns:a16="http://schemas.microsoft.com/office/drawing/2014/main" id="{5A9809E5-6748-2012-1452-07C00518E7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89325" y="181133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ACE991B-E2ED-1EBB-7243-B84D92FDD28E}"/>
              </a:ext>
            </a:extLst>
          </p:cNvPr>
          <p:cNvSpPr txBox="1"/>
          <p:nvPr/>
        </p:nvSpPr>
        <p:spPr>
          <a:xfrm>
            <a:off x="737784" y="616733"/>
            <a:ext cx="1104986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u="sng" dirty="0">
                <a:solidFill>
                  <a:schemeClr val="bg1"/>
                </a:solidFill>
              </a:rPr>
              <a:t>New Spellings 13th November 2023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8707DF17-C2C1-9D51-827A-43119F016F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0908327"/>
              </p:ext>
            </p:extLst>
          </p:nvPr>
        </p:nvGraphicFramePr>
        <p:xfrm>
          <a:off x="8978676" y="1252726"/>
          <a:ext cx="2233019" cy="4448858"/>
        </p:xfrm>
        <a:graphic>
          <a:graphicData uri="http://schemas.openxmlformats.org/drawingml/2006/table">
            <a:tbl>
              <a:tblPr/>
              <a:tblGrid>
                <a:gridCol w="2233019">
                  <a:extLst>
                    <a:ext uri="{9D8B030D-6E8A-4147-A177-3AD203B41FA5}">
                      <a16:colId xmlns:a16="http://schemas.microsoft.com/office/drawing/2014/main" val="1179632070"/>
                    </a:ext>
                  </a:extLst>
                </a:gridCol>
              </a:tblGrid>
              <a:tr h="4448858">
                <a:tc>
                  <a:txBody>
                    <a:bodyPr/>
                    <a:lstStyle/>
                    <a:p>
                      <a:pPr algn="ctr"/>
                      <a:r>
                        <a:rPr lang="en-GB" sz="2000" b="1" u="sng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Mastering</a:t>
                      </a:r>
                      <a:endParaRPr lang="en-GB" sz="2500" b="0" i="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24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favourite, complete, continue, experiment, February, naughty, material, knowledge, remember, famous </a:t>
                      </a:r>
                      <a:endParaRPr lang="en-GB" sz="2400" dirty="0">
                        <a:effectLst/>
                        <a:latin typeface="Twinkl Cursive Unlooped Light" panose="02000000000000000000" pitchFamily="2" charset="77"/>
                      </a:endParaRPr>
                    </a:p>
                  </a:txBody>
                  <a:tcPr marL="45326" marR="45326" marT="22663" marB="2266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5877417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1A3AC9BF-147E-1A36-8497-4C281228CDE3}"/>
              </a:ext>
            </a:extLst>
          </p:cNvPr>
          <p:cNvSpPr txBox="1"/>
          <p:nvPr/>
        </p:nvSpPr>
        <p:spPr>
          <a:xfrm>
            <a:off x="1633543" y="1252725"/>
            <a:ext cx="3108578" cy="4555093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800" dirty="0">
                <a:latin typeface="Twinkl Cursive Looped Thin" panose="02000000000000000000" pitchFamily="2" charset="77"/>
              </a:rPr>
              <a:t>Mrs Stevens / Beginning</a:t>
            </a:r>
          </a:p>
          <a:p>
            <a:pPr algn="ctr"/>
            <a:r>
              <a:rPr lang="en-GB" sz="1600" dirty="0">
                <a:latin typeface="Twinkl Cursive Looped Thin" panose="02000000000000000000" pitchFamily="2" charset="77"/>
              </a:rPr>
              <a:t>Revisiting ‘Special friends’ pattern ‘</a:t>
            </a:r>
            <a:r>
              <a:rPr lang="en-GB" sz="1600" dirty="0" err="1">
                <a:latin typeface="Twinkl Cursive Looped Thin" panose="02000000000000000000" pitchFamily="2" charset="77"/>
              </a:rPr>
              <a:t>u_e</a:t>
            </a:r>
            <a:r>
              <a:rPr lang="en-GB" sz="1600" dirty="0">
                <a:latin typeface="Twinkl Cursive Looped Thin" panose="02000000000000000000" pitchFamily="2" charset="77"/>
              </a:rPr>
              <a:t>’</a:t>
            </a:r>
          </a:p>
          <a:p>
            <a:pPr algn="ctr"/>
            <a:r>
              <a:rPr lang="en-GB" sz="2400" b="1" dirty="0">
                <a:latin typeface="Twinkl Cursive Looped Thin" panose="02000000000000000000" pitchFamily="2" charset="77"/>
              </a:rPr>
              <a:t>tune</a:t>
            </a:r>
          </a:p>
          <a:p>
            <a:pPr algn="ctr"/>
            <a:r>
              <a:rPr lang="en-GB" sz="2400" b="1" dirty="0">
                <a:latin typeface="Twinkl Cursive Looped Thin" panose="02000000000000000000" pitchFamily="2" charset="77"/>
              </a:rPr>
              <a:t>rude</a:t>
            </a:r>
          </a:p>
          <a:p>
            <a:pPr algn="ctr"/>
            <a:r>
              <a:rPr lang="en-GB" sz="2400" b="1" dirty="0">
                <a:latin typeface="Twinkl Cursive Looped Thin" panose="02000000000000000000" pitchFamily="2" charset="77"/>
              </a:rPr>
              <a:t>huge</a:t>
            </a:r>
          </a:p>
          <a:p>
            <a:pPr algn="ctr"/>
            <a:r>
              <a:rPr lang="en-GB" sz="2400" b="1" dirty="0">
                <a:latin typeface="Twinkl Cursive Looped Thin" panose="02000000000000000000" pitchFamily="2" charset="77"/>
              </a:rPr>
              <a:t>mule</a:t>
            </a:r>
          </a:p>
          <a:p>
            <a:pPr algn="ctr"/>
            <a:r>
              <a:rPr lang="en-GB" sz="2400" b="1" dirty="0">
                <a:latin typeface="Twinkl Cursive Looped Thin" panose="02000000000000000000" pitchFamily="2" charset="77"/>
              </a:rPr>
              <a:t>brute</a:t>
            </a:r>
          </a:p>
          <a:p>
            <a:pPr algn="ctr"/>
            <a:r>
              <a:rPr lang="en-GB" sz="2400" b="1" dirty="0">
                <a:latin typeface="Twinkl Cursive Looped Thin" panose="02000000000000000000" pitchFamily="2" charset="77"/>
              </a:rPr>
              <a:t>use</a:t>
            </a:r>
          </a:p>
          <a:p>
            <a:pPr algn="ctr"/>
            <a:r>
              <a:rPr lang="en-GB" sz="2400" b="1" dirty="0">
                <a:latin typeface="Twinkl Cursive Looped Thin" panose="02000000000000000000" pitchFamily="2" charset="77"/>
              </a:rPr>
              <a:t>June</a:t>
            </a:r>
          </a:p>
          <a:p>
            <a:pPr algn="ctr"/>
            <a:r>
              <a:rPr lang="en-GB" sz="2400" b="1" dirty="0">
                <a:latin typeface="Twinkl Cursive Looped Thin" panose="02000000000000000000" pitchFamily="2" charset="77"/>
              </a:rPr>
              <a:t>dude</a:t>
            </a:r>
          </a:p>
          <a:p>
            <a:pPr algn="ctr"/>
            <a:r>
              <a:rPr lang="en-GB" sz="2400" b="1" dirty="0">
                <a:latin typeface="Twinkl Cursive Looped Thin" panose="02000000000000000000" pitchFamily="2" charset="77"/>
              </a:rPr>
              <a:t>accuse</a:t>
            </a:r>
          </a:p>
          <a:p>
            <a:pPr algn="ctr"/>
            <a:r>
              <a:rPr lang="en-GB" sz="2400" b="1" dirty="0">
                <a:latin typeface="Twinkl Cursive Looped Thin" panose="02000000000000000000" pitchFamily="2" charset="77"/>
              </a:rPr>
              <a:t>excuse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F39E23B-4AC3-7F87-AFE4-95DBD40D568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4683076"/>
              </p:ext>
            </p:extLst>
          </p:nvPr>
        </p:nvGraphicFramePr>
        <p:xfrm>
          <a:off x="5758263" y="1170731"/>
          <a:ext cx="2233020" cy="4448858"/>
        </p:xfrm>
        <a:graphic>
          <a:graphicData uri="http://schemas.openxmlformats.org/drawingml/2006/table">
            <a:tbl>
              <a:tblPr/>
              <a:tblGrid>
                <a:gridCol w="2233020">
                  <a:extLst>
                    <a:ext uri="{9D8B030D-6E8A-4147-A177-3AD203B41FA5}">
                      <a16:colId xmlns:a16="http://schemas.microsoft.com/office/drawing/2014/main" val="1179632070"/>
                    </a:ext>
                  </a:extLst>
                </a:gridCol>
              </a:tblGrid>
              <a:tr h="444885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u="sng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Developing</a:t>
                      </a:r>
                    </a:p>
                    <a:p>
                      <a:pPr algn="ctr"/>
                      <a:r>
                        <a:rPr lang="en-GB" sz="24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centre, </a:t>
                      </a:r>
                    </a:p>
                    <a:p>
                      <a:pPr algn="ctr"/>
                      <a:r>
                        <a:rPr lang="en-GB" sz="24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disappear, </a:t>
                      </a:r>
                    </a:p>
                    <a:p>
                      <a:pPr algn="ctr"/>
                      <a:r>
                        <a:rPr lang="en-GB" sz="24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heart, </a:t>
                      </a:r>
                    </a:p>
                    <a:p>
                      <a:pPr algn="ctr"/>
                      <a:r>
                        <a:rPr lang="en-GB" sz="24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minute, </a:t>
                      </a:r>
                    </a:p>
                    <a:p>
                      <a:pPr algn="ctr"/>
                      <a:r>
                        <a:rPr lang="en-GB" sz="24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regular, </a:t>
                      </a:r>
                    </a:p>
                    <a:p>
                      <a:pPr algn="ctr"/>
                      <a:r>
                        <a:rPr lang="en-GB" sz="24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decide, </a:t>
                      </a:r>
                    </a:p>
                    <a:p>
                      <a:pPr algn="ctr"/>
                      <a:r>
                        <a:rPr lang="en-GB" sz="24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early,</a:t>
                      </a:r>
                    </a:p>
                    <a:p>
                      <a:pPr algn="ctr"/>
                      <a:r>
                        <a:rPr lang="en-GB" sz="24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 learn, </a:t>
                      </a:r>
                    </a:p>
                    <a:p>
                      <a:pPr algn="ctr"/>
                      <a:r>
                        <a:rPr lang="en-GB" sz="24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notice, </a:t>
                      </a:r>
                    </a:p>
                    <a:p>
                      <a:pPr algn="ctr"/>
                      <a:r>
                        <a:rPr lang="en-GB" sz="24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therefore </a:t>
                      </a:r>
                      <a:endParaRPr lang="en-GB" sz="2400" dirty="0">
                        <a:effectLst/>
                        <a:latin typeface="Twinkl Cursive Unlooped Light" panose="02000000000000000000" pitchFamily="2" charset="77"/>
                      </a:endParaRPr>
                    </a:p>
                  </a:txBody>
                  <a:tcPr marL="45326" marR="45326" marT="22663" marB="2266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5877417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9BAC3782-994E-E978-7C2D-319BE69DDFA9}"/>
              </a:ext>
            </a:extLst>
          </p:cNvPr>
          <p:cNvSpPr txBox="1"/>
          <p:nvPr/>
        </p:nvSpPr>
        <p:spPr>
          <a:xfrm>
            <a:off x="778515" y="629399"/>
            <a:ext cx="6455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New Spellings  11.12.23</a:t>
            </a:r>
          </a:p>
        </p:txBody>
      </p:sp>
    </p:spTree>
    <p:extLst>
      <p:ext uri="{BB962C8B-B14F-4D97-AF65-F5344CB8AC3E}">
        <p14:creationId xmlns:p14="http://schemas.microsoft.com/office/powerpoint/2010/main" val="2768883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white rectangular frame with green leaves&#10;&#10;Description automatically generated">
            <a:extLst>
              <a:ext uri="{FF2B5EF4-FFF2-40B4-BE49-F238E27FC236}">
                <a16:creationId xmlns:a16="http://schemas.microsoft.com/office/drawing/2014/main" id="{0BB03598-8D96-E094-9AC6-54710DFF39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23614"/>
            <a:ext cx="12192000" cy="6858000"/>
          </a:xfrm>
        </p:spPr>
      </p:pic>
      <p:sp>
        <p:nvSpPr>
          <p:cNvPr id="8" name="Rectangle 1">
            <a:extLst>
              <a:ext uri="{FF2B5EF4-FFF2-40B4-BE49-F238E27FC236}">
                <a16:creationId xmlns:a16="http://schemas.microsoft.com/office/drawing/2014/main" id="{5A9809E5-6748-2012-1452-07C00518E7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89325" y="181133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ACE991B-E2ED-1EBB-7243-B84D92FDD28E}"/>
              </a:ext>
            </a:extLst>
          </p:cNvPr>
          <p:cNvSpPr txBox="1"/>
          <p:nvPr/>
        </p:nvSpPr>
        <p:spPr>
          <a:xfrm>
            <a:off x="737784" y="616733"/>
            <a:ext cx="1104986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u="sng" dirty="0">
                <a:solidFill>
                  <a:schemeClr val="bg1"/>
                </a:solidFill>
              </a:rPr>
              <a:t>New Spellings 13th November 2023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8707DF17-C2C1-9D51-827A-43119F016F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8273475"/>
              </p:ext>
            </p:extLst>
          </p:nvPr>
        </p:nvGraphicFramePr>
        <p:xfrm>
          <a:off x="8978676" y="1252726"/>
          <a:ext cx="2233019" cy="4448858"/>
        </p:xfrm>
        <a:graphic>
          <a:graphicData uri="http://schemas.openxmlformats.org/drawingml/2006/table">
            <a:tbl>
              <a:tblPr/>
              <a:tblGrid>
                <a:gridCol w="2233019">
                  <a:extLst>
                    <a:ext uri="{9D8B030D-6E8A-4147-A177-3AD203B41FA5}">
                      <a16:colId xmlns:a16="http://schemas.microsoft.com/office/drawing/2014/main" val="1179632070"/>
                    </a:ext>
                  </a:extLst>
                </a:gridCol>
              </a:tblGrid>
              <a:tr h="4448858">
                <a:tc>
                  <a:txBody>
                    <a:bodyPr/>
                    <a:lstStyle/>
                    <a:p>
                      <a:pPr algn="ctr"/>
                      <a:r>
                        <a:rPr lang="en-GB" sz="2000" b="1" u="sng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Mastering</a:t>
                      </a:r>
                      <a:endParaRPr lang="en-GB" sz="2500" b="0" i="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24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expansion, extension, comprehension, tension, suspension, exclusion, provision explosion, erosion, invasion </a:t>
                      </a:r>
                      <a:endParaRPr lang="en-GB" sz="2400" dirty="0">
                        <a:effectLst/>
                        <a:latin typeface="Twinkl Cursive Unlooped Light" panose="02000000000000000000" pitchFamily="2" charset="77"/>
                      </a:endParaRPr>
                    </a:p>
                  </a:txBody>
                  <a:tcPr marL="45326" marR="45326" marT="22663" marB="2266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5877417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1A3AC9BF-147E-1A36-8497-4C281228CDE3}"/>
              </a:ext>
            </a:extLst>
          </p:cNvPr>
          <p:cNvSpPr txBox="1"/>
          <p:nvPr/>
        </p:nvSpPr>
        <p:spPr>
          <a:xfrm>
            <a:off x="1633543" y="1252725"/>
            <a:ext cx="3878170" cy="4308872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800" dirty="0">
                <a:latin typeface="Twinkl Cursive Looped Thin" panose="02000000000000000000" pitchFamily="2" charset="77"/>
              </a:rPr>
              <a:t>Mrs Stevens / Beginning</a:t>
            </a:r>
          </a:p>
          <a:p>
            <a:pPr algn="ctr"/>
            <a:r>
              <a:rPr lang="en-GB" sz="1600" dirty="0">
                <a:latin typeface="Twinkl Cursive Looped Thin" panose="02000000000000000000" pitchFamily="2" charset="77"/>
              </a:rPr>
              <a:t>Revisiting ‘Special friends’ pattern ‘aw’</a:t>
            </a:r>
          </a:p>
          <a:p>
            <a:pPr algn="ctr"/>
            <a:r>
              <a:rPr lang="en-GB" sz="2400" b="1" dirty="0">
                <a:latin typeface="Twinkl Cursive Looped Thin" panose="02000000000000000000" pitchFamily="2" charset="77"/>
              </a:rPr>
              <a:t>saw</a:t>
            </a:r>
          </a:p>
          <a:p>
            <a:pPr algn="ctr"/>
            <a:r>
              <a:rPr lang="en-GB" sz="2400" b="1" dirty="0">
                <a:latin typeface="Twinkl Cursive Looped Thin" panose="02000000000000000000" pitchFamily="2" charset="77"/>
              </a:rPr>
              <a:t>raw</a:t>
            </a:r>
          </a:p>
          <a:p>
            <a:pPr algn="ctr"/>
            <a:r>
              <a:rPr lang="en-GB" sz="2400" b="1" dirty="0">
                <a:latin typeface="Twinkl Cursive Looped Thin" panose="02000000000000000000" pitchFamily="2" charset="77"/>
              </a:rPr>
              <a:t>law</a:t>
            </a:r>
          </a:p>
          <a:p>
            <a:pPr algn="ctr"/>
            <a:r>
              <a:rPr lang="en-GB" sz="2400" b="1" dirty="0">
                <a:latin typeface="Twinkl Cursive Looped Thin" panose="02000000000000000000" pitchFamily="2" charset="77"/>
              </a:rPr>
              <a:t>straw</a:t>
            </a:r>
          </a:p>
          <a:p>
            <a:pPr algn="ctr"/>
            <a:r>
              <a:rPr lang="en-GB" sz="2400" b="1" dirty="0">
                <a:latin typeface="Twinkl Cursive Looped Thin" panose="02000000000000000000" pitchFamily="2" charset="77"/>
              </a:rPr>
              <a:t>dawn</a:t>
            </a:r>
          </a:p>
          <a:p>
            <a:pPr algn="ctr"/>
            <a:r>
              <a:rPr lang="en-GB" sz="2400" b="1" dirty="0">
                <a:latin typeface="Twinkl Cursive Looped Thin" panose="02000000000000000000" pitchFamily="2" charset="77"/>
              </a:rPr>
              <a:t>paw</a:t>
            </a:r>
          </a:p>
          <a:p>
            <a:pPr algn="ctr"/>
            <a:r>
              <a:rPr lang="en-GB" sz="2400" b="1" dirty="0">
                <a:latin typeface="Twinkl Cursive Looped Thin" panose="02000000000000000000" pitchFamily="2" charset="77"/>
              </a:rPr>
              <a:t>crawl</a:t>
            </a:r>
          </a:p>
          <a:p>
            <a:pPr algn="ctr"/>
            <a:r>
              <a:rPr lang="en-GB" sz="2400" b="1" dirty="0">
                <a:latin typeface="Twinkl Cursive Looped Thin" panose="02000000000000000000" pitchFamily="2" charset="77"/>
              </a:rPr>
              <a:t>jaw</a:t>
            </a:r>
          </a:p>
          <a:p>
            <a:pPr algn="ctr"/>
            <a:r>
              <a:rPr lang="en-GB" sz="2400" b="1" dirty="0">
                <a:latin typeface="Twinkl Cursive Looped Thin" panose="02000000000000000000" pitchFamily="2" charset="77"/>
              </a:rPr>
              <a:t>claw</a:t>
            </a:r>
          </a:p>
          <a:p>
            <a:pPr algn="ctr"/>
            <a:r>
              <a:rPr lang="en-GB" sz="2400" b="1" dirty="0">
                <a:latin typeface="Twinkl Cursive Looped Thin" panose="02000000000000000000" pitchFamily="2" charset="77"/>
              </a:rPr>
              <a:t>yawn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F39E23B-4AC3-7F87-AFE4-95DBD40D568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4428978"/>
              </p:ext>
            </p:extLst>
          </p:nvPr>
        </p:nvGraphicFramePr>
        <p:xfrm>
          <a:off x="6095999" y="1269600"/>
          <a:ext cx="2558903" cy="4308872"/>
        </p:xfrm>
        <a:graphic>
          <a:graphicData uri="http://schemas.openxmlformats.org/drawingml/2006/table">
            <a:tbl>
              <a:tblPr/>
              <a:tblGrid>
                <a:gridCol w="2558903">
                  <a:extLst>
                    <a:ext uri="{9D8B030D-6E8A-4147-A177-3AD203B41FA5}">
                      <a16:colId xmlns:a16="http://schemas.microsoft.com/office/drawing/2014/main" val="1179632070"/>
                    </a:ext>
                  </a:extLst>
                </a:gridCol>
              </a:tblGrid>
              <a:tr h="430887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u="sng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Developing</a:t>
                      </a:r>
                    </a:p>
                    <a:p>
                      <a:pPr algn="ctr"/>
                      <a:r>
                        <a:rPr lang="en-GB" sz="24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straight, </a:t>
                      </a:r>
                    </a:p>
                    <a:p>
                      <a:pPr algn="ctr"/>
                      <a:r>
                        <a:rPr lang="en-GB" sz="24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strainer, </a:t>
                      </a:r>
                    </a:p>
                    <a:p>
                      <a:pPr algn="ctr"/>
                      <a:r>
                        <a:rPr lang="en-GB" sz="24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fainted, </a:t>
                      </a:r>
                    </a:p>
                    <a:p>
                      <a:pPr algn="ctr"/>
                      <a:r>
                        <a:rPr lang="en-GB" sz="24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claimed, </a:t>
                      </a:r>
                      <a:endParaRPr lang="en-GB" sz="2400" dirty="0">
                        <a:effectLst/>
                        <a:latin typeface="Twinkl Cursive Unlooped Light" panose="02000000000000000000" pitchFamily="2" charset="77"/>
                      </a:endParaRPr>
                    </a:p>
                    <a:p>
                      <a:pPr algn="ctr"/>
                      <a:r>
                        <a:rPr lang="en-GB" sz="24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waist, </a:t>
                      </a:r>
                    </a:p>
                    <a:p>
                      <a:pPr algn="ctr"/>
                      <a:r>
                        <a:rPr lang="en-GB" sz="24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snail, </a:t>
                      </a:r>
                    </a:p>
                    <a:p>
                      <a:pPr algn="ctr"/>
                      <a:r>
                        <a:rPr lang="en-GB" sz="24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painter, </a:t>
                      </a:r>
                    </a:p>
                    <a:p>
                      <a:pPr algn="ctr"/>
                      <a:r>
                        <a:rPr lang="en-GB" sz="24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chained,</a:t>
                      </a:r>
                    </a:p>
                    <a:p>
                      <a:pPr algn="ctr"/>
                      <a:r>
                        <a:rPr lang="en-GB" sz="24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 failure,</a:t>
                      </a:r>
                    </a:p>
                    <a:p>
                      <a:pPr algn="ctr"/>
                      <a:r>
                        <a:rPr lang="en-GB" sz="2400" kern="1200" dirty="0">
                          <a:solidFill>
                            <a:schemeClr val="tx1"/>
                          </a:solidFill>
                          <a:effectLst/>
                          <a:latin typeface="Twinkl Cursive Unlooped Light" panose="02000000000000000000" pitchFamily="2" charset="77"/>
                          <a:ea typeface="+mn-ea"/>
                          <a:cs typeface="+mn-cs"/>
                        </a:rPr>
                        <a:t> waiter </a:t>
                      </a:r>
                      <a:endParaRPr lang="en-GB" sz="2400" dirty="0">
                        <a:effectLst/>
                        <a:latin typeface="Twinkl Cursive Unlooped Light" panose="02000000000000000000" pitchFamily="2" charset="77"/>
                      </a:endParaRPr>
                    </a:p>
                  </a:txBody>
                  <a:tcPr marL="45326" marR="45326" marT="22663" marB="2266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5877417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9BAC3782-994E-E978-7C2D-319BE69DDFA9}"/>
              </a:ext>
            </a:extLst>
          </p:cNvPr>
          <p:cNvSpPr txBox="1"/>
          <p:nvPr/>
        </p:nvSpPr>
        <p:spPr>
          <a:xfrm>
            <a:off x="778515" y="629399"/>
            <a:ext cx="6455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New Spellings  18.12.23</a:t>
            </a:r>
          </a:p>
        </p:txBody>
      </p:sp>
    </p:spTree>
    <p:extLst>
      <p:ext uri="{BB962C8B-B14F-4D97-AF65-F5344CB8AC3E}">
        <p14:creationId xmlns:p14="http://schemas.microsoft.com/office/powerpoint/2010/main" val="34896876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1534</TotalTime>
  <Words>331</Words>
  <Application>Microsoft Macintosh PowerPoint</Application>
  <PresentationFormat>Widescreen</PresentationFormat>
  <Paragraphs>106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Arial</vt:lpstr>
      <vt:lpstr>Calibri</vt:lpstr>
      <vt:lpstr>Calibri Light</vt:lpstr>
      <vt:lpstr>Comic Sans MS</vt:lpstr>
      <vt:lpstr>Twinkl Cursive Looped Thin</vt:lpstr>
      <vt:lpstr>Twinkl Cursive Unlooped Light</vt:lpstr>
      <vt:lpstr>Office Theme</vt:lpstr>
      <vt:lpstr>Spelling 4.12.23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Spelling 20.11.23 </dc:title>
  <dc:creator>Z Llewellyn (Llangan Primary School)</dc:creator>
  <cp:lastModifiedBy>Z Llewellyn (Llangan Primary School)</cp:lastModifiedBy>
  <cp:revision>9</cp:revision>
  <cp:lastPrinted>2023-11-27T10:13:34Z</cp:lastPrinted>
  <dcterms:created xsi:type="dcterms:W3CDTF">2023-11-19T20:38:05Z</dcterms:created>
  <dcterms:modified xsi:type="dcterms:W3CDTF">2023-12-04T13:00:02Z</dcterms:modified>
</cp:coreProperties>
</file>