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141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4427"/>
    <p:restoredTop sz="95846"/>
  </p:normalViewPr>
  <p:slideViewPr>
    <p:cSldViewPr snapToGrid="0">
      <p:cViewPr varScale="1">
        <p:scale>
          <a:sx n="67" d="100"/>
          <a:sy n="67" d="100"/>
        </p:scale>
        <p:origin x="208" y="11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93BA45-2336-EA80-26D1-4918A3CCD8C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7966EE9-C6A6-3EC6-41B4-CA63E233B36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12264E-467F-BE81-2457-DCD26EB1FE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31029-9B20-4A4F-9014-BE71BBABE053}" type="datetimeFigureOut">
              <a:rPr lang="en-US" smtClean="0"/>
              <a:t>12/6/23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073129-F150-74C2-952F-D7C18B608D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344E48-463C-F6E9-05E5-8C3D971748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9BDFA-4C9D-BA4A-A6B4-BE3123764C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3472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20DDE9-1C5D-98CD-211A-440771AC18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450649-31A9-2107-2C55-B2160206B52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2A4B3E1-9D73-FEFD-D36F-C192E579C7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31029-9B20-4A4F-9014-BE71BBABE053}" type="datetimeFigureOut">
              <a:rPr lang="en-US" smtClean="0"/>
              <a:t>12/6/23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2E20CCC-B1F5-5419-2886-63C9586160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80FC81-1C29-01CB-4816-C873BE7E67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9BDFA-4C9D-BA4A-A6B4-BE3123764C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94604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670266-169D-5D4B-5322-F41F253430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274A73-D0B0-DB46-1630-B986A148980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699149-2E2A-705E-8658-5F8C8CB8B3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31029-9B20-4A4F-9014-BE71BBABE053}" type="datetimeFigureOut">
              <a:rPr lang="en-US" smtClean="0"/>
              <a:t>12/6/23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C69DAFD-A422-8375-5F86-081A170FFD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26B18F-9BF3-E492-C5CD-CB67587B92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9BDFA-4C9D-BA4A-A6B4-BE3123764C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04643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938932-560C-243C-C0E6-FAA744A74E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5785CC-A7EB-01B9-AC31-D25B1837F35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339019C-B7E3-B153-53DC-692BCDDD21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9C52F19-4FB5-932C-DE86-EF39F7A4D1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31029-9B20-4A4F-9014-BE71BBABE053}" type="datetimeFigureOut">
              <a:rPr lang="en-US" smtClean="0"/>
              <a:t>12/6/23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C460772-6630-30A0-948F-ED13359772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F3ACC1B-3BD3-AB27-24B1-60FC3D9287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9BDFA-4C9D-BA4A-A6B4-BE3123764C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59897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E79108-7E69-BDB5-E00D-979CA45327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6AB5D6A-D808-FF12-CBEF-77324AA9E2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68FAE47-65C7-6F23-57F1-B8B5D3E577D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7BEE174-86C7-9B1B-A7EE-8D9CAC23BB6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C9C925F-2322-F644-1AD1-1DD6E4017F3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9BAA40E-85A7-1BF2-89FD-13430F6934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31029-9B20-4A4F-9014-BE71BBABE053}" type="datetimeFigureOut">
              <a:rPr lang="en-US" smtClean="0"/>
              <a:t>12/6/23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BFEE561-37A6-C58A-F076-E9A5793499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489E457-0649-1B61-BF66-D67DF8A1C6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9BDFA-4C9D-BA4A-A6B4-BE3123764C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54345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8B3A60-E916-38F2-2B88-AB6BD3A940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0094412-E68A-9060-B511-DC2D0A7956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31029-9B20-4A4F-9014-BE71BBABE053}" type="datetimeFigureOut">
              <a:rPr lang="en-US" smtClean="0"/>
              <a:t>12/6/23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063B9A6-226A-2771-7AD4-C3E3564F7B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339D1C2-5568-113F-9C05-1E83719774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9BDFA-4C9D-BA4A-A6B4-BE3123764C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53618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836E7B8-EB50-C906-D478-EFC713D343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31029-9B20-4A4F-9014-BE71BBABE053}" type="datetimeFigureOut">
              <a:rPr lang="en-US" smtClean="0"/>
              <a:t>12/6/23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816E52C-DC92-9A41-2A42-28A5DEC6AB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9D83EF4-3AA7-1341-07AD-4F643C3789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9BDFA-4C9D-BA4A-A6B4-BE3123764C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83767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CC8980-5612-4A84-0562-E4864C9416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FC709E-DE0E-9495-4457-7ACFCBFF91B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F2A4231-D51B-616F-52BA-6E0768851E3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45C0C98-D6DE-6645-8178-931E68B2E2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31029-9B20-4A4F-9014-BE71BBABE053}" type="datetimeFigureOut">
              <a:rPr lang="en-US" smtClean="0"/>
              <a:t>12/6/23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86C637-84B5-7657-5921-11E417CA8A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36B4BB8-D144-85DE-0F71-DAFCAB83F9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9BDFA-4C9D-BA4A-A6B4-BE3123764C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81522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E33E2D-E1B1-9D73-1300-4953AD7039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285F1C1-5CDE-9609-B59A-351C2DB2960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C82BF25-633D-E26A-3F8E-A896BAF1F7A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B9F2184-51C5-0E73-EFF8-3CAFF349C2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31029-9B20-4A4F-9014-BE71BBABE053}" type="datetimeFigureOut">
              <a:rPr lang="en-US" smtClean="0"/>
              <a:t>12/6/23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B47A798-633A-8016-DEC9-1B19323142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01BD8DD-243D-A042-00AF-95FC3EE399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9BDFA-4C9D-BA4A-A6B4-BE3123764C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03242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5AD57D-BC98-72D8-A770-104E61D003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D2C53C3-23BE-ED77-24E5-29DA1BF5F06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1A6911-6282-1A78-7052-AA7296A475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31029-9B20-4A4F-9014-BE71BBABE053}" type="datetimeFigureOut">
              <a:rPr lang="en-US" smtClean="0"/>
              <a:t>12/6/23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6E77E4-C9F9-2240-F7B5-D689879918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48268C9-7B35-F66D-8687-5F90ED6A6C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9BDFA-4C9D-BA4A-A6B4-BE3123764C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63465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CC2893E-6C4D-5A0A-0C96-C051B857FCF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41AAF73-C24F-24F5-83B6-61CE4A6B63F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94F262-6ACC-D816-1736-B5D69D2344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31029-9B20-4A4F-9014-BE71BBABE053}" type="datetimeFigureOut">
              <a:rPr lang="en-US" smtClean="0"/>
              <a:t>12/6/23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C4D620-5B77-2334-23E9-E627B23C93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6997FB-AC22-ED58-EA6D-5B6D039DA0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9BDFA-4C9D-BA4A-A6B4-BE3123764C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70395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010FF41-F77F-5AF5-D231-01437812C7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F70D2AD-7642-6677-3A01-3226197E3C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1A2C8F-088D-D0DC-E315-26E19DA4CB9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C31029-9B20-4A4F-9014-BE71BBABE053}" type="datetimeFigureOut">
              <a:rPr lang="en-US" smtClean="0"/>
              <a:t>12/6/23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157369-145C-6EA5-4AFB-620E0714F7F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B05E015-EC7E-C303-B917-C930A49E7AB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79BDFA-4C9D-BA4A-A6B4-BE3123764C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77092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white rectangular frame with green leaves&#10;&#10;Description automatically generated">
            <a:extLst>
              <a:ext uri="{FF2B5EF4-FFF2-40B4-BE49-F238E27FC236}">
                <a16:creationId xmlns:a16="http://schemas.microsoft.com/office/drawing/2014/main" id="{0BB03598-8D96-E094-9AC6-54710DFF398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23614"/>
            <a:ext cx="12192000" cy="6858000"/>
          </a:xfrm>
        </p:spPr>
      </p:pic>
      <p:sp>
        <p:nvSpPr>
          <p:cNvPr id="8" name="Rectangle 1">
            <a:extLst>
              <a:ext uri="{FF2B5EF4-FFF2-40B4-BE49-F238E27FC236}">
                <a16:creationId xmlns:a16="http://schemas.microsoft.com/office/drawing/2014/main" id="{5A9809E5-6748-2012-1452-07C00518E7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89325" y="1811338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ACE991B-E2ED-1EBB-7243-B84D92FDD28E}"/>
              </a:ext>
            </a:extLst>
          </p:cNvPr>
          <p:cNvSpPr txBox="1"/>
          <p:nvPr/>
        </p:nvSpPr>
        <p:spPr>
          <a:xfrm>
            <a:off x="737784" y="616733"/>
            <a:ext cx="1104986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u="sng" dirty="0">
                <a:solidFill>
                  <a:schemeClr val="bg1"/>
                </a:solidFill>
              </a:rPr>
              <a:t>New Spellings 13th November 2023</a:t>
            </a: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8707DF17-C2C1-9D51-827A-43119F016F8D}"/>
              </a:ext>
            </a:extLst>
          </p:cNvPr>
          <p:cNvGraphicFramePr>
            <a:graphicFrameLocks noGrp="1"/>
          </p:cNvGraphicFramePr>
          <p:nvPr/>
        </p:nvGraphicFramePr>
        <p:xfrm>
          <a:off x="8978676" y="1252726"/>
          <a:ext cx="2233019" cy="4448858"/>
        </p:xfrm>
        <a:graphic>
          <a:graphicData uri="http://schemas.openxmlformats.org/drawingml/2006/table">
            <a:tbl>
              <a:tblPr/>
              <a:tblGrid>
                <a:gridCol w="2233019">
                  <a:extLst>
                    <a:ext uri="{9D8B030D-6E8A-4147-A177-3AD203B41FA5}">
                      <a16:colId xmlns:a16="http://schemas.microsoft.com/office/drawing/2014/main" val="1179632070"/>
                    </a:ext>
                  </a:extLst>
                </a:gridCol>
              </a:tblGrid>
              <a:tr h="4448858">
                <a:tc>
                  <a:txBody>
                    <a:bodyPr/>
                    <a:lstStyle/>
                    <a:p>
                      <a:pPr algn="ctr"/>
                      <a:r>
                        <a:rPr lang="en-GB" sz="2000" b="1" u="sng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Mastering</a:t>
                      </a:r>
                      <a:endParaRPr lang="en-GB" sz="2500" b="0" i="0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2400" kern="1200" dirty="0">
                          <a:solidFill>
                            <a:schemeClr val="tx1"/>
                          </a:solidFill>
                          <a:effectLst/>
                          <a:latin typeface="Twinkl Cursive Unlooped Light" panose="02000000000000000000" pitchFamily="2" charset="77"/>
                          <a:ea typeface="+mn-ea"/>
                          <a:cs typeface="+mn-cs"/>
                        </a:rPr>
                        <a:t>expansion, extension, comprehension, tension, suspension, exclusion, provision explosion, erosion, invasion </a:t>
                      </a:r>
                      <a:endParaRPr lang="en-GB" sz="2400" dirty="0">
                        <a:effectLst/>
                        <a:latin typeface="Twinkl Cursive Unlooped Light" panose="02000000000000000000" pitchFamily="2" charset="77"/>
                      </a:endParaRPr>
                    </a:p>
                  </a:txBody>
                  <a:tcPr marL="45326" marR="45326" marT="22663" marB="2266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5877417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1A3AC9BF-147E-1A36-8497-4C281228CDE3}"/>
              </a:ext>
            </a:extLst>
          </p:cNvPr>
          <p:cNvSpPr txBox="1"/>
          <p:nvPr/>
        </p:nvSpPr>
        <p:spPr>
          <a:xfrm>
            <a:off x="1633543" y="1252725"/>
            <a:ext cx="3878170" cy="4308872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800" dirty="0">
                <a:latin typeface="Twinkl Cursive Looped Thin" panose="02000000000000000000" pitchFamily="2" charset="77"/>
              </a:rPr>
              <a:t>Mrs Stevens / Beginning</a:t>
            </a:r>
          </a:p>
          <a:p>
            <a:pPr algn="ctr"/>
            <a:r>
              <a:rPr lang="en-GB" sz="1600" dirty="0">
                <a:latin typeface="Twinkl Cursive Looped Thin" panose="02000000000000000000" pitchFamily="2" charset="77"/>
              </a:rPr>
              <a:t>Revisiting ‘Special friends’ pattern ‘aw’</a:t>
            </a:r>
          </a:p>
          <a:p>
            <a:pPr algn="ctr"/>
            <a:r>
              <a:rPr lang="en-GB" sz="2400" b="1" dirty="0">
                <a:latin typeface="Twinkl Cursive Looped Thin" panose="02000000000000000000" pitchFamily="2" charset="77"/>
              </a:rPr>
              <a:t>saw</a:t>
            </a:r>
          </a:p>
          <a:p>
            <a:pPr algn="ctr"/>
            <a:r>
              <a:rPr lang="en-GB" sz="2400" b="1" dirty="0">
                <a:latin typeface="Twinkl Cursive Looped Thin" panose="02000000000000000000" pitchFamily="2" charset="77"/>
              </a:rPr>
              <a:t>raw</a:t>
            </a:r>
          </a:p>
          <a:p>
            <a:pPr algn="ctr"/>
            <a:r>
              <a:rPr lang="en-GB" sz="2400" b="1" dirty="0">
                <a:latin typeface="Twinkl Cursive Looped Thin" panose="02000000000000000000" pitchFamily="2" charset="77"/>
              </a:rPr>
              <a:t>law</a:t>
            </a:r>
          </a:p>
          <a:p>
            <a:pPr algn="ctr"/>
            <a:r>
              <a:rPr lang="en-GB" sz="2400" b="1" dirty="0">
                <a:latin typeface="Twinkl Cursive Looped Thin" panose="02000000000000000000" pitchFamily="2" charset="77"/>
              </a:rPr>
              <a:t>straw</a:t>
            </a:r>
          </a:p>
          <a:p>
            <a:pPr algn="ctr"/>
            <a:r>
              <a:rPr lang="en-GB" sz="2400" b="1" dirty="0">
                <a:latin typeface="Twinkl Cursive Looped Thin" panose="02000000000000000000" pitchFamily="2" charset="77"/>
              </a:rPr>
              <a:t>dawn</a:t>
            </a:r>
          </a:p>
          <a:p>
            <a:pPr algn="ctr"/>
            <a:r>
              <a:rPr lang="en-GB" sz="2400" b="1" dirty="0">
                <a:latin typeface="Twinkl Cursive Looped Thin" panose="02000000000000000000" pitchFamily="2" charset="77"/>
              </a:rPr>
              <a:t>paw</a:t>
            </a:r>
          </a:p>
          <a:p>
            <a:pPr algn="ctr"/>
            <a:r>
              <a:rPr lang="en-GB" sz="2400" b="1" dirty="0">
                <a:latin typeface="Twinkl Cursive Looped Thin" panose="02000000000000000000" pitchFamily="2" charset="77"/>
              </a:rPr>
              <a:t>crawl</a:t>
            </a:r>
          </a:p>
          <a:p>
            <a:pPr algn="ctr"/>
            <a:r>
              <a:rPr lang="en-GB" sz="2400" b="1" dirty="0">
                <a:latin typeface="Twinkl Cursive Looped Thin" panose="02000000000000000000" pitchFamily="2" charset="77"/>
              </a:rPr>
              <a:t>jaw</a:t>
            </a:r>
          </a:p>
          <a:p>
            <a:pPr algn="ctr"/>
            <a:r>
              <a:rPr lang="en-GB" sz="2400" b="1" dirty="0">
                <a:latin typeface="Twinkl Cursive Looped Thin" panose="02000000000000000000" pitchFamily="2" charset="77"/>
              </a:rPr>
              <a:t>claw</a:t>
            </a:r>
          </a:p>
          <a:p>
            <a:pPr algn="ctr"/>
            <a:r>
              <a:rPr lang="en-GB" sz="2400" b="1" dirty="0">
                <a:latin typeface="Twinkl Cursive Looped Thin" panose="02000000000000000000" pitchFamily="2" charset="77"/>
              </a:rPr>
              <a:t>yawn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7F39E23B-4AC3-7F87-AFE4-95DBD40D5686}"/>
              </a:ext>
            </a:extLst>
          </p:cNvPr>
          <p:cNvGraphicFramePr>
            <a:graphicFrameLocks noGrp="1"/>
          </p:cNvGraphicFramePr>
          <p:nvPr/>
        </p:nvGraphicFramePr>
        <p:xfrm>
          <a:off x="6095999" y="1269600"/>
          <a:ext cx="2558903" cy="4308872"/>
        </p:xfrm>
        <a:graphic>
          <a:graphicData uri="http://schemas.openxmlformats.org/drawingml/2006/table">
            <a:tbl>
              <a:tblPr/>
              <a:tblGrid>
                <a:gridCol w="2558903">
                  <a:extLst>
                    <a:ext uri="{9D8B030D-6E8A-4147-A177-3AD203B41FA5}">
                      <a16:colId xmlns:a16="http://schemas.microsoft.com/office/drawing/2014/main" val="1179632070"/>
                    </a:ext>
                  </a:extLst>
                </a:gridCol>
              </a:tblGrid>
              <a:tr h="430887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u="sng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Developing</a:t>
                      </a:r>
                    </a:p>
                    <a:p>
                      <a:pPr algn="ctr"/>
                      <a:r>
                        <a:rPr lang="en-GB" sz="2400" kern="1200" dirty="0">
                          <a:solidFill>
                            <a:schemeClr val="tx1"/>
                          </a:solidFill>
                          <a:effectLst/>
                          <a:latin typeface="Twinkl Cursive Unlooped Light" panose="02000000000000000000" pitchFamily="2" charset="77"/>
                          <a:ea typeface="+mn-ea"/>
                          <a:cs typeface="+mn-cs"/>
                        </a:rPr>
                        <a:t>straight, </a:t>
                      </a:r>
                    </a:p>
                    <a:p>
                      <a:pPr algn="ctr"/>
                      <a:r>
                        <a:rPr lang="en-GB" sz="2400" kern="1200" dirty="0">
                          <a:solidFill>
                            <a:schemeClr val="tx1"/>
                          </a:solidFill>
                          <a:effectLst/>
                          <a:latin typeface="Twinkl Cursive Unlooped Light" panose="02000000000000000000" pitchFamily="2" charset="77"/>
                          <a:ea typeface="+mn-ea"/>
                          <a:cs typeface="+mn-cs"/>
                        </a:rPr>
                        <a:t>strainer, </a:t>
                      </a:r>
                    </a:p>
                    <a:p>
                      <a:pPr algn="ctr"/>
                      <a:r>
                        <a:rPr lang="en-GB" sz="2400" kern="1200" dirty="0">
                          <a:solidFill>
                            <a:schemeClr val="tx1"/>
                          </a:solidFill>
                          <a:effectLst/>
                          <a:latin typeface="Twinkl Cursive Unlooped Light" panose="02000000000000000000" pitchFamily="2" charset="77"/>
                          <a:ea typeface="+mn-ea"/>
                          <a:cs typeface="+mn-cs"/>
                        </a:rPr>
                        <a:t>fainted, </a:t>
                      </a:r>
                    </a:p>
                    <a:p>
                      <a:pPr algn="ctr"/>
                      <a:r>
                        <a:rPr lang="en-GB" sz="2400" kern="1200" dirty="0">
                          <a:solidFill>
                            <a:schemeClr val="tx1"/>
                          </a:solidFill>
                          <a:effectLst/>
                          <a:latin typeface="Twinkl Cursive Unlooped Light" panose="02000000000000000000" pitchFamily="2" charset="77"/>
                          <a:ea typeface="+mn-ea"/>
                          <a:cs typeface="+mn-cs"/>
                        </a:rPr>
                        <a:t>claimed, </a:t>
                      </a:r>
                      <a:endParaRPr lang="en-GB" sz="2400" dirty="0">
                        <a:effectLst/>
                        <a:latin typeface="Twinkl Cursive Unlooped Light" panose="02000000000000000000" pitchFamily="2" charset="77"/>
                      </a:endParaRPr>
                    </a:p>
                    <a:p>
                      <a:pPr algn="ctr"/>
                      <a:r>
                        <a:rPr lang="en-GB" sz="2400" kern="1200" dirty="0">
                          <a:solidFill>
                            <a:schemeClr val="tx1"/>
                          </a:solidFill>
                          <a:effectLst/>
                          <a:latin typeface="Twinkl Cursive Unlooped Light" panose="02000000000000000000" pitchFamily="2" charset="77"/>
                          <a:ea typeface="+mn-ea"/>
                          <a:cs typeface="+mn-cs"/>
                        </a:rPr>
                        <a:t>waist, </a:t>
                      </a:r>
                    </a:p>
                    <a:p>
                      <a:pPr algn="ctr"/>
                      <a:r>
                        <a:rPr lang="en-GB" sz="2400" kern="1200" dirty="0">
                          <a:solidFill>
                            <a:schemeClr val="tx1"/>
                          </a:solidFill>
                          <a:effectLst/>
                          <a:latin typeface="Twinkl Cursive Unlooped Light" panose="02000000000000000000" pitchFamily="2" charset="77"/>
                          <a:ea typeface="+mn-ea"/>
                          <a:cs typeface="+mn-cs"/>
                        </a:rPr>
                        <a:t>snail, </a:t>
                      </a:r>
                    </a:p>
                    <a:p>
                      <a:pPr algn="ctr"/>
                      <a:r>
                        <a:rPr lang="en-GB" sz="2400" kern="1200" dirty="0">
                          <a:solidFill>
                            <a:schemeClr val="tx1"/>
                          </a:solidFill>
                          <a:effectLst/>
                          <a:latin typeface="Twinkl Cursive Unlooped Light" panose="02000000000000000000" pitchFamily="2" charset="77"/>
                          <a:ea typeface="+mn-ea"/>
                          <a:cs typeface="+mn-cs"/>
                        </a:rPr>
                        <a:t>painter, </a:t>
                      </a:r>
                    </a:p>
                    <a:p>
                      <a:pPr algn="ctr"/>
                      <a:r>
                        <a:rPr lang="en-GB" sz="2400" kern="1200" dirty="0">
                          <a:solidFill>
                            <a:schemeClr val="tx1"/>
                          </a:solidFill>
                          <a:effectLst/>
                          <a:latin typeface="Twinkl Cursive Unlooped Light" panose="02000000000000000000" pitchFamily="2" charset="77"/>
                          <a:ea typeface="+mn-ea"/>
                          <a:cs typeface="+mn-cs"/>
                        </a:rPr>
                        <a:t>chained,</a:t>
                      </a:r>
                    </a:p>
                    <a:p>
                      <a:pPr algn="ctr"/>
                      <a:r>
                        <a:rPr lang="en-GB" sz="2400" kern="1200" dirty="0">
                          <a:solidFill>
                            <a:schemeClr val="tx1"/>
                          </a:solidFill>
                          <a:effectLst/>
                          <a:latin typeface="Twinkl Cursive Unlooped Light" panose="02000000000000000000" pitchFamily="2" charset="77"/>
                          <a:ea typeface="+mn-ea"/>
                          <a:cs typeface="+mn-cs"/>
                        </a:rPr>
                        <a:t> failure,</a:t>
                      </a:r>
                    </a:p>
                    <a:p>
                      <a:pPr algn="ctr"/>
                      <a:r>
                        <a:rPr lang="en-GB" sz="2400" kern="1200" dirty="0">
                          <a:solidFill>
                            <a:schemeClr val="tx1"/>
                          </a:solidFill>
                          <a:effectLst/>
                          <a:latin typeface="Twinkl Cursive Unlooped Light" panose="02000000000000000000" pitchFamily="2" charset="77"/>
                          <a:ea typeface="+mn-ea"/>
                          <a:cs typeface="+mn-cs"/>
                        </a:rPr>
                        <a:t> waiter </a:t>
                      </a:r>
                      <a:endParaRPr lang="en-GB" sz="2400" dirty="0">
                        <a:effectLst/>
                        <a:latin typeface="Twinkl Cursive Unlooped Light" panose="02000000000000000000" pitchFamily="2" charset="77"/>
                      </a:endParaRPr>
                    </a:p>
                  </a:txBody>
                  <a:tcPr marL="45326" marR="45326" marT="22663" marB="2266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5877417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9BAC3782-994E-E978-7C2D-319BE69DDFA9}"/>
              </a:ext>
            </a:extLst>
          </p:cNvPr>
          <p:cNvSpPr txBox="1"/>
          <p:nvPr/>
        </p:nvSpPr>
        <p:spPr>
          <a:xfrm>
            <a:off x="778515" y="629399"/>
            <a:ext cx="64554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New Spellings  18.12.23</a:t>
            </a:r>
          </a:p>
        </p:txBody>
      </p:sp>
    </p:spTree>
    <p:extLst>
      <p:ext uri="{BB962C8B-B14F-4D97-AF65-F5344CB8AC3E}">
        <p14:creationId xmlns:p14="http://schemas.microsoft.com/office/powerpoint/2010/main" val="34896876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72</Words>
  <Application>Microsoft Macintosh PowerPoint</Application>
  <PresentationFormat>Widescreen</PresentationFormat>
  <Paragraphs>27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Calibri</vt:lpstr>
      <vt:lpstr>Calibri Light</vt:lpstr>
      <vt:lpstr>Comic Sans MS</vt:lpstr>
      <vt:lpstr>Twinkl Cursive Looped Thin</vt:lpstr>
      <vt:lpstr>Twinkl Cursive Unlooped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 Jarman-Davies (Llangan Primary School)</dc:creator>
  <cp:lastModifiedBy>L Jarman-Davies (Llangan Primary School)</cp:lastModifiedBy>
  <cp:revision>5</cp:revision>
  <dcterms:created xsi:type="dcterms:W3CDTF">2023-12-06T19:40:40Z</dcterms:created>
  <dcterms:modified xsi:type="dcterms:W3CDTF">2023-12-06T19:43:50Z</dcterms:modified>
</cp:coreProperties>
</file>