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21"/>
    <p:restoredTop sz="94599"/>
  </p:normalViewPr>
  <p:slideViewPr>
    <p:cSldViewPr snapToGrid="0">
      <p:cViewPr varScale="1">
        <p:scale>
          <a:sx n="106" d="100"/>
          <a:sy n="106" d="100"/>
        </p:scale>
        <p:origin x="5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E8A6F-584F-D1A8-E36B-BF4C3BC4A4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911E37-BA6C-BED6-F19A-41E0F72246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6B1403-E32B-9E1D-5B75-0ADCA340F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40C5A-E0BE-B541-694D-28E6451B5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AA9A7-4A87-392F-3D01-451F88974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678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7CA4D-A4E2-E687-F19C-C438F30DA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1395FA-B735-B258-268F-11E3F1DC61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7A6F1C-C578-A45B-F078-5A9472616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E2146-C1AB-B27B-B4B8-5D6BFA4F39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3DBA6-CBC3-4701-57FF-AA3CFFA0B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680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1DEB7-A8EF-907F-114B-ED22FFF6F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3781A4-FA17-9BBF-4310-6B2C2E387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159307-D215-AC8E-DE70-F037A0AAC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4405E-8282-3F86-2A08-EB1D413F7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6E3D6-CBE5-3826-A2D8-CB61D18BC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439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EA236-0FDD-BDBF-FEE4-331027959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8B2DB7-95D8-347B-488A-651987696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D7625-3426-93FD-5F47-75712A3F62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2885AF-F682-F3AB-71E7-A45C100AC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47B10A-9BB3-52FB-AEA4-F6BF2AD4A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47FF6-8653-920D-C456-A0CF58824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88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6E54C-263C-C3D7-6D03-5E636B0BB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B46C5-E0E1-849E-CA1E-780BD7CC45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89EFA4-D68D-81E8-14FA-DAA3D29D0A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655746-86B7-DA35-72F7-13FE8D8411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CA163D-164B-A28A-EC57-AE07FC75B1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73BD44-6A9F-73F6-C73C-ED18C6E86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8D6C4BF-BCA7-45A6-BAC8-0EA911456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0ACA43F-0102-1E09-743B-051775F61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02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D015C-B81C-574D-C307-AB96A1233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038E28-5634-B1E8-CA62-2493DD532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FC75E5-3A5A-2309-8EDA-F7ED80F4A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3FC7A8-D662-C378-AAF3-90A1A3802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54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21F655-90D6-8F0F-7C25-82BEB1FB4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FEC720-8698-732F-EF6B-EDD72A219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8CA4E-8A4C-7734-00AC-B02DCD8A7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421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4A68B-BD79-7F60-0FC0-0F5057326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E1056-7838-4B7D-569E-282DC3EFB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9EFA42-D086-84BB-7EEA-A70FA21F34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76BB01-C9B0-F0D8-67C8-A443C7591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AD3243-DA00-F29C-4357-C0AFCCC65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1F58F-4CEF-F6CF-6521-354863E0D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775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84D9E-152E-AA63-4156-3C960992B3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6FB29B-B487-430D-4E53-ABCB23657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2DA69B-4C11-6642-F501-FD267CDE60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CFB369-B41A-11A7-2353-13685DC92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B402F-981B-ECC5-ACFE-341D5A601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86FA36-51C5-B581-38CF-54C5010AF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078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29D25-F47E-3E0A-1988-D7051DF27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89F40B-D454-400D-A1F2-F488ECFAEA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928C4-7BD6-599E-EDE1-80BC8A2FD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9DFB3-27F2-222A-9FE9-1E0A2F63A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9E02D-AAB6-291D-320F-A65CC94A07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401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F9009B-B072-7829-AC67-459008F1DB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4EC0D-09C0-D69D-EFC9-19651421B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F65200-8760-B44A-470E-EC0DC3ABB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8BFBA6-EEED-4BFD-9D88-F983B95BF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87EBE8-CDFC-4240-7840-DFCE0AD83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976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A43C7E-822A-56C6-E7C2-CC9126BB6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68601-8963-B454-4889-07DD753A49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75900E-3E64-6C32-B37A-B198A0B5B2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8E0A3E-7DFC-B74A-84F6-8D9371112048}" type="datetimeFigureOut">
              <a:rPr lang="en-US" smtClean="0"/>
              <a:t>1/23/25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B93890-6675-3F43-864B-64FBD6501B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38DEA-1C16-B31E-71E6-B1BBDBAB6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C07C79-9EE7-7245-ABE8-8C787A3DFB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76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D577-3C31-3FCD-E40D-D12568450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290805"/>
            <a:ext cx="2644610" cy="4964112"/>
          </a:xfrm>
        </p:spPr>
        <p:txBody>
          <a:bodyPr>
            <a:normAutofit fontScale="90000"/>
          </a:bodyPr>
          <a:lstStyle/>
          <a:p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Beginning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 err="1">
                <a:solidFill>
                  <a:srgbClr val="FF0000"/>
                </a:solidFill>
                <a:latin typeface="Twinkl Cursive Looped Light" panose="02000000000000000000" pitchFamily="2" charset="77"/>
              </a:rPr>
              <a:t>Coch</a:t>
            </a:r>
            <a:r>
              <a:rPr lang="en-US" sz="3100" dirty="0">
                <a:latin typeface="Twinkl Cursive Looped Light" panose="02000000000000000000" pitchFamily="2" charset="77"/>
              </a:rPr>
              <a:t> &amp; </a:t>
            </a:r>
            <a:r>
              <a:rPr lang="en-US" sz="3100" dirty="0" err="1">
                <a:solidFill>
                  <a:srgbClr val="0070C0"/>
                </a:solidFill>
                <a:latin typeface="Twinkl Cursive Looped Light" panose="02000000000000000000" pitchFamily="2" charset="77"/>
              </a:rPr>
              <a:t>Glas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competence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confidence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decent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eloquence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emergent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frequent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innocence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intelligence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transparent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violent 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br>
              <a:rPr lang="en-US" sz="3100" dirty="0">
                <a:latin typeface="Twinkl Cursive Looped Light" panose="02000000000000000000" pitchFamily="2" charset="77"/>
              </a:rPr>
            </a:br>
            <a:endParaRPr lang="en-US" sz="3100" dirty="0">
              <a:latin typeface="Twinkl Cursive Looped Light" panose="02000000000000000000" pitchFamily="2" charset="77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1DC0654-0880-BDC5-B888-47F4B6AE9456}"/>
              </a:ext>
            </a:extLst>
          </p:cNvPr>
          <p:cNvSpPr txBox="1">
            <a:spLocks/>
          </p:cNvSpPr>
          <p:nvPr/>
        </p:nvSpPr>
        <p:spPr>
          <a:xfrm>
            <a:off x="4370367" y="388852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Developing</a:t>
            </a:r>
          </a:p>
          <a:p>
            <a:r>
              <a:rPr lang="en-US" sz="2800" dirty="0" err="1">
                <a:solidFill>
                  <a:schemeClr val="accent6"/>
                </a:solidFill>
                <a:latin typeface="Twinkl Cursive Looped Light" panose="02000000000000000000" pitchFamily="2" charset="77"/>
              </a:rPr>
              <a:t>Gwyrdd</a:t>
            </a:r>
            <a:r>
              <a:rPr lang="en-US" sz="2800" dirty="0">
                <a:solidFill>
                  <a:schemeClr val="accent6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appreciate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communicate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definite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exaggerate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harass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marvellous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persuade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relevant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stomach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vehicle</a:t>
            </a:r>
          </a:p>
          <a:p>
            <a:endParaRPr lang="en-US" sz="2800" dirty="0">
              <a:latin typeface="Twinkl Cursive Looped Light" panose="02000000000000000000" pitchFamily="2" charset="77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B9DD80-A1B9-6BEA-FF85-929B105DE4DE}"/>
              </a:ext>
            </a:extLst>
          </p:cNvPr>
          <p:cNvSpPr txBox="1">
            <a:spLocks/>
          </p:cNvSpPr>
          <p:nvPr/>
        </p:nvSpPr>
        <p:spPr>
          <a:xfrm>
            <a:off x="7065389" y="3841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Mastery</a:t>
            </a:r>
          </a:p>
          <a:p>
            <a:r>
              <a:rPr lang="en-US" sz="2800" dirty="0" err="1">
                <a:solidFill>
                  <a:srgbClr val="7030A0"/>
                </a:solidFill>
                <a:latin typeface="Twinkl Cursive Looped Light" panose="02000000000000000000" pitchFamily="2" charset="77"/>
              </a:rPr>
              <a:t>Porffor</a:t>
            </a:r>
            <a:r>
              <a:rPr lang="en-US" sz="2800" dirty="0">
                <a:solidFill>
                  <a:srgbClr val="7030A0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antisocial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artificial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beneficial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crucial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facial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official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racial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social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special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superficial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E15B1-E8F2-999D-8D58-7675EA56F86F}"/>
              </a:ext>
            </a:extLst>
          </p:cNvPr>
          <p:cNvSpPr txBox="1"/>
          <p:nvPr/>
        </p:nvSpPr>
        <p:spPr>
          <a:xfrm>
            <a:off x="485775" y="5729288"/>
            <a:ext cx="7058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winkl Cursive Looped Light" panose="02000000000000000000" pitchFamily="2" charset="77"/>
              </a:rPr>
              <a:t>Week 4 </a:t>
            </a:r>
          </a:p>
          <a:p>
            <a:r>
              <a:rPr lang="en-US" dirty="0" err="1">
                <a:latin typeface="Twinkl Cursive Looped Light" panose="02000000000000000000" pitchFamily="2" charset="77"/>
              </a:rPr>
              <a:t>Mrs</a:t>
            </a:r>
            <a:r>
              <a:rPr lang="en-US" dirty="0">
                <a:latin typeface="Twinkl Cursive Looped Light" panose="02000000000000000000" pitchFamily="2" charset="77"/>
              </a:rPr>
              <a:t> A spellings 24.1.25</a:t>
            </a:r>
          </a:p>
          <a:p>
            <a:r>
              <a:rPr lang="en-US" dirty="0">
                <a:latin typeface="Twinkl Cursive Looped Light" panose="02000000000000000000" pitchFamily="2" charset="77"/>
              </a:rPr>
              <a:t>These will be tested on Friday  31.1.25  </a:t>
            </a:r>
          </a:p>
        </p:txBody>
      </p:sp>
    </p:spTree>
    <p:extLst>
      <p:ext uri="{BB962C8B-B14F-4D97-AF65-F5344CB8AC3E}">
        <p14:creationId xmlns:p14="http://schemas.microsoft.com/office/powerpoint/2010/main" val="287415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D577-3C31-3FCD-E40D-D12568450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862723"/>
            <a:ext cx="2644610" cy="4964112"/>
          </a:xfrm>
        </p:spPr>
        <p:txBody>
          <a:bodyPr>
            <a:normAutofit fontScale="90000"/>
          </a:bodyPr>
          <a:lstStyle/>
          <a:p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Beginning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 err="1">
                <a:solidFill>
                  <a:srgbClr val="FF0000"/>
                </a:solidFill>
                <a:latin typeface="Twinkl Cursive Looped Light" panose="02000000000000000000" pitchFamily="2" charset="77"/>
              </a:rPr>
              <a:t>Coch</a:t>
            </a:r>
            <a:r>
              <a:rPr lang="en-US" sz="3100" dirty="0">
                <a:latin typeface="Twinkl Cursive Looped Light" panose="02000000000000000000" pitchFamily="2" charset="77"/>
              </a:rPr>
              <a:t> &amp; </a:t>
            </a:r>
            <a:r>
              <a:rPr lang="en-US" sz="3100" dirty="0" err="1">
                <a:solidFill>
                  <a:srgbClr val="0070C0"/>
                </a:solidFill>
                <a:latin typeface="Twinkl Cursive Looped Light" panose="02000000000000000000" pitchFamily="2" charset="77"/>
              </a:rPr>
              <a:t>Glas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comfortable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dependable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enjoyable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horrible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incredible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possible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reasonable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reliable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terrible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understandable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endParaRPr lang="en-US" sz="3100" dirty="0">
              <a:latin typeface="Twinkl Cursive Looped Light" panose="02000000000000000000" pitchFamily="2" charset="77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1DC0654-0880-BDC5-B888-47F4B6AE9456}"/>
              </a:ext>
            </a:extLst>
          </p:cNvPr>
          <p:cNvSpPr txBox="1">
            <a:spLocks/>
          </p:cNvSpPr>
          <p:nvPr/>
        </p:nvSpPr>
        <p:spPr>
          <a:xfrm>
            <a:off x="4370367" y="677610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Developing</a:t>
            </a:r>
          </a:p>
          <a:p>
            <a:r>
              <a:rPr lang="en-US" sz="2800" dirty="0" err="1">
                <a:solidFill>
                  <a:schemeClr val="accent6"/>
                </a:solidFill>
                <a:latin typeface="Twinkl Cursive Looped Light" panose="02000000000000000000" pitchFamily="2" charset="77"/>
              </a:rPr>
              <a:t>Gwyrdd</a:t>
            </a:r>
            <a:r>
              <a:rPr lang="en-US" sz="2800" dirty="0">
                <a:solidFill>
                  <a:schemeClr val="accent6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attached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community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desperate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excellent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hindrance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mischievous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physical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restaurant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sufficient 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yacht</a:t>
            </a:r>
          </a:p>
          <a:p>
            <a:endParaRPr lang="en-US" sz="2800" dirty="0">
              <a:latin typeface="Twinkl Cursive Looped Light" panose="02000000000000000000" pitchFamily="2" charset="77"/>
            </a:endParaRPr>
          </a:p>
          <a:p>
            <a:endParaRPr lang="en-US" sz="2800" dirty="0">
              <a:latin typeface="Twinkl Cursive Looped Light" panose="02000000000000000000" pitchFamily="2" charset="77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B9DD80-A1B9-6BEA-FF85-929B105DE4DE}"/>
              </a:ext>
            </a:extLst>
          </p:cNvPr>
          <p:cNvSpPr txBox="1">
            <a:spLocks/>
          </p:cNvSpPr>
          <p:nvPr/>
        </p:nvSpPr>
        <p:spPr>
          <a:xfrm>
            <a:off x="7065389" y="3841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Mastery</a:t>
            </a:r>
          </a:p>
          <a:p>
            <a:r>
              <a:rPr lang="en-US" sz="2800" dirty="0" err="1">
                <a:solidFill>
                  <a:srgbClr val="7030A0"/>
                </a:solidFill>
                <a:latin typeface="Twinkl Cursive Looped Light" panose="02000000000000000000" pitchFamily="2" charset="77"/>
              </a:rPr>
              <a:t>Porffor</a:t>
            </a:r>
            <a:r>
              <a:rPr lang="en-US" sz="2800" dirty="0">
                <a:solidFill>
                  <a:srgbClr val="7030A0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confidential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essential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influential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martial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partial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potential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sequential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spatial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substantial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torrential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E15B1-E8F2-999D-8D58-7675EA56F86F}"/>
              </a:ext>
            </a:extLst>
          </p:cNvPr>
          <p:cNvSpPr txBox="1"/>
          <p:nvPr/>
        </p:nvSpPr>
        <p:spPr>
          <a:xfrm>
            <a:off x="485775" y="5729288"/>
            <a:ext cx="7058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winkl Cursive Looped Light" panose="02000000000000000000" pitchFamily="2" charset="77"/>
              </a:rPr>
              <a:t>Week 5</a:t>
            </a:r>
          </a:p>
          <a:p>
            <a:r>
              <a:rPr lang="en-US" dirty="0" err="1">
                <a:latin typeface="Twinkl Cursive Looped Light" panose="02000000000000000000" pitchFamily="2" charset="77"/>
              </a:rPr>
              <a:t>Mrs</a:t>
            </a:r>
            <a:r>
              <a:rPr lang="en-US" dirty="0">
                <a:latin typeface="Twinkl Cursive Looped Light" panose="02000000000000000000" pitchFamily="2" charset="77"/>
              </a:rPr>
              <a:t> A spellings 31.1.25</a:t>
            </a:r>
          </a:p>
          <a:p>
            <a:r>
              <a:rPr lang="en-US" dirty="0">
                <a:latin typeface="Twinkl Cursive Looped Light" panose="02000000000000000000" pitchFamily="2" charset="77"/>
              </a:rPr>
              <a:t>These will be tested on Friday 7.2.25 </a:t>
            </a:r>
          </a:p>
        </p:txBody>
      </p:sp>
    </p:spTree>
    <p:extLst>
      <p:ext uri="{BB962C8B-B14F-4D97-AF65-F5344CB8AC3E}">
        <p14:creationId xmlns:p14="http://schemas.microsoft.com/office/powerpoint/2010/main" val="1824700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D577-3C31-3FCD-E40D-D12568450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862723"/>
            <a:ext cx="2644610" cy="4964112"/>
          </a:xfrm>
        </p:spPr>
        <p:txBody>
          <a:bodyPr>
            <a:normAutofit fontScale="90000"/>
          </a:bodyPr>
          <a:lstStyle/>
          <a:p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Beginning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 err="1">
                <a:solidFill>
                  <a:srgbClr val="FF0000"/>
                </a:solidFill>
                <a:latin typeface="Twinkl Cursive Looped Light" panose="02000000000000000000" pitchFamily="2" charset="77"/>
              </a:rPr>
              <a:t>Coch</a:t>
            </a:r>
            <a:r>
              <a:rPr lang="en-US" sz="3100" dirty="0">
                <a:latin typeface="Twinkl Cursive Looped Light" panose="02000000000000000000" pitchFamily="2" charset="77"/>
              </a:rPr>
              <a:t> &amp; </a:t>
            </a:r>
            <a:r>
              <a:rPr lang="en-US" sz="3100" dirty="0" err="1">
                <a:solidFill>
                  <a:srgbClr val="0070C0"/>
                </a:solidFill>
                <a:latin typeface="Twinkl Cursive Looped Light" panose="02000000000000000000" pitchFamily="2" charset="77"/>
              </a:rPr>
              <a:t>Glas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comfortably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dependably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horribly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incredibly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legibly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possibly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reliably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sensibly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terribly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visibly 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endParaRPr lang="en-US" sz="3100" dirty="0">
              <a:latin typeface="Twinkl Cursive Looped Light" panose="02000000000000000000" pitchFamily="2" charset="77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1DC0654-0880-BDC5-B888-47F4B6AE9456}"/>
              </a:ext>
            </a:extLst>
          </p:cNvPr>
          <p:cNvSpPr txBox="1">
            <a:spLocks/>
          </p:cNvSpPr>
          <p:nvPr/>
        </p:nvSpPr>
        <p:spPr>
          <a:xfrm>
            <a:off x="4306199" y="384509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Developing</a:t>
            </a:r>
          </a:p>
          <a:p>
            <a:r>
              <a:rPr lang="en-US" sz="2800" dirty="0" err="1">
                <a:solidFill>
                  <a:schemeClr val="accent6"/>
                </a:solidFill>
                <a:latin typeface="Twinkl Cursive Looped Light" panose="02000000000000000000" pitchFamily="2" charset="77"/>
              </a:rPr>
              <a:t>Gwyrdd</a:t>
            </a:r>
            <a:r>
              <a:rPr lang="en-US" sz="2800" dirty="0">
                <a:solidFill>
                  <a:schemeClr val="accent6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antonym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crystal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lyrics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mystery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oxygen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rhythm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symbol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symptom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system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typical</a:t>
            </a:r>
          </a:p>
          <a:p>
            <a:endParaRPr lang="en-US" sz="2800" dirty="0">
              <a:latin typeface="Twinkl Cursive Looped Light" panose="02000000000000000000" pitchFamily="2" charset="77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B9DD80-A1B9-6BEA-FF85-929B105DE4DE}"/>
              </a:ext>
            </a:extLst>
          </p:cNvPr>
          <p:cNvSpPr txBox="1">
            <a:spLocks/>
          </p:cNvSpPr>
          <p:nvPr/>
        </p:nvSpPr>
        <p:spPr>
          <a:xfrm>
            <a:off x="7065389" y="3841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Mastery</a:t>
            </a:r>
          </a:p>
          <a:p>
            <a:r>
              <a:rPr lang="en-US" sz="2800" dirty="0" err="1">
                <a:solidFill>
                  <a:srgbClr val="7030A0"/>
                </a:solidFill>
                <a:latin typeface="Twinkl Cursive Looped Light" panose="02000000000000000000" pitchFamily="2" charset="77"/>
              </a:rPr>
              <a:t>Porffor</a:t>
            </a:r>
            <a:r>
              <a:rPr lang="en-US" sz="2800" dirty="0">
                <a:solidFill>
                  <a:srgbClr val="7030A0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2800" dirty="0">
                <a:latin typeface="Twinkl Cursive Looped Light" panose="02000000000000000000" pitchFamily="2" charset="77"/>
              </a:rPr>
              <a:t>accentuate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access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accommodate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accompany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accomplish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accost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accrue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accumulate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accuracy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accuse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E15B1-E8F2-999D-8D58-7675EA56F86F}"/>
              </a:ext>
            </a:extLst>
          </p:cNvPr>
          <p:cNvSpPr txBox="1"/>
          <p:nvPr/>
        </p:nvSpPr>
        <p:spPr>
          <a:xfrm>
            <a:off x="485775" y="5729288"/>
            <a:ext cx="7058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winkl Cursive Looped Light" panose="02000000000000000000" pitchFamily="2" charset="77"/>
              </a:rPr>
              <a:t>Week 6</a:t>
            </a:r>
          </a:p>
          <a:p>
            <a:r>
              <a:rPr lang="en-US" dirty="0" err="1">
                <a:latin typeface="Twinkl Cursive Looped Light" panose="02000000000000000000" pitchFamily="2" charset="77"/>
              </a:rPr>
              <a:t>Mrs</a:t>
            </a:r>
            <a:r>
              <a:rPr lang="en-US" dirty="0">
                <a:latin typeface="Twinkl Cursive Looped Light" panose="02000000000000000000" pitchFamily="2" charset="77"/>
              </a:rPr>
              <a:t> A spellings 7.2.25</a:t>
            </a:r>
          </a:p>
          <a:p>
            <a:r>
              <a:rPr lang="en-US" dirty="0">
                <a:latin typeface="Twinkl Cursive Looped Light" panose="02000000000000000000" pitchFamily="2" charset="77"/>
              </a:rPr>
              <a:t>These will be tested on Friday 14.2.25 </a:t>
            </a:r>
          </a:p>
        </p:txBody>
      </p:sp>
    </p:spTree>
    <p:extLst>
      <p:ext uri="{BB962C8B-B14F-4D97-AF65-F5344CB8AC3E}">
        <p14:creationId xmlns:p14="http://schemas.microsoft.com/office/powerpoint/2010/main" val="2448878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D577-3C31-3FCD-E40D-D125684504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765176"/>
            <a:ext cx="2644610" cy="4964112"/>
          </a:xfrm>
        </p:spPr>
        <p:txBody>
          <a:bodyPr>
            <a:normAutofit fontScale="90000"/>
          </a:bodyPr>
          <a:lstStyle/>
          <a:p>
            <a:br>
              <a:rPr lang="en-US" sz="2800" dirty="0">
                <a:latin typeface="Twinkl Cursive Looped Light" panose="02000000000000000000" pitchFamily="2" charset="77"/>
              </a:rPr>
            </a:br>
            <a:br>
              <a:rPr lang="en-US" sz="28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Beginning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 err="1">
                <a:solidFill>
                  <a:srgbClr val="FF0000"/>
                </a:solidFill>
                <a:latin typeface="Twinkl Cursive Looped Light" panose="02000000000000000000" pitchFamily="2" charset="77"/>
              </a:rPr>
              <a:t>Coch</a:t>
            </a:r>
            <a:r>
              <a:rPr lang="en-US" sz="3100" dirty="0">
                <a:latin typeface="Twinkl Cursive Looped Light" panose="02000000000000000000" pitchFamily="2" charset="77"/>
              </a:rPr>
              <a:t> &amp; </a:t>
            </a:r>
            <a:r>
              <a:rPr lang="en-US" sz="3100" dirty="0" err="1">
                <a:solidFill>
                  <a:srgbClr val="0070C0"/>
                </a:solidFill>
                <a:latin typeface="Twinkl Cursive Looped Light" panose="02000000000000000000" pitchFamily="2" charset="77"/>
              </a:rPr>
              <a:t>Glas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accommodate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available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controversy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dictionary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marvellous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opportunity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secretary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sincerely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suggest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r>
              <a:rPr lang="en-US" sz="3100" dirty="0">
                <a:latin typeface="Twinkl Cursive Looped Light" panose="02000000000000000000" pitchFamily="2" charset="77"/>
              </a:rPr>
              <a:t>twelfth</a:t>
            </a:r>
            <a:br>
              <a:rPr lang="en-US" sz="3100" dirty="0">
                <a:latin typeface="Twinkl Cursive Looped Light" panose="02000000000000000000" pitchFamily="2" charset="77"/>
              </a:rPr>
            </a:br>
            <a:endParaRPr lang="en-US" sz="3100" dirty="0">
              <a:latin typeface="Twinkl Cursive Looped Light" panose="02000000000000000000" pitchFamily="2" charset="77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1DC0654-0880-BDC5-B888-47F4B6AE9456}"/>
              </a:ext>
            </a:extLst>
          </p:cNvPr>
          <p:cNvSpPr txBox="1">
            <a:spLocks/>
          </p:cNvSpPr>
          <p:nvPr/>
        </p:nvSpPr>
        <p:spPr>
          <a:xfrm>
            <a:off x="4370367" y="658186"/>
            <a:ext cx="2493264" cy="496411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Twinkl Cursive Looped Light" panose="02000000000000000000" pitchFamily="2" charset="77"/>
              </a:rPr>
              <a:t>Developing</a:t>
            </a:r>
          </a:p>
          <a:p>
            <a:r>
              <a:rPr lang="en-US" sz="2800" dirty="0" err="1">
                <a:solidFill>
                  <a:schemeClr val="accent6"/>
                </a:solidFill>
                <a:latin typeface="Twinkl Cursive Looped Light" panose="02000000000000000000" pitchFamily="2" charset="77"/>
              </a:rPr>
              <a:t>Gwyrdd</a:t>
            </a:r>
            <a:r>
              <a:rPr lang="en-US" sz="2800" dirty="0">
                <a:solidFill>
                  <a:schemeClr val="accent6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endParaRPr lang="en-US" sz="2800" dirty="0">
              <a:latin typeface="Twinkl Cursive Looped Light" panose="02000000000000000000" pitchFamily="2" charset="77"/>
            </a:endParaRPr>
          </a:p>
          <a:p>
            <a:r>
              <a:rPr lang="en-US" sz="2800" dirty="0">
                <a:latin typeface="Twinkl Cursive Looped Light" panose="02000000000000000000" pitchFamily="2" charset="77"/>
              </a:rPr>
              <a:t>apply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hygiene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hyphen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identify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multiply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occupy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python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recycle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rhyme</a:t>
            </a:r>
          </a:p>
          <a:p>
            <a:r>
              <a:rPr lang="en-US" sz="2800" dirty="0">
                <a:latin typeface="Twinkl Cursive Looped Light" panose="02000000000000000000" pitchFamily="2" charset="77"/>
              </a:rPr>
              <a:t>supply </a:t>
            </a:r>
            <a:br>
              <a:rPr lang="en-US" sz="2800" dirty="0">
                <a:latin typeface="Twinkl Cursive Looped Light" panose="02000000000000000000" pitchFamily="2" charset="77"/>
              </a:rPr>
            </a:br>
            <a:endParaRPr lang="en-US" sz="2800" dirty="0">
              <a:latin typeface="Twinkl Cursive Looped Light" panose="02000000000000000000" pitchFamily="2" charset="77"/>
            </a:endParaRPr>
          </a:p>
          <a:p>
            <a:endParaRPr lang="en-US" sz="2800" dirty="0">
              <a:latin typeface="Twinkl Cursive Looped Light" panose="02000000000000000000" pitchFamily="2" charset="77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FB9DD80-A1B9-6BEA-FF85-929B105DE4DE}"/>
              </a:ext>
            </a:extLst>
          </p:cNvPr>
          <p:cNvSpPr txBox="1">
            <a:spLocks/>
          </p:cNvSpPr>
          <p:nvPr/>
        </p:nvSpPr>
        <p:spPr>
          <a:xfrm>
            <a:off x="7065389" y="68639"/>
            <a:ext cx="2776443" cy="52154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dirty="0">
                <a:latin typeface="Twinkl Cursive Looped Light" panose="02000000000000000000" pitchFamily="2" charset="77"/>
              </a:rPr>
              <a:t>Mastery</a:t>
            </a:r>
          </a:p>
          <a:p>
            <a:r>
              <a:rPr lang="en-US" sz="3000" dirty="0" err="1">
                <a:solidFill>
                  <a:srgbClr val="7030A0"/>
                </a:solidFill>
                <a:latin typeface="Twinkl Cursive Looped Light" panose="02000000000000000000" pitchFamily="2" charset="77"/>
              </a:rPr>
              <a:t>Porffor</a:t>
            </a:r>
            <a:r>
              <a:rPr lang="en-US" sz="3000" dirty="0">
                <a:solidFill>
                  <a:srgbClr val="7030A0"/>
                </a:solidFill>
                <a:latin typeface="Twinkl Cursive Looped Light" panose="02000000000000000000" pitchFamily="2" charset="77"/>
              </a:rPr>
              <a:t> </a:t>
            </a:r>
            <a:br>
              <a:rPr lang="en-US" sz="3000" dirty="0">
                <a:latin typeface="Twinkl Cursive Looped Light" panose="02000000000000000000" pitchFamily="2" charset="77"/>
              </a:rPr>
            </a:br>
            <a:endParaRPr lang="en-US" sz="3000" dirty="0">
              <a:latin typeface="Twinkl Cursive Looped Light" panose="02000000000000000000" pitchFamily="2" charset="77"/>
            </a:endParaRPr>
          </a:p>
          <a:p>
            <a:r>
              <a:rPr lang="en-US" sz="3000" dirty="0">
                <a:latin typeface="Twinkl Cursive Looped Light" panose="02000000000000000000" pitchFamily="2" charset="77"/>
              </a:rPr>
              <a:t>adorably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believably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changeably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comfortably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considerably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dependably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noticeably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reasonably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tolerably</a:t>
            </a:r>
          </a:p>
          <a:p>
            <a:r>
              <a:rPr lang="en-US" sz="3000" dirty="0">
                <a:latin typeface="Twinkl Cursive Looped Light" panose="02000000000000000000" pitchFamily="2" charset="77"/>
              </a:rPr>
              <a:t>valuably</a:t>
            </a:r>
          </a:p>
          <a:p>
            <a:endParaRPr lang="en-US" sz="2800" dirty="0">
              <a:latin typeface="Twinkl Cursive Looped Light" panose="02000000000000000000" pitchFamily="2" charset="77"/>
            </a:endParaRPr>
          </a:p>
          <a:p>
            <a:br>
              <a:rPr lang="en-US" sz="2800" dirty="0">
                <a:latin typeface="Twinkl Cursive Looped Light" panose="02000000000000000000" pitchFamily="2" charset="77"/>
              </a:rPr>
            </a:br>
            <a:endParaRPr lang="en-US" sz="2800" dirty="0">
              <a:latin typeface="Twinkl Cursive Looped Light" panose="02000000000000000000" pitchFamily="2" charset="7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6E15B1-E8F2-999D-8D58-7675EA56F86F}"/>
              </a:ext>
            </a:extLst>
          </p:cNvPr>
          <p:cNvSpPr txBox="1"/>
          <p:nvPr/>
        </p:nvSpPr>
        <p:spPr>
          <a:xfrm>
            <a:off x="485775" y="5729288"/>
            <a:ext cx="7058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winkl Cursive Looped Light" panose="02000000000000000000" pitchFamily="2" charset="77"/>
              </a:rPr>
              <a:t>Week 7</a:t>
            </a:r>
          </a:p>
          <a:p>
            <a:r>
              <a:rPr lang="en-US" dirty="0" err="1">
                <a:latin typeface="Twinkl Cursive Looped Light" panose="02000000000000000000" pitchFamily="2" charset="77"/>
              </a:rPr>
              <a:t>Mrs</a:t>
            </a:r>
            <a:r>
              <a:rPr lang="en-US" dirty="0">
                <a:latin typeface="Twinkl Cursive Looped Light" panose="02000000000000000000" pitchFamily="2" charset="77"/>
              </a:rPr>
              <a:t> A spellings 14.2.25</a:t>
            </a:r>
          </a:p>
          <a:p>
            <a:r>
              <a:rPr lang="en-US" dirty="0">
                <a:latin typeface="Twinkl Cursive Looped Light" panose="02000000000000000000" pitchFamily="2" charset="77"/>
              </a:rPr>
              <a:t>These will be tested on Friday 21.2.25 </a:t>
            </a:r>
          </a:p>
        </p:txBody>
      </p:sp>
    </p:spTree>
    <p:extLst>
      <p:ext uri="{BB962C8B-B14F-4D97-AF65-F5344CB8AC3E}">
        <p14:creationId xmlns:p14="http://schemas.microsoft.com/office/powerpoint/2010/main" val="3840473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283</Words>
  <Application>Microsoft Macintosh PowerPoint</Application>
  <PresentationFormat>Widescreen</PresentationFormat>
  <Paragraphs>108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Twinkl Cursive Looped Light</vt:lpstr>
      <vt:lpstr>Office Theme</vt:lpstr>
      <vt:lpstr>    Beginning Coch &amp; Glas  competence confidence decent eloquence emergent frequent innocence intelligence transparent violent   </vt:lpstr>
      <vt:lpstr>  Beginning Coch &amp; Glas  comfortable dependable enjoyable horrible incredible possible reasonable reliable terrible understandable </vt:lpstr>
      <vt:lpstr>  Beginning Coch &amp; Glas  comfortably dependably horribly incredibly legibly possibly reliably sensibly terribly visibly  </vt:lpstr>
      <vt:lpstr>  Beginning Coch &amp; Glas  accommodate available controversy dictionary marvellous opportunity secretary sincerely suggest twelfth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Beginning  never brown cow town now trail train paint rain paid  </dc:title>
  <dc:creator>S Antoniou (Llangan Primary School)</dc:creator>
  <cp:lastModifiedBy>S Antoniou (Llangan Primary School)</cp:lastModifiedBy>
  <cp:revision>14</cp:revision>
  <dcterms:created xsi:type="dcterms:W3CDTF">2024-03-15T11:51:20Z</dcterms:created>
  <dcterms:modified xsi:type="dcterms:W3CDTF">2025-01-23T20:45:05Z</dcterms:modified>
</cp:coreProperties>
</file>