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embeddedFontLst>
    <p:embeddedFont>
      <p:font typeface="Cairo" panose="020B0604020202020204" charset="-78"/>
      <p:regular r:id="rId24"/>
      <p:bold r:id="rId25"/>
    </p:embeddedFont>
    <p:embeddedFont>
      <p:font typeface="Poppins" panose="00000500000000000000" pitchFamily="2"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hA4yZlmqh+7kCFqywLUmURX7ES1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FA03AAD-2781-4121-82C6-58CC677D4899}">
  <a:tblStyle styleId="{0FA03AAD-2781-4121-82C6-58CC677D4899}"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BF2"/>
          </a:solidFill>
        </a:fill>
      </a:tcStyle>
    </a:wholeTbl>
    <a:band1H>
      <a:tcTxStyle b="off" i="off"/>
      <a:tcStyle>
        <a:tcBdr/>
        <a:fill>
          <a:solidFill>
            <a:srgbClr val="CBD4E4"/>
          </a:solidFill>
        </a:fill>
      </a:tcStyle>
    </a:band1H>
    <a:band2H>
      <a:tcTxStyle b="off" i="off"/>
      <a:tcStyle>
        <a:tcBdr/>
      </a:tcStyle>
    </a:band2H>
    <a:band1V>
      <a:tcTxStyle b="off" i="off"/>
      <a:tcStyle>
        <a:tcBdr/>
        <a:fill>
          <a:solidFill>
            <a:srgbClr val="CBD4E4"/>
          </a:solidFill>
        </a:fill>
      </a:tcStyle>
    </a:band1V>
    <a:band2V>
      <a:tcTxStyle b="off" i="off"/>
      <a:tcStyle>
        <a:tcBdr/>
      </a:tcStyle>
    </a:band2V>
    <a:lastCol>
      <a:tcTxStyle b="on" i="off">
        <a:font>
          <a:latin typeface="Arial"/>
          <a:ea typeface="Arial"/>
          <a:cs typeface="Arial"/>
        </a:font>
        <a:schemeClr val="lt1"/>
      </a:tcTxStyle>
      <a:tcStyle>
        <a:tcBdr/>
        <a:fill>
          <a:solidFill>
            <a:schemeClr val="accent3"/>
          </a:solidFill>
        </a:fill>
      </a:tcStyle>
    </a:lastCol>
    <a:firstCol>
      <a:tcTxStyle b="on" i="off">
        <a:font>
          <a:latin typeface="Arial"/>
          <a:ea typeface="Arial"/>
          <a:cs typeface="Arial"/>
        </a:font>
        <a:schemeClr val="lt1"/>
      </a:tcTxStyle>
      <a:tcStyle>
        <a:tcBdr/>
        <a:fill>
          <a:solidFill>
            <a:schemeClr val="accent3"/>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3"/>
          </a:solidFill>
        </a:fill>
      </a:tcStyle>
    </a:lastRow>
    <a:seCell>
      <a:tcTxStyle b="off" i="off"/>
      <a:tcStyle>
        <a:tcBdr/>
      </a:tcStyle>
    </a:seCell>
    <a:swCell>
      <a:tcTxStyle b="off" i="off"/>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3"/>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5" d="100"/>
          <a:sy n="35" d="100"/>
        </p:scale>
        <p:origin x="1332"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5"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1pPr>
            <a:lvl2pPr marL="914400" marR="0" lvl="1"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2pPr>
            <a:lvl3pPr marL="1371600" marR="0" lvl="2"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3pPr>
            <a:lvl4pPr marL="1828800" marR="0" lvl="3"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4pPr>
            <a:lvl5pPr marL="2286000" marR="0" lvl="4"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5pPr>
            <a:lvl6pPr marL="2743200" marR="0" lvl="5"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6pPr>
            <a:lvl7pPr marL="3200400" marR="0" lvl="6"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7pPr>
            <a:lvl8pPr marL="3657600" marR="0" lvl="7"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8pPr>
            <a:lvl9pPr marL="4114800" marR="0" lvl="8"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 name="Google Shape;3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 name="Google Shape;4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3f9da9f0acf_0_29: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3f9da9f0acf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67" name="Google Shape;6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81" name="Google Shape;81;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90" name="Google Shape;90;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97" name="Google Shape;97;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3f9da9f0acf_0_9: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3f9da9f0acf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3f9da9f0acf_0_1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3f9da9f0ac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125" name="Google Shape;125;p2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
        <p:nvSpPr>
          <p:cNvPr id="131" name="Google Shape;131;p2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8" name="Google Shape;138;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3f9da9f0acf_0_2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3f9da9f0acf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2fb1c41c2ce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g2fb1c41c2c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2" name="Google Shape;162;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3fa3f0e2a29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3fa3f0e2a2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w="57150" cap="flat" cmpd="sng">
            <a:solidFill>
              <a:srgbClr val="000000">
                <a:alpha val="14118"/>
              </a:srgbClr>
            </a:solidFill>
            <a:prstDash val="solid"/>
            <a:round/>
            <a:headEnd type="none" w="sm" len="sm"/>
            <a:tailEnd type="none" w="sm" len="sm"/>
          </a:ln>
        </p:spPr>
      </p:cxnSp>
      <p:sp>
        <p:nvSpPr>
          <p:cNvPr id="11" name="Google Shape;11;p13"/>
          <p:cNvSpPr txBox="1">
            <a:spLocks noGrp="1"/>
          </p:cNvSpPr>
          <p:nvPr>
            <p:ph type="ctrTitle"/>
          </p:nvPr>
        </p:nvSpPr>
        <p:spPr>
          <a:xfrm>
            <a:off x="685800" y="2490375"/>
            <a:ext cx="7772400" cy="21984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9pPr>
          </a:lstStyle>
          <a:p>
            <a:endParaRPr/>
          </a:p>
        </p:txBody>
      </p:sp>
      <p:sp>
        <p:nvSpPr>
          <p:cNvPr id="12" name="Google Shape;12;p13"/>
          <p:cNvSpPr txBox="1">
            <a:spLocks noGrp="1"/>
          </p:cNvSpPr>
          <p:nvPr>
            <p:ph type="subTitle" idx="1"/>
          </p:nvPr>
        </p:nvSpPr>
        <p:spPr>
          <a:xfrm>
            <a:off x="685800" y="4836036"/>
            <a:ext cx="7772400" cy="1032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w="57150" cap="flat" cmpd="sng">
            <a:solidFill>
              <a:srgbClr val="000000">
                <a:alpha val="14118"/>
              </a:srgbClr>
            </a:solidFill>
            <a:prstDash val="solid"/>
            <a:round/>
            <a:headEnd type="none" w="sm" len="sm"/>
            <a:tailEnd type="none" w="sm" len="sm"/>
          </a:ln>
        </p:spPr>
      </p:cxnSp>
      <p:sp>
        <p:nvSpPr>
          <p:cNvPr id="16" name="Google Shape;16;p14"/>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17" name="Google Shape;17;p14"/>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w="57150" cap="flat" cmpd="sng">
            <a:solidFill>
              <a:srgbClr val="000000">
                <a:alpha val="14118"/>
              </a:srgbClr>
            </a:solidFill>
            <a:prstDash val="solid"/>
            <a:round/>
            <a:headEnd type="none" w="sm" len="sm"/>
            <a:tailEnd type="none" w="sm" len="sm"/>
          </a:ln>
        </p:spPr>
      </p:cxnSp>
      <p:sp>
        <p:nvSpPr>
          <p:cNvPr id="21" name="Google Shape;21;p15"/>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9pPr>
          </a:lstStyle>
          <a:p>
            <a:endParaRPr/>
          </a:p>
        </p:txBody>
      </p:sp>
      <p:sp>
        <p:nvSpPr>
          <p:cNvPr id="22" name="Google Shape;22;p15"/>
          <p:cNvSpPr txBox="1">
            <a:spLocks noGrp="1"/>
          </p:cNvSpPr>
          <p:nvPr>
            <p:ph type="body" idx="1"/>
          </p:nvPr>
        </p:nvSpPr>
        <p:spPr>
          <a:xfrm>
            <a:off x="457200" y="1600200"/>
            <a:ext cx="39945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
        <p:nvSpPr>
          <p:cNvPr id="23" name="Google Shape;23;p15"/>
          <p:cNvSpPr txBox="1">
            <a:spLocks noGrp="1"/>
          </p:cNvSpPr>
          <p:nvPr>
            <p:ph type="body" idx="2"/>
          </p:nvPr>
        </p:nvSpPr>
        <p:spPr>
          <a:xfrm>
            <a:off x="4692274" y="1600200"/>
            <a:ext cx="39945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w="57150" cap="flat" cmpd="sng">
            <a:solidFill>
              <a:srgbClr val="000000">
                <a:alpha val="14118"/>
              </a:srgbClr>
            </a:solidFill>
            <a:prstDash val="solid"/>
            <a:round/>
            <a:headEnd type="none" w="sm" len="sm"/>
            <a:tailEnd type="none" w="sm" len="sm"/>
          </a:ln>
        </p:spPr>
      </p:cxnSp>
      <p:sp>
        <p:nvSpPr>
          <p:cNvPr id="27" name="Google Shape;27;p16"/>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8"/>
        <p:cNvGrpSpPr/>
        <p:nvPr/>
      </p:nvGrpSpPr>
      <p:grpSpPr>
        <a:xfrm>
          <a:off x="0" y="0"/>
          <a:ext cx="0" cy="0"/>
          <a:chOff x="0" y="0"/>
          <a:chExt cx="0" cy="0"/>
        </a:xfrm>
      </p:grpSpPr>
      <p:sp>
        <p:nvSpPr>
          <p:cNvPr id="29" name="Google Shape;29;p17"/>
          <p:cNvSpPr txBox="1">
            <a:spLocks noGrp="1"/>
          </p:cNvSpPr>
          <p:nvPr>
            <p:ph type="body" idx="1"/>
          </p:nvPr>
        </p:nvSpPr>
        <p:spPr>
          <a:xfrm>
            <a:off x="457200" y="5875079"/>
            <a:ext cx="8229600" cy="692700"/>
          </a:xfrm>
          <a:prstGeom prst="rect">
            <a:avLst/>
          </a:prstGeom>
          <a:noFill/>
          <a:ln>
            <a:noFill/>
          </a:ln>
        </p:spPr>
        <p:txBody>
          <a:bodyPr spcFirstLastPara="1" wrap="square" lIns="91425" tIns="91425" rIns="91425" bIns="91425" anchor="t" anchorCtr="0">
            <a:noAutofit/>
          </a:bodyPr>
          <a:lstStyle>
            <a:lvl1pPr marL="457200" lvl="0" indent="-342900" algn="l">
              <a:lnSpc>
                <a:spcPct val="100000"/>
              </a:lnSpc>
              <a:spcBef>
                <a:spcPts val="0"/>
              </a:spcBef>
              <a:spcAft>
                <a:spcPts val="0"/>
              </a:spcAft>
              <a:buClr>
                <a:schemeClr val="dk2"/>
              </a:buClr>
              <a:buSzPts val="1800"/>
              <a:buFont typeface="Arial"/>
              <a:buChar char="●"/>
              <a:defRPr sz="1800" b="0">
                <a:solidFill>
                  <a:schemeClr val="dk2"/>
                </a:solidFill>
              </a:defRPr>
            </a:lvl1pPr>
          </a:lstStyle>
          <a:p>
            <a:endParaRPr/>
          </a:p>
        </p:txBody>
      </p:sp>
      <p:sp>
        <p:nvSpPr>
          <p:cNvPr id="30" name="Google Shape;30;p17"/>
          <p:cNvSpPr/>
          <p:nvPr/>
        </p:nvSpPr>
        <p:spPr>
          <a:xfrm>
            <a:off x="4274" y="0"/>
            <a:ext cx="9144000" cy="58752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w="57150" cap="flat" cmpd="sng">
            <a:solidFill>
              <a:srgbClr val="000000">
                <a:alpha val="14118"/>
              </a:srgbClr>
            </a:solidFill>
            <a:prstDash val="solid"/>
            <a:round/>
            <a:headEnd type="none" w="sm" len="sm"/>
            <a:tailEnd type="none" w="sm" len="sm"/>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2"/>
        </a:solidFill>
        <a:effectLst/>
      </p:bgPr>
    </p:bg>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marR="0" lvl="0"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9pPr>
          </a:lstStyle>
          <a:p>
            <a:endParaRPr/>
          </a:p>
        </p:txBody>
      </p:sp>
      <p:sp>
        <p:nvSpPr>
          <p:cNvPr id="7" name="Google Shape;7;p12"/>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lvl1pPr marL="457200" marR="0" lvl="0" indent="-419100" algn="l" rtl="0">
              <a:lnSpc>
                <a:spcPct val="100000"/>
              </a:lnSpc>
              <a:spcBef>
                <a:spcPts val="600"/>
              </a:spcBef>
              <a:spcAft>
                <a:spcPts val="0"/>
              </a:spcAft>
              <a:buClr>
                <a:schemeClr val="dk1"/>
              </a:buClr>
              <a:buSzPts val="3000"/>
              <a:buFont typeface="Arial"/>
              <a:buChar char="●"/>
              <a:defRPr sz="3000" b="0" i="0" u="none" strike="noStrike" cap="none">
                <a:solidFill>
                  <a:schemeClr val="dk1"/>
                </a:solidFill>
                <a:latin typeface="Arial"/>
                <a:ea typeface="Arial"/>
                <a:cs typeface="Arial"/>
                <a:sym typeface="Arial"/>
              </a:defRPr>
            </a:lvl1pPr>
            <a:lvl2pPr marL="914400" marR="0" lvl="1" indent="-381000" algn="l" rtl="0">
              <a:lnSpc>
                <a:spcPct val="100000"/>
              </a:lnSpc>
              <a:spcBef>
                <a:spcPts val="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81000" algn="l" rtl="0">
              <a:lnSpc>
                <a:spcPct val="100000"/>
              </a:lnSpc>
              <a:spcBef>
                <a:spcPts val="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llanganschool.co.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ctrTitle"/>
          </p:nvPr>
        </p:nvSpPr>
        <p:spPr>
          <a:xfrm>
            <a:off x="3239399" y="585300"/>
            <a:ext cx="5904600" cy="2986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7200"/>
              <a:buNone/>
            </a:pPr>
            <a:r>
              <a:rPr lang="en" sz="4800"/>
              <a:t>Welcome to Nursery - </a:t>
            </a:r>
            <a:br>
              <a:rPr lang="en" sz="4800"/>
            </a:br>
            <a:r>
              <a:rPr lang="en" sz="4800"/>
              <a:t>Dosbarth Gwenynen</a:t>
            </a:r>
            <a:endParaRPr sz="5000"/>
          </a:p>
        </p:txBody>
      </p:sp>
      <p:sp>
        <p:nvSpPr>
          <p:cNvPr id="38" name="Google Shape;38;p1"/>
          <p:cNvSpPr txBox="1">
            <a:spLocks noGrp="1"/>
          </p:cNvSpPr>
          <p:nvPr>
            <p:ph type="subTitle" idx="1"/>
          </p:nvPr>
        </p:nvSpPr>
        <p:spPr>
          <a:xfrm>
            <a:off x="231500" y="4862411"/>
            <a:ext cx="7772400" cy="1032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000"/>
              <a:buNone/>
            </a:pPr>
            <a:endParaRPr/>
          </a:p>
          <a:p>
            <a:pPr marL="0" lvl="0" indent="0" algn="l" rtl="0">
              <a:lnSpc>
                <a:spcPct val="100000"/>
              </a:lnSpc>
              <a:spcBef>
                <a:spcPts val="0"/>
              </a:spcBef>
              <a:spcAft>
                <a:spcPts val="0"/>
              </a:spcAft>
              <a:buSzPts val="3000"/>
              <a:buNone/>
            </a:pPr>
            <a:endParaRPr/>
          </a:p>
        </p:txBody>
      </p:sp>
      <p:sp>
        <p:nvSpPr>
          <p:cNvPr id="39" name="Google Shape;39;p1"/>
          <p:cNvSpPr txBox="1"/>
          <p:nvPr/>
        </p:nvSpPr>
        <p:spPr>
          <a:xfrm>
            <a:off x="92750" y="4799750"/>
            <a:ext cx="9051300" cy="19485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900" i="0" u="sng" strike="noStrike" cap="none">
                <a:solidFill>
                  <a:srgbClr val="000000"/>
                </a:solidFill>
                <a:latin typeface="Poppins"/>
                <a:ea typeface="Poppins"/>
                <a:cs typeface="Poppins"/>
                <a:sym typeface="Poppins"/>
                <a:hlinkClick r:id="rId3">
                  <a:extLst>
                    <a:ext uri="{A12FA001-AC4F-418D-AE19-62706E023703}">
                      <ahyp:hlinkClr xmlns:ahyp="http://schemas.microsoft.com/office/drawing/2018/hyperlinkcolor" val="tx"/>
                    </a:ext>
                  </a:extLst>
                </a:hlinkClick>
              </a:rPr>
              <a:t>www.llanganschool.co.uk</a:t>
            </a:r>
            <a:r>
              <a:rPr lang="en" sz="1900" i="0" u="none" strike="noStrike" cap="none">
                <a:solidFill>
                  <a:srgbClr val="000000"/>
                </a:solidFill>
                <a:latin typeface="Poppins"/>
                <a:ea typeface="Poppins"/>
                <a:cs typeface="Poppins"/>
                <a:sym typeface="Poppins"/>
              </a:rPr>
              <a:t>                                          </a:t>
            </a:r>
            <a:r>
              <a:rPr lang="en" sz="1700" i="0" u="none" strike="noStrike" cap="none">
                <a:solidFill>
                  <a:srgbClr val="000000"/>
                </a:solidFill>
                <a:latin typeface="Poppins"/>
                <a:ea typeface="Poppins"/>
                <a:cs typeface="Poppins"/>
                <a:sym typeface="Poppins"/>
              </a:rPr>
              <a:t>llangan_primary_school</a:t>
            </a:r>
            <a:endParaRPr sz="15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1600"/>
              <a:buFont typeface="Arial"/>
              <a:buNone/>
            </a:pPr>
            <a:endParaRPr sz="17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 sz="16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40" name="Google Shape;40;p1" descr="A logo with a person holding up a tree&#10;&#10;Description automatically generated"/>
          <p:cNvPicPr preferRelativeResize="0"/>
          <p:nvPr/>
        </p:nvPicPr>
        <p:blipFill rotWithShape="1">
          <a:blip r:embed="rId4">
            <a:alphaModFix/>
          </a:blip>
          <a:srcRect/>
          <a:stretch/>
        </p:blipFill>
        <p:spPr>
          <a:xfrm>
            <a:off x="549875" y="442296"/>
            <a:ext cx="2747319" cy="3947297"/>
          </a:xfrm>
          <a:prstGeom prst="rect">
            <a:avLst/>
          </a:prstGeom>
          <a:noFill/>
          <a:ln>
            <a:noFill/>
          </a:ln>
        </p:spPr>
      </p:pic>
      <p:pic>
        <p:nvPicPr>
          <p:cNvPr id="41" name="Google Shape;41;p1" descr="Instagram Logo and symbol, meaning, history, PNG, brand"/>
          <p:cNvPicPr preferRelativeResize="0"/>
          <p:nvPr/>
        </p:nvPicPr>
        <p:blipFill rotWithShape="1">
          <a:blip r:embed="rId5">
            <a:alphaModFix/>
          </a:blip>
          <a:srcRect/>
          <a:stretch/>
        </p:blipFill>
        <p:spPr>
          <a:xfrm>
            <a:off x="4843149" y="4862397"/>
            <a:ext cx="928814" cy="70246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3600"/>
              <a:buNone/>
            </a:pPr>
            <a:r>
              <a:rPr lang="en" sz="4000"/>
              <a:t>Meet the staff</a:t>
            </a:r>
            <a:endParaRPr sz="4000"/>
          </a:p>
        </p:txBody>
      </p:sp>
      <p:sp>
        <p:nvSpPr>
          <p:cNvPr id="47" name="Google Shape;47;p2"/>
          <p:cNvSpPr txBox="1"/>
          <p:nvPr/>
        </p:nvSpPr>
        <p:spPr>
          <a:xfrm>
            <a:off x="152400" y="4697150"/>
            <a:ext cx="2337000" cy="1308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2600"/>
              <a:buFont typeface="Arial"/>
              <a:buNone/>
            </a:pPr>
            <a:r>
              <a:rPr lang="en" sz="2000" i="0" u="none" strike="noStrike" cap="none">
                <a:solidFill>
                  <a:srgbClr val="000000"/>
                </a:solidFill>
                <a:latin typeface="Poppins"/>
                <a:ea typeface="Poppins"/>
                <a:cs typeface="Poppins"/>
                <a:sym typeface="Poppins"/>
              </a:rPr>
              <a:t>Mrs C</a:t>
            </a:r>
            <a:r>
              <a:rPr lang="en" sz="2000">
                <a:latin typeface="Poppins"/>
                <a:ea typeface="Poppins"/>
                <a:cs typeface="Poppins"/>
                <a:sym typeface="Poppins"/>
              </a:rPr>
              <a:t> </a:t>
            </a:r>
            <a:r>
              <a:rPr lang="en" sz="2000" i="0" u="none" strike="noStrike" cap="none">
                <a:solidFill>
                  <a:srgbClr val="000000"/>
                </a:solidFill>
                <a:latin typeface="Poppins"/>
                <a:ea typeface="Poppins"/>
                <a:cs typeface="Poppins"/>
                <a:sym typeface="Poppins"/>
              </a:rPr>
              <a:t>Stevens</a:t>
            </a:r>
            <a:br>
              <a:rPr lang="en" sz="2000" i="0" u="none" strike="noStrike" cap="none">
                <a:solidFill>
                  <a:srgbClr val="000000"/>
                </a:solidFill>
                <a:latin typeface="Poppins"/>
                <a:ea typeface="Poppins"/>
                <a:cs typeface="Poppins"/>
                <a:sym typeface="Poppins"/>
              </a:rPr>
            </a:br>
            <a:endParaRPr sz="1400" i="0" u="none" strike="noStrike" cap="none">
              <a:solidFill>
                <a:srgbClr val="000000"/>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2600"/>
              <a:buFont typeface="Arial"/>
              <a:buNone/>
            </a:pPr>
            <a:r>
              <a:rPr lang="en" sz="1900" b="1" i="0" u="none" strike="noStrike" cap="none">
                <a:solidFill>
                  <a:srgbClr val="000000"/>
                </a:solidFill>
                <a:latin typeface="Poppins"/>
                <a:ea typeface="Poppins"/>
                <a:cs typeface="Poppins"/>
                <a:sym typeface="Poppins"/>
              </a:rPr>
              <a:t>Nursery Lead</a:t>
            </a:r>
            <a:endParaRPr sz="1900" b="1"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Arial"/>
              <a:ea typeface="Arial"/>
              <a:cs typeface="Arial"/>
              <a:sym typeface="Arial"/>
            </a:endParaRPr>
          </a:p>
        </p:txBody>
      </p:sp>
      <p:sp>
        <p:nvSpPr>
          <p:cNvPr id="48" name="Google Shape;48;p2"/>
          <p:cNvSpPr txBox="1"/>
          <p:nvPr/>
        </p:nvSpPr>
        <p:spPr>
          <a:xfrm>
            <a:off x="6522679" y="4774107"/>
            <a:ext cx="2083800" cy="1154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600"/>
              <a:buFont typeface="Arial"/>
              <a:buNone/>
            </a:pPr>
            <a:r>
              <a:rPr lang="en" sz="2000" i="0" u="none" strike="noStrike" cap="none">
                <a:solidFill>
                  <a:srgbClr val="000000"/>
                </a:solidFill>
                <a:latin typeface="Poppins"/>
                <a:ea typeface="Poppins"/>
                <a:cs typeface="Poppins"/>
                <a:sym typeface="Poppins"/>
              </a:rPr>
              <a:t>Mrs R Hill</a:t>
            </a:r>
            <a:br>
              <a:rPr lang="en" sz="2000" i="0" u="none" strike="noStrike" cap="none">
                <a:solidFill>
                  <a:srgbClr val="000000"/>
                </a:solidFill>
                <a:latin typeface="Poppins"/>
                <a:ea typeface="Poppins"/>
                <a:cs typeface="Poppins"/>
                <a:sym typeface="Poppins"/>
              </a:rPr>
            </a:br>
            <a:endParaRPr sz="1600" i="0" u="none" strike="noStrike" cap="none">
              <a:solidFill>
                <a:srgbClr val="000000"/>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2600"/>
              <a:buFont typeface="Arial"/>
              <a:buNone/>
            </a:pPr>
            <a:r>
              <a:rPr lang="en" sz="1900" b="1" i="0" u="none" strike="noStrike" cap="none">
                <a:solidFill>
                  <a:srgbClr val="000000"/>
                </a:solidFill>
                <a:latin typeface="Poppins"/>
                <a:ea typeface="Poppins"/>
                <a:cs typeface="Poppins"/>
                <a:sym typeface="Poppins"/>
              </a:rPr>
              <a:t>Class LSA</a:t>
            </a:r>
            <a:endParaRPr sz="1900" b="1" i="0" u="none" strike="noStrike" cap="none">
              <a:solidFill>
                <a:srgbClr val="000000"/>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2600"/>
              <a:buFont typeface="Arial"/>
              <a:buNone/>
            </a:pPr>
            <a:endParaRPr sz="1400" b="0" i="0" u="none" strike="noStrike" cap="none">
              <a:solidFill>
                <a:srgbClr val="000000"/>
              </a:solidFill>
              <a:latin typeface="Arial"/>
              <a:ea typeface="Arial"/>
              <a:cs typeface="Arial"/>
              <a:sym typeface="Arial"/>
            </a:endParaRPr>
          </a:p>
        </p:txBody>
      </p:sp>
      <p:sp>
        <p:nvSpPr>
          <p:cNvPr id="49" name="Google Shape;49;p2"/>
          <p:cNvSpPr txBox="1"/>
          <p:nvPr/>
        </p:nvSpPr>
        <p:spPr>
          <a:xfrm>
            <a:off x="3383093" y="4774091"/>
            <a:ext cx="2245800" cy="1800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600"/>
              <a:buFont typeface="Arial"/>
              <a:buNone/>
            </a:pPr>
            <a:r>
              <a:rPr lang="en" sz="2000" i="0" u="none" strike="noStrike" cap="none">
                <a:solidFill>
                  <a:srgbClr val="000000"/>
                </a:solidFill>
                <a:latin typeface="Poppins"/>
                <a:ea typeface="Poppins"/>
                <a:cs typeface="Poppins"/>
                <a:sym typeface="Poppins"/>
              </a:rPr>
              <a:t>Miss L Davies</a:t>
            </a:r>
            <a:br>
              <a:rPr lang="en" sz="2000" i="0" u="none" strike="noStrike" cap="none">
                <a:solidFill>
                  <a:srgbClr val="000000"/>
                </a:solidFill>
                <a:latin typeface="Poppins"/>
                <a:ea typeface="Poppins"/>
                <a:cs typeface="Poppins"/>
                <a:sym typeface="Poppins"/>
              </a:rPr>
            </a:br>
            <a:endParaRPr sz="1600">
              <a:latin typeface="Poppins"/>
              <a:ea typeface="Poppins"/>
              <a:cs typeface="Poppins"/>
              <a:sym typeface="Poppins"/>
            </a:endParaRPr>
          </a:p>
          <a:p>
            <a:pPr marL="0" marR="0" lvl="0" indent="0" algn="ctr" rtl="0">
              <a:lnSpc>
                <a:spcPct val="100000"/>
              </a:lnSpc>
              <a:spcBef>
                <a:spcPts val="0"/>
              </a:spcBef>
              <a:spcAft>
                <a:spcPts val="0"/>
              </a:spcAft>
              <a:buNone/>
            </a:pPr>
            <a:r>
              <a:rPr lang="en" sz="1900" b="1" i="0" u="none" strike="noStrike" cap="none">
                <a:solidFill>
                  <a:srgbClr val="000000"/>
                </a:solidFill>
                <a:latin typeface="Poppins"/>
                <a:ea typeface="Poppins"/>
                <a:cs typeface="Poppins"/>
                <a:sym typeface="Poppins"/>
              </a:rPr>
              <a:t>Class LSA &amp;</a:t>
            </a:r>
            <a:endParaRPr sz="1900" b="1" i="0" u="none" strike="noStrike" cap="none">
              <a:solidFill>
                <a:srgbClr val="000000"/>
              </a:solidFill>
              <a:latin typeface="Poppins"/>
              <a:ea typeface="Poppins"/>
              <a:cs typeface="Poppins"/>
              <a:sym typeface="Poppins"/>
            </a:endParaRPr>
          </a:p>
          <a:p>
            <a:pPr marL="0" marR="0" lvl="0" indent="0" algn="ctr" rtl="0">
              <a:lnSpc>
                <a:spcPct val="100000"/>
              </a:lnSpc>
              <a:spcBef>
                <a:spcPts val="0"/>
              </a:spcBef>
              <a:spcAft>
                <a:spcPts val="0"/>
              </a:spcAft>
              <a:buNone/>
            </a:pPr>
            <a:r>
              <a:rPr lang="en" sz="1900" b="1">
                <a:latin typeface="Poppins"/>
                <a:ea typeface="Poppins"/>
                <a:cs typeface="Poppins"/>
                <a:sym typeface="Poppins"/>
              </a:rPr>
              <a:t>Wraparound Lead</a:t>
            </a:r>
            <a:endParaRPr sz="1900" b="1">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2600"/>
              <a:buFont typeface="Arial"/>
              <a:buNone/>
            </a:pPr>
            <a:endParaRPr sz="1800" b="0" i="0" u="none" strike="noStrike" cap="none">
              <a:solidFill>
                <a:srgbClr val="000000"/>
              </a:solidFill>
              <a:latin typeface="Arial"/>
              <a:ea typeface="Arial"/>
              <a:cs typeface="Arial"/>
              <a:sym typeface="Arial"/>
            </a:endParaRPr>
          </a:p>
        </p:txBody>
      </p:sp>
      <p:pic>
        <p:nvPicPr>
          <p:cNvPr id="50" name="Google Shape;50;p2" title="ChatGPT Image Sep 2, 2026, 09_29_45 PM.png"/>
          <p:cNvPicPr preferRelativeResize="0"/>
          <p:nvPr/>
        </p:nvPicPr>
        <p:blipFill>
          <a:blip r:embed="rId3">
            <a:alphaModFix/>
          </a:blip>
          <a:stretch>
            <a:fillRect/>
          </a:stretch>
        </p:blipFill>
        <p:spPr>
          <a:xfrm>
            <a:off x="2988113" y="1940861"/>
            <a:ext cx="2811276" cy="2593850"/>
          </a:xfrm>
          <a:prstGeom prst="rect">
            <a:avLst/>
          </a:prstGeom>
          <a:noFill/>
          <a:ln>
            <a:noFill/>
          </a:ln>
        </p:spPr>
      </p:pic>
      <p:pic>
        <p:nvPicPr>
          <p:cNvPr id="51" name="Google Shape;51;p2" title="ChatGPT Image Sep 2, 2026, 09_33_41 PM.png"/>
          <p:cNvPicPr preferRelativeResize="0"/>
          <p:nvPr/>
        </p:nvPicPr>
        <p:blipFill>
          <a:blip r:embed="rId4">
            <a:alphaModFix/>
          </a:blip>
          <a:stretch>
            <a:fillRect/>
          </a:stretch>
        </p:blipFill>
        <p:spPr>
          <a:xfrm>
            <a:off x="152400" y="1769356"/>
            <a:ext cx="2245800" cy="2775395"/>
          </a:xfrm>
          <a:prstGeom prst="rect">
            <a:avLst/>
          </a:prstGeom>
          <a:noFill/>
          <a:ln>
            <a:noFill/>
          </a:ln>
        </p:spPr>
      </p:pic>
      <p:pic>
        <p:nvPicPr>
          <p:cNvPr id="52" name="Google Shape;52;p2" title="ChatGPT Image Sep 2, 2026, 09_34_19 PM.png"/>
          <p:cNvPicPr preferRelativeResize="0"/>
          <p:nvPr/>
        </p:nvPicPr>
        <p:blipFill>
          <a:blip r:embed="rId5">
            <a:alphaModFix/>
          </a:blip>
          <a:stretch>
            <a:fillRect/>
          </a:stretch>
        </p:blipFill>
        <p:spPr>
          <a:xfrm>
            <a:off x="6322600" y="1940850"/>
            <a:ext cx="2669001" cy="26690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Google Shape;57;g3f9da9f0acf_0_29"/>
          <p:cNvSpPr txBox="1">
            <a:spLocks noGrp="1"/>
          </p:cNvSpPr>
          <p:nvPr>
            <p:ph type="title"/>
          </p:nvPr>
        </p:nvSpPr>
        <p:spPr>
          <a:xfrm>
            <a:off x="457200" y="274638"/>
            <a:ext cx="8229600"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What will my child need for Nursery?</a:t>
            </a:r>
            <a:endParaRPr/>
          </a:p>
        </p:txBody>
      </p:sp>
      <p:sp>
        <p:nvSpPr>
          <p:cNvPr id="58" name="Google Shape;58;g3f9da9f0acf_0_29"/>
          <p:cNvSpPr txBox="1">
            <a:spLocks noGrp="1"/>
          </p:cNvSpPr>
          <p:nvPr>
            <p:ph type="body" idx="1"/>
          </p:nvPr>
        </p:nvSpPr>
        <p:spPr>
          <a:xfrm>
            <a:off x="457200" y="1600200"/>
            <a:ext cx="8229600" cy="49677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Clr>
                <a:schemeClr val="dk1"/>
              </a:buClr>
              <a:buSzPts val="1100"/>
              <a:buFont typeface="Arial"/>
              <a:buNone/>
            </a:pPr>
            <a:r>
              <a:rPr lang="en" sz="1700">
                <a:latin typeface="Poppins"/>
                <a:ea typeface="Poppins"/>
                <a:cs typeface="Poppins"/>
                <a:sym typeface="Poppins"/>
              </a:rPr>
              <a:t>Your child will need..</a:t>
            </a:r>
            <a:endParaRPr sz="1700">
              <a:latin typeface="Poppins"/>
              <a:ea typeface="Poppins"/>
              <a:cs typeface="Poppins"/>
              <a:sym typeface="Poppins"/>
            </a:endParaRPr>
          </a:p>
          <a:p>
            <a:pPr marL="457200" lvl="0" indent="-336550" algn="l" rtl="0">
              <a:spcBef>
                <a:spcPts val="600"/>
              </a:spcBef>
              <a:spcAft>
                <a:spcPts val="0"/>
              </a:spcAft>
              <a:buSzPts val="1700"/>
              <a:buFont typeface="Poppins"/>
              <a:buChar char="●"/>
            </a:pPr>
            <a:r>
              <a:rPr lang="en" sz="1700">
                <a:latin typeface="Poppins"/>
                <a:ea typeface="Poppins"/>
                <a:cs typeface="Poppins"/>
                <a:sym typeface="Poppins"/>
              </a:rPr>
              <a:t>Wellies for our outdoor learning sessions and Welly Wednesday (Please bring these into school as soon as you can, all clearly labelled which will be kept in school until the end of the school year or until we feel like they have outgrown them) </a:t>
            </a:r>
            <a:br>
              <a:rPr lang="en" sz="1700">
                <a:latin typeface="Poppins"/>
                <a:ea typeface="Poppins"/>
                <a:cs typeface="Poppins"/>
                <a:sym typeface="Poppins"/>
              </a:rPr>
            </a:br>
            <a:endParaRPr sz="1700">
              <a:latin typeface="Poppins"/>
              <a:ea typeface="Poppins"/>
              <a:cs typeface="Poppins"/>
              <a:sym typeface="Poppins"/>
            </a:endParaRPr>
          </a:p>
          <a:p>
            <a:pPr marL="457200" lvl="0" indent="-336550" algn="l" rtl="0">
              <a:spcBef>
                <a:spcPts val="0"/>
              </a:spcBef>
              <a:spcAft>
                <a:spcPts val="0"/>
              </a:spcAft>
              <a:buSzPts val="1700"/>
              <a:buFont typeface="Poppins"/>
              <a:buChar char="●"/>
            </a:pPr>
            <a:r>
              <a:rPr lang="en" sz="1700">
                <a:latin typeface="Poppins"/>
                <a:ea typeface="Poppins"/>
                <a:cs typeface="Poppins"/>
                <a:sym typeface="Poppins"/>
              </a:rPr>
              <a:t>Children are asked to come into school on </a:t>
            </a:r>
            <a:r>
              <a:rPr lang="en" sz="1700" b="1" u="sng">
                <a:latin typeface="Poppins"/>
                <a:ea typeface="Poppins"/>
                <a:cs typeface="Poppins"/>
                <a:sym typeface="Poppins"/>
              </a:rPr>
              <a:t>FRIDAYS </a:t>
            </a:r>
            <a:r>
              <a:rPr lang="en" sz="1700">
                <a:latin typeface="Poppins"/>
                <a:ea typeface="Poppins"/>
                <a:cs typeface="Poppins"/>
                <a:sym typeface="Poppins"/>
              </a:rPr>
              <a:t>wearing their PE kit.</a:t>
            </a:r>
            <a:br>
              <a:rPr lang="en" sz="1700">
                <a:latin typeface="Poppins"/>
                <a:ea typeface="Poppins"/>
                <a:cs typeface="Poppins"/>
                <a:sym typeface="Poppins"/>
              </a:rPr>
            </a:br>
            <a:endParaRPr sz="1700">
              <a:latin typeface="Poppins"/>
              <a:ea typeface="Poppins"/>
              <a:cs typeface="Poppins"/>
              <a:sym typeface="Poppins"/>
            </a:endParaRPr>
          </a:p>
          <a:p>
            <a:pPr marL="457200" lvl="0" indent="-317500" algn="l" rtl="0">
              <a:spcBef>
                <a:spcPts val="0"/>
              </a:spcBef>
              <a:spcAft>
                <a:spcPts val="0"/>
              </a:spcAft>
              <a:buSzPts val="1400"/>
              <a:buFont typeface="Poppins"/>
              <a:buChar char="●"/>
            </a:pPr>
            <a:r>
              <a:rPr lang="en" sz="1700">
                <a:latin typeface="Poppins"/>
                <a:ea typeface="Poppins"/>
                <a:cs typeface="Poppins"/>
                <a:sym typeface="Poppins"/>
              </a:rPr>
              <a:t>A bag </a:t>
            </a:r>
            <a:r>
              <a:rPr lang="en" sz="1700" b="1" u="sng">
                <a:latin typeface="Poppins"/>
                <a:ea typeface="Poppins"/>
                <a:cs typeface="Poppins"/>
                <a:sym typeface="Poppins"/>
              </a:rPr>
              <a:t>MUST</a:t>
            </a:r>
            <a:r>
              <a:rPr lang="en" sz="1700">
                <a:latin typeface="Poppins"/>
                <a:ea typeface="Poppins"/>
                <a:cs typeface="Poppins"/>
                <a:sym typeface="Poppins"/>
              </a:rPr>
              <a:t> be brought to school each day. Please ensure your child has at least 1 lot of spare of clothes and a spare bag to put wet clothes in. Their bag will also be used for storing letters and art and craft coming home from school. </a:t>
            </a:r>
            <a:br>
              <a:rPr lang="en" sz="1700">
                <a:latin typeface="Poppins"/>
                <a:ea typeface="Poppins"/>
                <a:cs typeface="Poppins"/>
                <a:sym typeface="Poppins"/>
              </a:rPr>
            </a:br>
            <a:endParaRPr sz="1700">
              <a:latin typeface="Poppins"/>
              <a:ea typeface="Poppins"/>
              <a:cs typeface="Poppins"/>
              <a:sym typeface="Poppins"/>
            </a:endParaRPr>
          </a:p>
          <a:p>
            <a:pPr marL="457200" lvl="0" indent="-336550" algn="l" rtl="0">
              <a:spcBef>
                <a:spcPts val="0"/>
              </a:spcBef>
              <a:spcAft>
                <a:spcPts val="0"/>
              </a:spcAft>
              <a:buSzPts val="1700"/>
              <a:buFont typeface="Poppins"/>
              <a:buChar char="●"/>
            </a:pPr>
            <a:r>
              <a:rPr lang="en" sz="1700">
                <a:latin typeface="Poppins"/>
                <a:ea typeface="Poppins"/>
                <a:cs typeface="Poppins"/>
                <a:sym typeface="Poppins"/>
              </a:rPr>
              <a:t>A water bottle everyday clearly labelled.</a:t>
            </a:r>
            <a:br>
              <a:rPr lang="en" sz="1700">
                <a:latin typeface="Poppins"/>
                <a:ea typeface="Poppins"/>
                <a:cs typeface="Poppins"/>
                <a:sym typeface="Poppins"/>
              </a:rPr>
            </a:br>
            <a:endParaRPr sz="1700">
              <a:latin typeface="Poppins"/>
              <a:ea typeface="Poppins"/>
              <a:cs typeface="Poppins"/>
              <a:sym typeface="Poppins"/>
            </a:endParaRPr>
          </a:p>
          <a:p>
            <a:pPr marL="457200" lvl="0" indent="-336550" algn="l" rtl="0">
              <a:spcBef>
                <a:spcPts val="0"/>
              </a:spcBef>
              <a:spcAft>
                <a:spcPts val="0"/>
              </a:spcAft>
              <a:buSzPts val="1700"/>
              <a:buFont typeface="Poppins"/>
              <a:buChar char="●"/>
            </a:pPr>
            <a:r>
              <a:rPr lang="en" sz="1700">
                <a:latin typeface="Poppins"/>
                <a:ea typeface="Poppins"/>
                <a:cs typeface="Poppins"/>
                <a:sym typeface="Poppins"/>
              </a:rPr>
              <a:t>A fruit or vegetable snack only everyday clearly labelled. </a:t>
            </a:r>
            <a:r>
              <a:rPr lang="en" sz="1700" b="1">
                <a:latin typeface="Poppins"/>
                <a:ea typeface="Poppins"/>
                <a:cs typeface="Poppins"/>
                <a:sym typeface="Poppins"/>
              </a:rPr>
              <a:t>(NO NUTS)</a:t>
            </a:r>
            <a:endParaRPr sz="1700" b="1">
              <a:latin typeface="Poppins"/>
              <a:ea typeface="Poppins"/>
              <a:cs typeface="Poppins"/>
              <a:sym typeface="Poppi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3"/>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3600"/>
              <a:buNone/>
            </a:pPr>
            <a:r>
              <a:rPr lang="en" sz="4000"/>
              <a:t>Structure of the day</a:t>
            </a:r>
            <a:endParaRPr sz="4000"/>
          </a:p>
        </p:txBody>
      </p:sp>
      <p:sp>
        <p:nvSpPr>
          <p:cNvPr id="64" name="Google Shape;64;p3"/>
          <p:cNvSpPr txBox="1">
            <a:spLocks noGrp="1"/>
          </p:cNvSpPr>
          <p:nvPr>
            <p:ph type="body" idx="1"/>
          </p:nvPr>
        </p:nvSpPr>
        <p:spPr>
          <a:xfrm>
            <a:off x="96250" y="1643500"/>
            <a:ext cx="8988000" cy="5148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600" b="1" u="sng">
                <a:highlight>
                  <a:srgbClr val="FFFFFF"/>
                </a:highlight>
                <a:latin typeface="Poppins"/>
                <a:ea typeface="Poppins"/>
                <a:cs typeface="Poppins"/>
                <a:sym typeface="Poppins"/>
              </a:rPr>
              <a:t>Breakfast Club</a:t>
            </a:r>
            <a:endParaRPr sz="1600" b="1" u="sng">
              <a:highlight>
                <a:srgbClr val="FFFFFF"/>
              </a:highlight>
              <a:latin typeface="Poppins"/>
              <a:ea typeface="Poppins"/>
              <a:cs typeface="Poppins"/>
              <a:sym typeface="Poppins"/>
            </a:endParaRPr>
          </a:p>
          <a:p>
            <a:pPr marL="457200" lvl="0" indent="-327025" algn="l" rtl="0">
              <a:lnSpc>
                <a:spcPct val="115000"/>
              </a:lnSpc>
              <a:spcBef>
                <a:spcPts val="1100"/>
              </a:spcBef>
              <a:spcAft>
                <a:spcPts val="0"/>
              </a:spcAft>
              <a:buClr>
                <a:schemeClr val="dk1"/>
              </a:buClr>
              <a:buSzPts val="1550"/>
              <a:buFont typeface="Poppins"/>
              <a:buChar char="●"/>
            </a:pPr>
            <a:r>
              <a:rPr lang="en" sz="1550">
                <a:highlight>
                  <a:srgbClr val="FFFFFF"/>
                </a:highlight>
                <a:latin typeface="Poppins"/>
                <a:ea typeface="Poppins"/>
                <a:cs typeface="Poppins"/>
                <a:sym typeface="Poppins"/>
              </a:rPr>
              <a:t>8:00am – 8:25am: £3.00 per session</a:t>
            </a:r>
            <a:endParaRPr sz="1550">
              <a:highlight>
                <a:srgbClr val="FFFFFF"/>
              </a:highlight>
              <a:latin typeface="Poppins"/>
              <a:ea typeface="Poppins"/>
              <a:cs typeface="Poppins"/>
              <a:sym typeface="Poppins"/>
            </a:endParaRPr>
          </a:p>
          <a:p>
            <a:pPr marL="457200" lvl="0" indent="-327025" algn="l" rtl="0">
              <a:lnSpc>
                <a:spcPct val="115000"/>
              </a:lnSpc>
              <a:spcBef>
                <a:spcPts val="0"/>
              </a:spcBef>
              <a:spcAft>
                <a:spcPts val="0"/>
              </a:spcAft>
              <a:buClr>
                <a:schemeClr val="dk1"/>
              </a:buClr>
              <a:buSzPts val="1550"/>
              <a:buFont typeface="Poppins"/>
              <a:buChar char="●"/>
            </a:pPr>
            <a:r>
              <a:rPr lang="en" sz="1550">
                <a:highlight>
                  <a:srgbClr val="FFFFFF"/>
                </a:highlight>
                <a:latin typeface="Poppins"/>
                <a:ea typeface="Poppins"/>
                <a:cs typeface="Poppins"/>
                <a:sym typeface="Poppins"/>
              </a:rPr>
              <a:t>8:25am – 8:45am: Free Breakfast Club session</a:t>
            </a:r>
            <a:endParaRPr sz="1550">
              <a:highlight>
                <a:srgbClr val="FFFFFF"/>
              </a:highlight>
              <a:latin typeface="Poppins"/>
              <a:ea typeface="Poppins"/>
              <a:cs typeface="Poppins"/>
              <a:sym typeface="Poppins"/>
            </a:endParaRPr>
          </a:p>
          <a:p>
            <a:pPr marL="0" lvl="0" indent="0" algn="l" rtl="0">
              <a:lnSpc>
                <a:spcPct val="115000"/>
              </a:lnSpc>
              <a:spcBef>
                <a:spcPts val="1100"/>
              </a:spcBef>
              <a:spcAft>
                <a:spcPts val="0"/>
              </a:spcAft>
              <a:buSzPts val="1100"/>
              <a:buNone/>
            </a:pPr>
            <a:r>
              <a:rPr lang="en" sz="1600">
                <a:highlight>
                  <a:srgbClr val="FFFFFF"/>
                </a:highlight>
                <a:latin typeface="Poppins"/>
                <a:ea typeface="Poppins"/>
                <a:cs typeface="Poppins"/>
                <a:sym typeface="Poppins"/>
              </a:rPr>
              <a:t>Pupils must be registered to use our breakfast club provision. Please contact the office if you require registration forms. </a:t>
            </a:r>
            <a:endParaRPr sz="1600">
              <a:highlight>
                <a:srgbClr val="FFFFFF"/>
              </a:highlight>
              <a:latin typeface="Poppins"/>
              <a:ea typeface="Poppins"/>
              <a:cs typeface="Poppins"/>
              <a:sym typeface="Poppins"/>
            </a:endParaRPr>
          </a:p>
          <a:p>
            <a:pPr marL="0" lvl="0" indent="0" algn="l" rtl="0">
              <a:lnSpc>
                <a:spcPct val="115000"/>
              </a:lnSpc>
              <a:spcBef>
                <a:spcPts val="400"/>
              </a:spcBef>
              <a:spcAft>
                <a:spcPts val="0"/>
              </a:spcAft>
              <a:buClr>
                <a:schemeClr val="dk1"/>
              </a:buClr>
              <a:buSzPts val="1100"/>
              <a:buFont typeface="Arial"/>
              <a:buNone/>
            </a:pPr>
            <a:r>
              <a:rPr lang="en" sz="1600" b="1" u="sng">
                <a:highlight>
                  <a:srgbClr val="FFFFFF"/>
                </a:highlight>
                <a:latin typeface="Poppins"/>
                <a:ea typeface="Poppins"/>
                <a:cs typeface="Poppins"/>
                <a:sym typeface="Poppins"/>
              </a:rPr>
              <a:t>Nursery - AM</a:t>
            </a:r>
            <a:endParaRPr sz="1600" b="1" u="sng">
              <a:highlight>
                <a:srgbClr val="FFFFFF"/>
              </a:highlight>
              <a:latin typeface="Poppins"/>
              <a:ea typeface="Poppins"/>
              <a:cs typeface="Poppins"/>
              <a:sym typeface="Poppins"/>
            </a:endParaRPr>
          </a:p>
          <a:p>
            <a:pPr marL="457200" lvl="0" indent="-330200" algn="l" rtl="0">
              <a:lnSpc>
                <a:spcPct val="115000"/>
              </a:lnSpc>
              <a:spcBef>
                <a:spcPts val="400"/>
              </a:spcBef>
              <a:spcAft>
                <a:spcPts val="0"/>
              </a:spcAft>
              <a:buSzPts val="1600"/>
              <a:buFont typeface="Poppins"/>
              <a:buChar char="●"/>
            </a:pPr>
            <a:r>
              <a:rPr lang="en" sz="1600">
                <a:highlight>
                  <a:srgbClr val="FFFFFF"/>
                </a:highlight>
                <a:latin typeface="Poppins"/>
                <a:ea typeface="Poppins"/>
                <a:cs typeface="Poppins"/>
                <a:sym typeface="Poppins"/>
              </a:rPr>
              <a:t>Gates open at 08:45am and close at 08:55/9.00am. You can come to the top or bottom gate.</a:t>
            </a:r>
            <a:endParaRPr sz="1600">
              <a:highlight>
                <a:srgbClr val="FFFFFF"/>
              </a:highlight>
              <a:latin typeface="Poppins"/>
              <a:ea typeface="Poppins"/>
              <a:cs typeface="Poppins"/>
              <a:sym typeface="Poppins"/>
            </a:endParaRPr>
          </a:p>
          <a:p>
            <a:pPr marL="457200" lvl="0" indent="-330200" algn="l" rtl="0">
              <a:lnSpc>
                <a:spcPct val="115000"/>
              </a:lnSpc>
              <a:spcBef>
                <a:spcPts val="0"/>
              </a:spcBef>
              <a:spcAft>
                <a:spcPts val="0"/>
              </a:spcAft>
              <a:buSzPts val="1600"/>
              <a:buFont typeface="Poppins"/>
              <a:buChar char="●"/>
            </a:pPr>
            <a:r>
              <a:rPr lang="en" sz="1600">
                <a:highlight>
                  <a:srgbClr val="FFFFFF"/>
                </a:highlight>
                <a:latin typeface="Poppins"/>
                <a:ea typeface="Poppins"/>
                <a:cs typeface="Poppins"/>
                <a:sym typeface="Poppins"/>
              </a:rPr>
              <a:t>Lessons begin at 09:00am and we start our mornings with completing our cool challenges and focus led activities.</a:t>
            </a:r>
            <a:endParaRPr sz="1600">
              <a:highlight>
                <a:srgbClr val="FFFFFF"/>
              </a:highlight>
              <a:latin typeface="Poppins"/>
              <a:ea typeface="Poppins"/>
              <a:cs typeface="Poppins"/>
              <a:sym typeface="Poppins"/>
            </a:endParaRPr>
          </a:p>
          <a:p>
            <a:pPr marL="457200" lvl="0" indent="-330200" algn="l" rtl="0">
              <a:lnSpc>
                <a:spcPct val="115000"/>
              </a:lnSpc>
              <a:spcBef>
                <a:spcPts val="0"/>
              </a:spcBef>
              <a:spcAft>
                <a:spcPts val="0"/>
              </a:spcAft>
              <a:buSzPts val="1600"/>
              <a:buFont typeface="Poppins"/>
              <a:buChar char="●"/>
            </a:pPr>
            <a:r>
              <a:rPr lang="en" sz="1600">
                <a:highlight>
                  <a:srgbClr val="FFFFFF"/>
                </a:highlight>
                <a:latin typeface="Poppins"/>
                <a:ea typeface="Poppins"/>
                <a:cs typeface="Poppins"/>
                <a:sym typeface="Poppins"/>
              </a:rPr>
              <a:t>Snack time is at 10:40am – 11.00am </a:t>
            </a:r>
            <a:endParaRPr sz="1600" b="1" u="sng">
              <a:highlight>
                <a:srgbClr val="FFFFFF"/>
              </a:highlight>
              <a:latin typeface="Poppins"/>
              <a:ea typeface="Poppins"/>
              <a:cs typeface="Poppins"/>
              <a:sym typeface="Poppins"/>
            </a:endParaRPr>
          </a:p>
          <a:p>
            <a:pPr marL="457200" lvl="0" indent="-330200" algn="l" rtl="0">
              <a:lnSpc>
                <a:spcPct val="115000"/>
              </a:lnSpc>
              <a:spcBef>
                <a:spcPts val="0"/>
              </a:spcBef>
              <a:spcAft>
                <a:spcPts val="0"/>
              </a:spcAft>
              <a:buSzPts val="1600"/>
              <a:buFont typeface="Poppins"/>
              <a:buChar char="●"/>
            </a:pPr>
            <a:r>
              <a:rPr lang="en" sz="1600">
                <a:highlight>
                  <a:srgbClr val="FFFFFF"/>
                </a:highlight>
                <a:latin typeface="Poppins"/>
                <a:ea typeface="Poppins"/>
                <a:cs typeface="Poppins"/>
                <a:sym typeface="Poppins"/>
              </a:rPr>
              <a:t>Daily RWI session with children who are ready.</a:t>
            </a:r>
            <a:endParaRPr sz="1600">
              <a:highlight>
                <a:srgbClr val="FFFFFF"/>
              </a:highlight>
              <a:latin typeface="Poppins"/>
              <a:ea typeface="Poppins"/>
              <a:cs typeface="Poppins"/>
              <a:sym typeface="Poppins"/>
            </a:endParaRPr>
          </a:p>
          <a:p>
            <a:pPr marL="457200" lvl="0" indent="-330200" algn="l" rtl="0">
              <a:lnSpc>
                <a:spcPct val="115000"/>
              </a:lnSpc>
              <a:spcBef>
                <a:spcPts val="0"/>
              </a:spcBef>
              <a:spcAft>
                <a:spcPts val="0"/>
              </a:spcAft>
              <a:buSzPts val="1600"/>
              <a:buFont typeface="Poppins"/>
              <a:buChar char="●"/>
            </a:pPr>
            <a:r>
              <a:rPr lang="en" sz="1600">
                <a:highlight>
                  <a:srgbClr val="FFFFFF"/>
                </a:highlight>
                <a:latin typeface="Poppins"/>
                <a:ea typeface="Poppins"/>
                <a:cs typeface="Poppins"/>
                <a:sym typeface="Poppins"/>
              </a:rPr>
              <a:t>Hometime is at 11:30am if your child is not attending Llangan wraparound/childcare provision. Pupils attending Llangan Childcare provision will remain in the cwtch with a member of staff while the children not attending are being dismissed.</a:t>
            </a:r>
            <a:endParaRPr sz="1600">
              <a:highlight>
                <a:srgbClr val="FFFFFF"/>
              </a:highlight>
              <a:latin typeface="Poppins"/>
              <a:ea typeface="Poppins"/>
              <a:cs typeface="Poppins"/>
              <a:sym typeface="Poppins"/>
            </a:endParaRPr>
          </a:p>
          <a:p>
            <a:pPr marL="0" lvl="0" indent="0" algn="l" rtl="0">
              <a:spcBef>
                <a:spcPts val="600"/>
              </a:spcBef>
              <a:spcAft>
                <a:spcPts val="0"/>
              </a:spcAft>
              <a:buNone/>
            </a:pPr>
            <a:endParaRPr sz="900">
              <a:highlight>
                <a:srgbClr val="FFFFFF"/>
              </a:highlight>
              <a:latin typeface="Poppins"/>
              <a:ea typeface="Poppins"/>
              <a:cs typeface="Poppins"/>
              <a:sym typeface="Poppi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9"/>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3600"/>
              <a:buNone/>
            </a:pPr>
            <a:r>
              <a:rPr lang="en"/>
              <a:t>Nursery Weekly Timetable</a:t>
            </a:r>
            <a:endParaRPr/>
          </a:p>
        </p:txBody>
      </p:sp>
      <p:sp>
        <p:nvSpPr>
          <p:cNvPr id="70" name="Google Shape;70;p19"/>
          <p:cNvSpPr txBox="1">
            <a:spLocks noGrp="1"/>
          </p:cNvSpPr>
          <p:nvPr>
            <p:ph type="body" idx="1"/>
          </p:nvPr>
        </p:nvSpPr>
        <p:spPr>
          <a:xfrm>
            <a:off x="103950" y="1600200"/>
            <a:ext cx="9040200" cy="49677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600"/>
              </a:spcBef>
              <a:spcAft>
                <a:spcPts val="0"/>
              </a:spcAft>
              <a:buSzPts val="3000"/>
              <a:buNone/>
            </a:pPr>
            <a:endParaRPr/>
          </a:p>
          <a:p>
            <a:pPr marL="457200" lvl="0" indent="-228600" algn="l" rtl="0">
              <a:lnSpc>
                <a:spcPct val="100000"/>
              </a:lnSpc>
              <a:spcBef>
                <a:spcPts val="600"/>
              </a:spcBef>
              <a:spcAft>
                <a:spcPts val="0"/>
              </a:spcAft>
              <a:buSzPts val="3000"/>
              <a:buNone/>
            </a:pPr>
            <a:endParaRPr/>
          </a:p>
          <a:p>
            <a:pPr marL="457200" lvl="0" indent="-228600" algn="l" rtl="0">
              <a:lnSpc>
                <a:spcPct val="100000"/>
              </a:lnSpc>
              <a:spcBef>
                <a:spcPts val="600"/>
              </a:spcBef>
              <a:spcAft>
                <a:spcPts val="0"/>
              </a:spcAft>
              <a:buSzPts val="3000"/>
              <a:buNone/>
            </a:pPr>
            <a:endParaRPr/>
          </a:p>
          <a:p>
            <a:pPr marL="457200" lvl="0" indent="-228600" algn="l" rtl="0">
              <a:lnSpc>
                <a:spcPct val="100000"/>
              </a:lnSpc>
              <a:spcBef>
                <a:spcPts val="600"/>
              </a:spcBef>
              <a:spcAft>
                <a:spcPts val="0"/>
              </a:spcAft>
              <a:buSzPts val="3000"/>
              <a:buNone/>
            </a:pPr>
            <a:endParaRPr/>
          </a:p>
          <a:p>
            <a:pPr marL="457200" lvl="0" indent="-228600" algn="l" rtl="0">
              <a:lnSpc>
                <a:spcPct val="100000"/>
              </a:lnSpc>
              <a:spcBef>
                <a:spcPts val="600"/>
              </a:spcBef>
              <a:spcAft>
                <a:spcPts val="0"/>
              </a:spcAft>
              <a:buSzPts val="3000"/>
              <a:buNone/>
            </a:pPr>
            <a:endParaRPr/>
          </a:p>
          <a:p>
            <a:pPr marL="38100" lvl="0" indent="0" algn="l" rtl="0">
              <a:lnSpc>
                <a:spcPct val="100000"/>
              </a:lnSpc>
              <a:spcBef>
                <a:spcPts val="600"/>
              </a:spcBef>
              <a:spcAft>
                <a:spcPts val="0"/>
              </a:spcAft>
              <a:buSzPts val="3000"/>
              <a:buNone/>
            </a:pPr>
            <a:endParaRPr/>
          </a:p>
          <a:p>
            <a:pPr marL="38100" lvl="0" indent="0" algn="ctr" rtl="0">
              <a:lnSpc>
                <a:spcPct val="100000"/>
              </a:lnSpc>
              <a:spcBef>
                <a:spcPts val="600"/>
              </a:spcBef>
              <a:spcAft>
                <a:spcPts val="0"/>
              </a:spcAft>
              <a:buSzPts val="3000"/>
              <a:buNone/>
            </a:pPr>
            <a:endParaRPr sz="1800">
              <a:latin typeface="Poppins"/>
              <a:ea typeface="Poppins"/>
              <a:cs typeface="Poppins"/>
              <a:sym typeface="Poppins"/>
            </a:endParaRPr>
          </a:p>
          <a:p>
            <a:pPr marL="457200" lvl="0" indent="-342900" algn="l" rtl="0">
              <a:lnSpc>
                <a:spcPct val="100000"/>
              </a:lnSpc>
              <a:spcBef>
                <a:spcPts val="600"/>
              </a:spcBef>
              <a:spcAft>
                <a:spcPts val="0"/>
              </a:spcAft>
              <a:buSzPts val="1800"/>
              <a:buFont typeface="Poppins"/>
              <a:buChar char="●"/>
            </a:pPr>
            <a:r>
              <a:rPr lang="en" sz="1800">
                <a:latin typeface="Poppins"/>
                <a:ea typeface="Poppins"/>
                <a:cs typeface="Poppins"/>
                <a:sym typeface="Poppins"/>
              </a:rPr>
              <a:t>Pupils access outdoor learning everyday. </a:t>
            </a:r>
            <a:endParaRPr sz="1800">
              <a:latin typeface="Poppins"/>
              <a:ea typeface="Poppins"/>
              <a:cs typeface="Poppins"/>
              <a:sym typeface="Poppins"/>
            </a:endParaRPr>
          </a:p>
          <a:p>
            <a:pPr marL="457200" lvl="0" indent="-342900" algn="l" rtl="0">
              <a:lnSpc>
                <a:spcPct val="100000"/>
              </a:lnSpc>
              <a:spcBef>
                <a:spcPts val="0"/>
              </a:spcBef>
              <a:spcAft>
                <a:spcPts val="0"/>
              </a:spcAft>
              <a:buSzPts val="1800"/>
              <a:buFont typeface="Poppins"/>
              <a:buChar char="●"/>
            </a:pPr>
            <a:r>
              <a:rPr lang="en" sz="1800">
                <a:latin typeface="Poppins"/>
                <a:ea typeface="Poppins"/>
                <a:cs typeface="Poppins"/>
                <a:sym typeface="Poppins"/>
              </a:rPr>
              <a:t>Please ensure they have appropriate footwear/clothing available to go outside.</a:t>
            </a:r>
            <a:endParaRPr sz="1800">
              <a:latin typeface="Poppins"/>
              <a:ea typeface="Poppins"/>
              <a:cs typeface="Poppins"/>
              <a:sym typeface="Poppins"/>
            </a:endParaRPr>
          </a:p>
        </p:txBody>
      </p:sp>
      <p:sp>
        <p:nvSpPr>
          <p:cNvPr id="71" name="Google Shape;71;p19"/>
          <p:cNvSpPr txBox="1"/>
          <p:nvPr/>
        </p:nvSpPr>
        <p:spPr>
          <a:xfrm>
            <a:off x="2296633" y="3064984"/>
            <a:ext cx="4593264" cy="7386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 sz="1400" b="1" i="0" u="none" strike="noStrike" cap="none">
                <a:solidFill>
                  <a:srgbClr val="FFFFFF"/>
                </a:solidFill>
                <a:latin typeface="Arial"/>
                <a:ea typeface="Arial"/>
                <a:cs typeface="Arial"/>
                <a:sym typeface="Arial"/>
              </a:rPr>
              <a:t>Y6 Weekly Timetable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br>
              <a:rPr lang="en" sz="1400" b="0" i="0" u="none" strike="noStrike" cap="none">
                <a:solidFill>
                  <a:srgbClr val="000000"/>
                </a:solidFill>
                <a:latin typeface="Arial"/>
                <a:ea typeface="Arial"/>
                <a:cs typeface="Arial"/>
                <a:sym typeface="Arial"/>
              </a:rPr>
            </a:br>
            <a:endParaRPr sz="1400" b="0" i="0" u="none" strike="noStrike" cap="none">
              <a:solidFill>
                <a:srgbClr val="000000"/>
              </a:solidFill>
              <a:latin typeface="Arial"/>
              <a:ea typeface="Arial"/>
              <a:cs typeface="Arial"/>
              <a:sym typeface="Arial"/>
            </a:endParaRPr>
          </a:p>
        </p:txBody>
      </p:sp>
      <p:graphicFrame>
        <p:nvGraphicFramePr>
          <p:cNvPr id="72" name="Google Shape;72;p19"/>
          <p:cNvGraphicFramePr/>
          <p:nvPr/>
        </p:nvGraphicFramePr>
        <p:xfrm>
          <a:off x="839267" y="1996806"/>
          <a:ext cx="3000000" cy="3000000"/>
        </p:xfrm>
        <a:graphic>
          <a:graphicData uri="http://schemas.openxmlformats.org/drawingml/2006/table">
            <a:tbl>
              <a:tblPr firstRow="1" bandRow="1">
                <a:noFill/>
                <a:tableStyleId>{0FA03AAD-2781-4121-82C6-58CC677D4899}</a:tableStyleId>
              </a:tblPr>
              <a:tblGrid>
                <a:gridCol w="1501600">
                  <a:extLst>
                    <a:ext uri="{9D8B030D-6E8A-4147-A177-3AD203B41FA5}">
                      <a16:colId xmlns:a16="http://schemas.microsoft.com/office/drawing/2014/main" val="20000"/>
                    </a:ext>
                  </a:extLst>
                </a:gridCol>
                <a:gridCol w="1501600">
                  <a:extLst>
                    <a:ext uri="{9D8B030D-6E8A-4147-A177-3AD203B41FA5}">
                      <a16:colId xmlns:a16="http://schemas.microsoft.com/office/drawing/2014/main" val="20001"/>
                    </a:ext>
                  </a:extLst>
                </a:gridCol>
                <a:gridCol w="1501600">
                  <a:extLst>
                    <a:ext uri="{9D8B030D-6E8A-4147-A177-3AD203B41FA5}">
                      <a16:colId xmlns:a16="http://schemas.microsoft.com/office/drawing/2014/main" val="20002"/>
                    </a:ext>
                  </a:extLst>
                </a:gridCol>
                <a:gridCol w="1501600">
                  <a:extLst>
                    <a:ext uri="{9D8B030D-6E8A-4147-A177-3AD203B41FA5}">
                      <a16:colId xmlns:a16="http://schemas.microsoft.com/office/drawing/2014/main" val="20003"/>
                    </a:ext>
                  </a:extLst>
                </a:gridCol>
                <a:gridCol w="1501600">
                  <a:extLst>
                    <a:ext uri="{9D8B030D-6E8A-4147-A177-3AD203B41FA5}">
                      <a16:colId xmlns:a16="http://schemas.microsoft.com/office/drawing/2014/main" val="20004"/>
                    </a:ext>
                  </a:extLst>
                </a:gridCol>
              </a:tblGrid>
              <a:tr h="662300">
                <a:tc>
                  <a:txBody>
                    <a:bodyPr/>
                    <a:lstStyle/>
                    <a:p>
                      <a:pPr marL="0" marR="0" lvl="0" indent="0" algn="ctr" rtl="0">
                        <a:lnSpc>
                          <a:spcPct val="100000"/>
                        </a:lnSpc>
                        <a:spcBef>
                          <a:spcPts val="0"/>
                        </a:spcBef>
                        <a:spcAft>
                          <a:spcPts val="0"/>
                        </a:spcAft>
                        <a:buClr>
                          <a:srgbClr val="000000"/>
                        </a:buClr>
                        <a:buSzPts val="1400"/>
                        <a:buFont typeface="Arial"/>
                        <a:buNone/>
                      </a:pPr>
                      <a:r>
                        <a:rPr lang="en" sz="1600" u="none" strike="noStrike" cap="none">
                          <a:latin typeface="Poppins"/>
                          <a:ea typeface="Poppins"/>
                          <a:cs typeface="Poppins"/>
                          <a:sym typeface="Poppins"/>
                        </a:rPr>
                        <a:t>Monday</a:t>
                      </a:r>
                      <a:endParaRPr sz="16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600" u="none" strike="noStrike" cap="none">
                          <a:latin typeface="Poppins"/>
                          <a:ea typeface="Poppins"/>
                          <a:cs typeface="Poppins"/>
                          <a:sym typeface="Poppins"/>
                        </a:rPr>
                        <a:t>Tuesday</a:t>
                      </a:r>
                      <a:endParaRPr sz="16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600" u="none" strike="noStrike" cap="none">
                          <a:latin typeface="Poppins"/>
                          <a:ea typeface="Poppins"/>
                          <a:cs typeface="Poppins"/>
                          <a:sym typeface="Poppins"/>
                        </a:rPr>
                        <a:t>Wednesday</a:t>
                      </a:r>
                      <a:endParaRPr sz="16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600" u="none" strike="noStrike" cap="none">
                          <a:latin typeface="Poppins"/>
                          <a:ea typeface="Poppins"/>
                          <a:cs typeface="Poppins"/>
                          <a:sym typeface="Poppins"/>
                        </a:rPr>
                        <a:t>Thursday</a:t>
                      </a:r>
                      <a:endParaRPr sz="16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600" u="none" strike="noStrike" cap="none">
                          <a:latin typeface="Poppins"/>
                          <a:ea typeface="Poppins"/>
                          <a:cs typeface="Poppins"/>
                          <a:sym typeface="Poppins"/>
                        </a:rPr>
                        <a:t>Friday</a:t>
                      </a:r>
                      <a:endParaRPr sz="1600" u="none" strike="noStrike" cap="none">
                        <a:latin typeface="Poppins"/>
                        <a:ea typeface="Poppins"/>
                        <a:cs typeface="Poppins"/>
                        <a:sym typeface="Poppins"/>
                      </a:endParaRPr>
                    </a:p>
                  </a:txBody>
                  <a:tcPr marL="91450" marR="91450" marT="45725" marB="45725"/>
                </a:tc>
                <a:extLst>
                  <a:ext uri="{0D108BD9-81ED-4DB2-BD59-A6C34878D82A}">
                    <a16:rowId xmlns:a16="http://schemas.microsoft.com/office/drawing/2014/main" val="10000"/>
                  </a:ext>
                </a:extLst>
              </a:tr>
              <a:tr h="1094050">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Cool Challenges</a:t>
                      </a:r>
                      <a:endParaRPr sz="15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Indoors and Outdoors</a:t>
                      </a:r>
                      <a:endParaRPr sz="15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Cool Challenges</a:t>
                      </a:r>
                      <a:endParaRPr sz="15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Indoors and Outdoors</a:t>
                      </a:r>
                      <a:endParaRPr sz="15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endParaRPr sz="15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Welly Wednesday</a:t>
                      </a:r>
                      <a:endParaRPr sz="15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Cool Challenges</a:t>
                      </a:r>
                      <a:endParaRPr sz="15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Indoors and Outdoors</a:t>
                      </a:r>
                      <a:endParaRPr sz="15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endParaRPr sz="15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PE</a:t>
                      </a:r>
                      <a:endParaRPr sz="1500" u="none" strike="noStrike" cap="none">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endParaRPr sz="1500" u="none" strike="noStrike" cap="none">
                        <a:latin typeface="Poppins"/>
                        <a:ea typeface="Poppins"/>
                        <a:cs typeface="Poppins"/>
                        <a:sym typeface="Poppins"/>
                      </a:endParaRPr>
                    </a:p>
                  </a:txBody>
                  <a:tcPr marL="91450" marR="91450" marT="45725" marB="45725"/>
                </a:tc>
                <a:extLst>
                  <a:ext uri="{0D108BD9-81ED-4DB2-BD59-A6C34878D82A}">
                    <a16:rowId xmlns:a16="http://schemas.microsoft.com/office/drawing/2014/main" val="10001"/>
                  </a:ext>
                </a:extLst>
              </a:tr>
              <a:tr h="1094050">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Welsh</a:t>
                      </a:r>
                      <a:endParaRPr sz="15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Inquiry Focus Led Activity</a:t>
                      </a:r>
                      <a:endParaRPr sz="15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Cool Challenges</a:t>
                      </a:r>
                      <a:endParaRPr sz="15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Indoors and Outdoors</a:t>
                      </a:r>
                      <a:endParaRPr sz="15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endParaRPr sz="15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Inquiry Focus Led Activity</a:t>
                      </a:r>
                      <a:endParaRPr sz="15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endParaRPr sz="1500" u="none" strike="noStrike" cap="none">
                        <a:latin typeface="Poppins"/>
                        <a:ea typeface="Poppins"/>
                        <a:cs typeface="Poppins"/>
                        <a:sym typeface="Poppins"/>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 sz="1500" u="none" strike="noStrike" cap="none">
                          <a:latin typeface="Poppins"/>
                          <a:ea typeface="Poppins"/>
                          <a:cs typeface="Poppins"/>
                          <a:sym typeface="Poppins"/>
                        </a:rPr>
                        <a:t>Health and </a:t>
                      </a:r>
                      <a:r>
                        <a:rPr lang="en" sz="1500">
                          <a:latin typeface="Poppins"/>
                          <a:ea typeface="Poppins"/>
                          <a:cs typeface="Poppins"/>
                          <a:sym typeface="Poppins"/>
                        </a:rPr>
                        <a:t>Wellbeing</a:t>
                      </a:r>
                      <a:r>
                        <a:rPr lang="en" sz="1500" u="none" strike="noStrike" cap="none">
                          <a:latin typeface="Poppins"/>
                          <a:ea typeface="Poppins"/>
                          <a:cs typeface="Poppins"/>
                          <a:sym typeface="Poppins"/>
                        </a:rPr>
                        <a:t> </a:t>
                      </a:r>
                      <a:endParaRPr sz="1500" u="none" strike="noStrike" cap="none">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endParaRPr sz="1500" u="none" strike="noStrike" cap="none">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1400"/>
                        <a:buFont typeface="Arial"/>
                        <a:buNone/>
                      </a:pPr>
                      <a:endParaRPr sz="1500" u="none" strike="noStrike" cap="none">
                        <a:latin typeface="Poppins"/>
                        <a:ea typeface="Poppins"/>
                        <a:cs typeface="Poppins"/>
                        <a:sym typeface="Poppins"/>
                      </a:endParaRPr>
                    </a:p>
                  </a:txBody>
                  <a:tcPr marL="91450" marR="91450" marT="45725" marB="45725"/>
                </a:tc>
                <a:extLst>
                  <a:ext uri="{0D108BD9-81ED-4DB2-BD59-A6C34878D82A}">
                    <a16:rowId xmlns:a16="http://schemas.microsoft.com/office/drawing/2014/main" val="10002"/>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3600"/>
              <a:buNone/>
            </a:pPr>
            <a:r>
              <a:rPr lang="en" sz="4000"/>
              <a:t>Weekly events for Nursery</a:t>
            </a:r>
            <a:endParaRPr sz="4000"/>
          </a:p>
        </p:txBody>
      </p:sp>
      <p:sp>
        <p:nvSpPr>
          <p:cNvPr id="78" name="Google Shape;78;p8"/>
          <p:cNvSpPr txBox="1">
            <a:spLocks noGrp="1"/>
          </p:cNvSpPr>
          <p:nvPr>
            <p:ph type="body" idx="1"/>
          </p:nvPr>
        </p:nvSpPr>
        <p:spPr>
          <a:xfrm>
            <a:off x="0" y="1651851"/>
            <a:ext cx="9144000" cy="4966500"/>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Char char="●"/>
            </a:pPr>
            <a:r>
              <a:rPr lang="en" sz="1800">
                <a:highlight>
                  <a:srgbClr val="FFFFFF"/>
                </a:highlight>
                <a:latin typeface="Poppins"/>
                <a:ea typeface="Poppins"/>
                <a:cs typeface="Poppins"/>
                <a:sym typeface="Poppins"/>
              </a:rPr>
              <a:t>Our PE day is on a </a:t>
            </a:r>
            <a:r>
              <a:rPr lang="en" sz="1800" b="1" u="sng">
                <a:highlight>
                  <a:srgbClr val="FFFFFF"/>
                </a:highlight>
                <a:latin typeface="Poppins"/>
                <a:ea typeface="Poppins"/>
                <a:cs typeface="Poppins"/>
                <a:sym typeface="Poppins"/>
              </a:rPr>
              <a:t>FRIDAY.</a:t>
            </a:r>
            <a:r>
              <a:rPr lang="en" sz="1800">
                <a:highlight>
                  <a:srgbClr val="FFFFFF"/>
                </a:highlight>
                <a:latin typeface="Poppins"/>
                <a:ea typeface="Poppins"/>
                <a:cs typeface="Poppins"/>
                <a:sym typeface="Poppins"/>
              </a:rPr>
              <a:t> As always, please send your child in wearing the appropriate PE kit.</a:t>
            </a:r>
            <a:endParaRPr sz="1800">
              <a:highlight>
                <a:srgbClr val="FFFFFF"/>
              </a:highlight>
              <a:latin typeface="Poppins"/>
              <a:ea typeface="Poppins"/>
              <a:cs typeface="Poppins"/>
              <a:sym typeface="Poppins"/>
            </a:endParaRPr>
          </a:p>
          <a:p>
            <a:pPr marL="457200" lvl="0" indent="-342900" algn="l" rtl="0">
              <a:lnSpc>
                <a:spcPct val="115000"/>
              </a:lnSpc>
              <a:spcBef>
                <a:spcPts val="0"/>
              </a:spcBef>
              <a:spcAft>
                <a:spcPts val="0"/>
              </a:spcAft>
              <a:buSzPts val="1800"/>
              <a:buFont typeface="Poppins"/>
              <a:buChar char="●"/>
            </a:pPr>
            <a:r>
              <a:rPr lang="en" sz="1800">
                <a:highlight>
                  <a:srgbClr val="FFFFFF"/>
                </a:highlight>
                <a:latin typeface="Poppins"/>
                <a:ea typeface="Poppins"/>
                <a:cs typeface="Poppins"/>
                <a:sym typeface="Poppins"/>
              </a:rPr>
              <a:t>Welly Wednesday is on a </a:t>
            </a:r>
            <a:r>
              <a:rPr lang="en" sz="1800" b="1" u="sng">
                <a:highlight>
                  <a:srgbClr val="FFFFFF"/>
                </a:highlight>
                <a:latin typeface="Poppins"/>
                <a:ea typeface="Poppins"/>
                <a:cs typeface="Poppins"/>
                <a:sym typeface="Poppins"/>
              </a:rPr>
              <a:t>WEDNESDAY. </a:t>
            </a:r>
            <a:r>
              <a:rPr lang="en" sz="1800">
                <a:highlight>
                  <a:srgbClr val="FFFFFF"/>
                </a:highlight>
                <a:latin typeface="Poppins"/>
                <a:ea typeface="Poppins"/>
                <a:cs typeface="Poppins"/>
                <a:sym typeface="Poppins"/>
              </a:rPr>
              <a:t> Please provide your child with a pair of wellies at the start of the year which we can keep in school for these sessions. Also, please provide your child with an appropriate coat on this day according to the weather.</a:t>
            </a:r>
            <a:endParaRPr sz="1800">
              <a:highlight>
                <a:srgbClr val="FFFFFF"/>
              </a:highlight>
              <a:latin typeface="Poppins"/>
              <a:ea typeface="Poppins"/>
              <a:cs typeface="Poppins"/>
              <a:sym typeface="Poppins"/>
            </a:endParaRPr>
          </a:p>
          <a:p>
            <a:pPr marL="457200" lvl="0" indent="-342900" algn="l" rtl="0">
              <a:lnSpc>
                <a:spcPct val="115000"/>
              </a:lnSpc>
              <a:spcBef>
                <a:spcPts val="0"/>
              </a:spcBef>
              <a:spcAft>
                <a:spcPts val="0"/>
              </a:spcAft>
              <a:buSzPts val="1800"/>
              <a:buFont typeface="Poppins"/>
              <a:buChar char="●"/>
            </a:pPr>
            <a:r>
              <a:rPr lang="en" sz="1800">
                <a:highlight>
                  <a:srgbClr val="FFFFFF"/>
                </a:highlight>
                <a:latin typeface="Poppins"/>
                <a:ea typeface="Poppins"/>
                <a:cs typeface="Poppins"/>
                <a:sym typeface="Poppins"/>
              </a:rPr>
              <a:t>Each child will have a Home Learning Log Book, however they may record these activities on Seesaw. Please support us in our quest for excellence in presentation by insisting your child completes their learning to the highest standards.</a:t>
            </a:r>
            <a:endParaRPr sz="1800">
              <a:highlight>
                <a:srgbClr val="FFFFFF"/>
              </a:highlight>
              <a:latin typeface="Poppins"/>
              <a:ea typeface="Poppins"/>
              <a:cs typeface="Poppins"/>
              <a:sym typeface="Poppins"/>
            </a:endParaRPr>
          </a:p>
          <a:p>
            <a:pPr marL="457200" lvl="0" indent="-342900" algn="l" rtl="0">
              <a:lnSpc>
                <a:spcPct val="115000"/>
              </a:lnSpc>
              <a:spcBef>
                <a:spcPts val="0"/>
              </a:spcBef>
              <a:spcAft>
                <a:spcPts val="0"/>
              </a:spcAft>
              <a:buSzPts val="1800"/>
              <a:buFont typeface="Poppins"/>
              <a:buChar char="●"/>
            </a:pPr>
            <a:r>
              <a:rPr lang="en" sz="1800">
                <a:highlight>
                  <a:srgbClr val="FFFFFF"/>
                </a:highlight>
                <a:latin typeface="Poppins"/>
                <a:ea typeface="Poppins"/>
                <a:cs typeface="Poppins"/>
                <a:sym typeface="Poppins"/>
              </a:rPr>
              <a:t>Homework will be issued every two weeks on a </a:t>
            </a:r>
            <a:r>
              <a:rPr lang="en" sz="1800" b="1" u="sng">
                <a:highlight>
                  <a:srgbClr val="FFFFFF"/>
                </a:highlight>
                <a:latin typeface="Poppins"/>
                <a:ea typeface="Poppins"/>
                <a:cs typeface="Poppins"/>
                <a:sym typeface="Poppins"/>
              </a:rPr>
              <a:t>FRIDAY.</a:t>
            </a:r>
            <a:r>
              <a:rPr lang="en" sz="1800">
                <a:highlight>
                  <a:srgbClr val="FFFFFF"/>
                </a:highlight>
                <a:latin typeface="Poppins"/>
                <a:ea typeface="Poppins"/>
                <a:cs typeface="Poppins"/>
                <a:sym typeface="Poppins"/>
              </a:rPr>
              <a:t> Homework is to be handed in a week and a half later, on a Wednesday, so it can be marked. Homework will be explained to the children and will be explained on the class page on our school website.</a:t>
            </a:r>
            <a:endParaRPr sz="1800">
              <a:highlight>
                <a:srgbClr val="FFFFFF"/>
              </a:highlight>
              <a:latin typeface="Poppins"/>
              <a:ea typeface="Poppins"/>
              <a:cs typeface="Poppins"/>
              <a:sym typeface="Poppins"/>
            </a:endParaRPr>
          </a:p>
          <a:p>
            <a:pPr marL="0" lvl="0" indent="0" algn="l" rtl="0">
              <a:lnSpc>
                <a:spcPct val="115000"/>
              </a:lnSpc>
              <a:spcBef>
                <a:spcPts val="400"/>
              </a:spcBef>
              <a:spcAft>
                <a:spcPts val="0"/>
              </a:spcAft>
              <a:buClr>
                <a:schemeClr val="dk1"/>
              </a:buClr>
              <a:buSzPts val="1100"/>
              <a:buFont typeface="Arial"/>
              <a:buNone/>
            </a:pPr>
            <a:endParaRPr sz="1300">
              <a:highlight>
                <a:srgbClr val="FFFFFF"/>
              </a:highlight>
              <a:latin typeface="Poppins"/>
              <a:ea typeface="Poppins"/>
              <a:cs typeface="Poppins"/>
              <a:sym typeface="Poppins"/>
            </a:endParaRPr>
          </a:p>
          <a:p>
            <a:pPr marL="0" lvl="0" indent="0" algn="l" rtl="0">
              <a:lnSpc>
                <a:spcPct val="100000"/>
              </a:lnSpc>
              <a:spcBef>
                <a:spcPts val="600"/>
              </a:spcBef>
              <a:spcAft>
                <a:spcPts val="0"/>
              </a:spcAft>
              <a:buSzPts val="3000"/>
              <a:buNone/>
            </a:pPr>
            <a:endParaRPr sz="18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endParaRPr sz="1000"/>
          </a:p>
          <a:p>
            <a:pPr marL="0" lvl="0" indent="0" algn="ctr" rtl="0">
              <a:lnSpc>
                <a:spcPct val="100000"/>
              </a:lnSpc>
              <a:spcBef>
                <a:spcPts val="600"/>
              </a:spcBef>
              <a:spcAft>
                <a:spcPts val="0"/>
              </a:spcAft>
              <a:buSzPts val="3000"/>
              <a:buNone/>
            </a:pPr>
            <a:r>
              <a:rPr lang="en" sz="1000"/>
              <a:t>Nursery PE day is a Friday. </a:t>
            </a:r>
            <a:endParaRPr sz="2200"/>
          </a:p>
          <a:p>
            <a:pPr marL="0" lvl="0" indent="0" algn="ctr" rtl="0">
              <a:lnSpc>
                <a:spcPct val="100000"/>
              </a:lnSpc>
              <a:spcBef>
                <a:spcPts val="600"/>
              </a:spcBef>
              <a:spcAft>
                <a:spcPts val="0"/>
              </a:spcAft>
              <a:buSzPts val="3000"/>
              <a:buNone/>
            </a:pPr>
            <a:r>
              <a:rPr lang="en" sz="1000"/>
              <a:t>  Please ensure your child has the correct PE kit. Your child may wear their PE kit to school (please make sure they bring a school jumper too). School PE kit consists of navy jogging bottoms/shorts with a white t-shirt. </a:t>
            </a:r>
            <a:endParaRPr sz="2200"/>
          </a:p>
          <a:p>
            <a:pPr marL="0" lvl="0" indent="0" algn="l" rtl="0">
              <a:lnSpc>
                <a:spcPct val="100000"/>
              </a:lnSpc>
              <a:spcBef>
                <a:spcPts val="600"/>
              </a:spcBef>
              <a:spcAft>
                <a:spcPts val="0"/>
              </a:spcAft>
              <a:buSzPts val="3000"/>
              <a:buNone/>
            </a:pPr>
            <a:endParaRPr sz="1000"/>
          </a:p>
          <a:p>
            <a:pPr marL="38100" lvl="0" indent="0" algn="just" rtl="0">
              <a:lnSpc>
                <a:spcPct val="100000"/>
              </a:lnSpc>
              <a:spcBef>
                <a:spcPts val="600"/>
              </a:spcBef>
              <a:spcAft>
                <a:spcPts val="0"/>
              </a:spcAft>
              <a:buSzPts val="3000"/>
              <a:buNone/>
            </a:pPr>
            <a:r>
              <a:rPr lang="en" sz="1000"/>
              <a:t>Homework will be issued every two weeks, on a Friday. Homework is to be handed in a week and a half later, on a Wednesday, so it can be marked. Homework will be explained to the children and will be explained on the class page on our school website. </a:t>
            </a:r>
            <a:r>
              <a:rPr lang="en" sz="1000" b="0" i="0" u="none" strike="noStrike">
                <a:solidFill>
                  <a:srgbClr val="000000"/>
                </a:solidFill>
                <a:latin typeface="Arial"/>
                <a:ea typeface="Arial"/>
                <a:cs typeface="Arial"/>
                <a:sym typeface="Arial"/>
              </a:rPr>
              <a:t>Each child will have a Home Learning Log Book, however they may record these activities on Seesaw. We will also share homework on seesaw.</a:t>
            </a:r>
            <a:endParaRPr sz="1000">
              <a:highlight>
                <a:srgbClr val="FFFF00"/>
              </a:highligh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21"/>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Water &amp; Snack</a:t>
            </a:r>
            <a:endParaRPr/>
          </a:p>
        </p:txBody>
      </p:sp>
      <p:sp>
        <p:nvSpPr>
          <p:cNvPr id="84" name="Google Shape;84;p21"/>
          <p:cNvSpPr txBox="1">
            <a:spLocks noGrp="1"/>
          </p:cNvSpPr>
          <p:nvPr>
            <p:ph type="body" idx="1"/>
          </p:nvPr>
        </p:nvSpPr>
        <p:spPr>
          <a:xfrm>
            <a:off x="81825" y="1600200"/>
            <a:ext cx="8800500" cy="3532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None/>
            </a:pPr>
            <a:r>
              <a:rPr lang="en" sz="2100">
                <a:latin typeface="Poppins"/>
                <a:ea typeface="Poppins"/>
                <a:cs typeface="Poppins"/>
                <a:sym typeface="Poppins"/>
              </a:rPr>
              <a:t>To help keep pupils healthy and focused throughout the day, please ensure your child brings:</a:t>
            </a:r>
            <a:endParaRPr sz="2100">
              <a:latin typeface="Poppins"/>
              <a:ea typeface="Poppins"/>
              <a:cs typeface="Poppins"/>
              <a:sym typeface="Poppins"/>
            </a:endParaRPr>
          </a:p>
          <a:p>
            <a:pPr marL="457200" lvl="0" indent="-374650" algn="l" rtl="0">
              <a:lnSpc>
                <a:spcPct val="100000"/>
              </a:lnSpc>
              <a:spcBef>
                <a:spcPts val="600"/>
              </a:spcBef>
              <a:spcAft>
                <a:spcPts val="0"/>
              </a:spcAft>
              <a:buSzPts val="2300"/>
              <a:buFont typeface="Poppins"/>
              <a:buChar char="●"/>
            </a:pPr>
            <a:r>
              <a:rPr lang="en" sz="2100">
                <a:latin typeface="Poppins"/>
                <a:ea typeface="Poppins"/>
                <a:cs typeface="Poppins"/>
                <a:sym typeface="Poppins"/>
              </a:rPr>
              <a:t>A water bottle filled with water to stay hydrated. </a:t>
            </a:r>
            <a:r>
              <a:rPr lang="en" sz="2100" b="1" u="sng">
                <a:latin typeface="Poppins"/>
                <a:ea typeface="Poppins"/>
                <a:cs typeface="Poppins"/>
                <a:sym typeface="Poppins"/>
              </a:rPr>
              <a:t>No squash or fruit juice.</a:t>
            </a:r>
            <a:r>
              <a:rPr lang="en" sz="2100">
                <a:latin typeface="Poppins"/>
                <a:ea typeface="Poppins"/>
                <a:cs typeface="Poppins"/>
                <a:sym typeface="Poppins"/>
              </a:rPr>
              <a:t> This will be filled up throughout the day by a member of staff if needed.</a:t>
            </a:r>
            <a:endParaRPr sz="2300">
              <a:latin typeface="Poppins"/>
              <a:ea typeface="Poppins"/>
              <a:cs typeface="Poppins"/>
              <a:sym typeface="Poppins"/>
            </a:endParaRPr>
          </a:p>
          <a:p>
            <a:pPr marL="457200" lvl="0" indent="-374650" algn="l" rtl="0">
              <a:lnSpc>
                <a:spcPct val="100000"/>
              </a:lnSpc>
              <a:spcBef>
                <a:spcPts val="600"/>
              </a:spcBef>
              <a:spcAft>
                <a:spcPts val="0"/>
              </a:spcAft>
              <a:buSzPts val="2300"/>
              <a:buFont typeface="Poppins"/>
              <a:buChar char="●"/>
            </a:pPr>
            <a:r>
              <a:rPr lang="en" sz="2100">
                <a:latin typeface="Poppins"/>
                <a:ea typeface="Poppins"/>
                <a:cs typeface="Poppins"/>
                <a:sym typeface="Poppins"/>
              </a:rPr>
              <a:t>A healthy snack if they would like one for snack time (fruit and vegetables only) </a:t>
            </a:r>
            <a:r>
              <a:rPr lang="en" sz="2100" b="1" u="sng">
                <a:latin typeface="Poppins"/>
                <a:ea typeface="Poppins"/>
                <a:cs typeface="Poppins"/>
                <a:sym typeface="Poppins"/>
              </a:rPr>
              <a:t>NO NUTS!</a:t>
            </a:r>
            <a:endParaRPr sz="2300" b="1" u="sng">
              <a:latin typeface="Poppins"/>
              <a:ea typeface="Poppins"/>
              <a:cs typeface="Poppins"/>
              <a:sym typeface="Poppins"/>
            </a:endParaRPr>
          </a:p>
          <a:p>
            <a:pPr marL="38100" lvl="0" indent="0" algn="l" rtl="0">
              <a:lnSpc>
                <a:spcPct val="100000"/>
              </a:lnSpc>
              <a:spcBef>
                <a:spcPts val="600"/>
              </a:spcBef>
              <a:spcAft>
                <a:spcPts val="0"/>
              </a:spcAft>
              <a:buSzPts val="3000"/>
              <a:buNone/>
            </a:pPr>
            <a:endParaRPr sz="2300"/>
          </a:p>
        </p:txBody>
      </p:sp>
      <p:pic>
        <p:nvPicPr>
          <p:cNvPr id="85" name="Google Shape;85;p21" descr="Small plastic water bottle (provided by Getty Images)"/>
          <p:cNvPicPr preferRelativeResize="0"/>
          <p:nvPr/>
        </p:nvPicPr>
        <p:blipFill rotWithShape="1">
          <a:blip r:embed="rId3">
            <a:alphaModFix/>
          </a:blip>
          <a:srcRect/>
          <a:stretch/>
        </p:blipFill>
        <p:spPr>
          <a:xfrm>
            <a:off x="3997363" y="4627775"/>
            <a:ext cx="1149260" cy="1927352"/>
          </a:xfrm>
          <a:prstGeom prst="rect">
            <a:avLst/>
          </a:prstGeom>
          <a:noFill/>
          <a:ln>
            <a:noFill/>
          </a:ln>
        </p:spPr>
      </p:pic>
      <p:pic>
        <p:nvPicPr>
          <p:cNvPr id="86" name="Google Shape;86;p21" descr="Full frame of different types of healthy fruits (provided by Getty Images)"/>
          <p:cNvPicPr preferRelativeResize="0"/>
          <p:nvPr/>
        </p:nvPicPr>
        <p:blipFill rotWithShape="1">
          <a:blip r:embed="rId4">
            <a:alphaModFix/>
          </a:blip>
          <a:srcRect/>
          <a:stretch/>
        </p:blipFill>
        <p:spPr>
          <a:xfrm>
            <a:off x="177130" y="4714409"/>
            <a:ext cx="3429893" cy="2286000"/>
          </a:xfrm>
          <a:prstGeom prst="rect">
            <a:avLst/>
          </a:prstGeom>
          <a:noFill/>
          <a:ln>
            <a:noFill/>
          </a:ln>
        </p:spPr>
      </p:pic>
      <p:sp>
        <p:nvSpPr>
          <p:cNvPr id="87" name="Google Shape;87;p21"/>
          <p:cNvSpPr txBox="1"/>
          <p:nvPr/>
        </p:nvSpPr>
        <p:spPr>
          <a:xfrm>
            <a:off x="5536983" y="5038815"/>
            <a:ext cx="2538900" cy="708000"/>
          </a:xfrm>
          <a:prstGeom prst="rect">
            <a:avLst/>
          </a:prstGeom>
          <a:solidFill>
            <a:schemeClr val="lt1"/>
          </a:solidFill>
          <a:ln w="254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 sz="2000" b="1" i="0" u="none" strike="noStrike" cap="none">
                <a:solidFill>
                  <a:srgbClr val="002060"/>
                </a:solidFill>
                <a:latin typeface="Cairo"/>
                <a:ea typeface="Cairo"/>
                <a:cs typeface="Cairo"/>
                <a:sym typeface="Cairo"/>
              </a:rPr>
              <a:t>Please label all belongings.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2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School Lunches</a:t>
            </a:r>
            <a:endParaRPr/>
          </a:p>
        </p:txBody>
      </p:sp>
      <p:sp>
        <p:nvSpPr>
          <p:cNvPr id="93" name="Google Shape;93;p22"/>
          <p:cNvSpPr txBox="1">
            <a:spLocks noGrp="1"/>
          </p:cNvSpPr>
          <p:nvPr>
            <p:ph type="body" idx="1"/>
          </p:nvPr>
        </p:nvSpPr>
        <p:spPr>
          <a:xfrm>
            <a:off x="0" y="1600200"/>
            <a:ext cx="9144000" cy="5191500"/>
          </a:xfrm>
          <a:prstGeom prst="rect">
            <a:avLst/>
          </a:prstGeom>
          <a:noFill/>
          <a:ln>
            <a:noFill/>
          </a:ln>
        </p:spPr>
        <p:txBody>
          <a:bodyPr spcFirstLastPara="1" wrap="square" lIns="91425" tIns="91425" rIns="91425" bIns="91425" anchor="t" anchorCtr="0">
            <a:noAutofit/>
          </a:bodyPr>
          <a:lstStyle/>
          <a:p>
            <a:pPr marL="457200" lvl="0" indent="-381000" algn="l" rtl="0">
              <a:lnSpc>
                <a:spcPct val="115000"/>
              </a:lnSpc>
              <a:spcBef>
                <a:spcPts val="0"/>
              </a:spcBef>
              <a:spcAft>
                <a:spcPts val="0"/>
              </a:spcAft>
              <a:buSzPts val="2400"/>
              <a:buFont typeface="Poppins"/>
              <a:buChar char="●"/>
            </a:pPr>
            <a:r>
              <a:rPr lang="en" sz="1500">
                <a:highlight>
                  <a:srgbClr val="FFFFFF"/>
                </a:highlight>
                <a:latin typeface="Poppins"/>
                <a:ea typeface="Poppins"/>
                <a:cs typeface="Poppins"/>
                <a:sym typeface="Poppins"/>
              </a:rPr>
              <a:t>School meals can be purchased through Parent Pay if your child is staying for wraparound.</a:t>
            </a:r>
            <a:endParaRPr sz="1500">
              <a:highlight>
                <a:srgbClr val="FFFFFF"/>
              </a:highlight>
              <a:latin typeface="Poppins"/>
              <a:ea typeface="Poppins"/>
              <a:cs typeface="Poppins"/>
              <a:sym typeface="Poppins"/>
            </a:endParaRPr>
          </a:p>
          <a:p>
            <a:pPr marL="457200" lvl="0" indent="-381000" algn="l" rtl="0">
              <a:lnSpc>
                <a:spcPct val="115000"/>
              </a:lnSpc>
              <a:spcBef>
                <a:spcPts val="0"/>
              </a:spcBef>
              <a:spcAft>
                <a:spcPts val="0"/>
              </a:spcAft>
              <a:buSzPts val="2400"/>
              <a:buFont typeface="Poppins"/>
              <a:buChar char="●"/>
            </a:pPr>
            <a:r>
              <a:rPr lang="en" sz="1500">
                <a:highlight>
                  <a:srgbClr val="FFFFFF"/>
                </a:highlight>
                <a:latin typeface="Poppins"/>
                <a:ea typeface="Poppins"/>
                <a:cs typeface="Poppins"/>
                <a:sym typeface="Poppins"/>
              </a:rPr>
              <a:t>If your child is attending wraparound and prefers, you can provide them with a packed lunch.</a:t>
            </a:r>
            <a:endParaRPr sz="1500">
              <a:highlight>
                <a:srgbClr val="FFFFFF"/>
              </a:highlight>
              <a:latin typeface="Poppins"/>
              <a:ea typeface="Poppins"/>
              <a:cs typeface="Poppins"/>
              <a:sym typeface="Poppins"/>
            </a:endParaRPr>
          </a:p>
          <a:p>
            <a:pPr marL="457200" lvl="0" indent="-381000" algn="l" rtl="0">
              <a:lnSpc>
                <a:spcPct val="115000"/>
              </a:lnSpc>
              <a:spcBef>
                <a:spcPts val="0"/>
              </a:spcBef>
              <a:spcAft>
                <a:spcPts val="0"/>
              </a:spcAft>
              <a:buSzPts val="2400"/>
              <a:buFont typeface="Poppins"/>
              <a:buChar char="●"/>
            </a:pPr>
            <a:r>
              <a:rPr lang="en" sz="1500">
                <a:highlight>
                  <a:srgbClr val="FFFFFF"/>
                </a:highlight>
                <a:latin typeface="Poppins"/>
                <a:ea typeface="Poppins"/>
                <a:cs typeface="Poppins"/>
                <a:sym typeface="Poppins"/>
              </a:rPr>
              <a:t>Lunches can be pre ordered via your ParentPay account. If they aren't then a member of staff will choose the hot meal of the day for them. </a:t>
            </a:r>
            <a:endParaRPr sz="1500">
              <a:highlight>
                <a:srgbClr val="FFFFFF"/>
              </a:highlight>
              <a:latin typeface="Poppins"/>
              <a:ea typeface="Poppins"/>
              <a:cs typeface="Poppins"/>
              <a:sym typeface="Poppins"/>
            </a:endParaRPr>
          </a:p>
          <a:p>
            <a:pPr marL="457200" lvl="0" indent="-381000" algn="l" rtl="0">
              <a:lnSpc>
                <a:spcPct val="115000"/>
              </a:lnSpc>
              <a:spcBef>
                <a:spcPts val="0"/>
              </a:spcBef>
              <a:spcAft>
                <a:spcPts val="0"/>
              </a:spcAft>
              <a:buSzPts val="2400"/>
              <a:buFont typeface="Poppins"/>
              <a:buChar char="●"/>
            </a:pPr>
            <a:r>
              <a:rPr lang="en" sz="1500">
                <a:highlight>
                  <a:srgbClr val="FFFFFF"/>
                </a:highlight>
                <a:latin typeface="Poppins"/>
                <a:ea typeface="Poppins"/>
                <a:cs typeface="Poppins"/>
                <a:sym typeface="Poppins"/>
              </a:rPr>
              <a:t>The menu is set by Big Fresh. As a school, we are unable to change the choices provided each day. If your child does not like anything on the menu, please ensure you provide a packed lunch for your child or you can chose an alternative choice that they will like through Parent Pay.</a:t>
            </a:r>
            <a:endParaRPr sz="1500">
              <a:highlight>
                <a:srgbClr val="FFFFFF"/>
              </a:highlight>
              <a:latin typeface="Poppins"/>
              <a:ea typeface="Poppins"/>
              <a:cs typeface="Poppins"/>
              <a:sym typeface="Poppins"/>
            </a:endParaRPr>
          </a:p>
          <a:p>
            <a:pPr marL="457200" lvl="0" indent="-381000" algn="l" rtl="0">
              <a:lnSpc>
                <a:spcPct val="115000"/>
              </a:lnSpc>
              <a:spcBef>
                <a:spcPts val="0"/>
              </a:spcBef>
              <a:spcAft>
                <a:spcPts val="0"/>
              </a:spcAft>
              <a:buSzPts val="2400"/>
              <a:buFont typeface="Poppins"/>
              <a:buChar char="●"/>
            </a:pPr>
            <a:r>
              <a:rPr lang="en" sz="1500">
                <a:highlight>
                  <a:srgbClr val="FFFFFF"/>
                </a:highlight>
                <a:latin typeface="Poppins"/>
                <a:ea typeface="Poppins"/>
                <a:cs typeface="Poppins"/>
                <a:sym typeface="Poppins"/>
              </a:rPr>
              <a:t>Wraparound staff will always keep you informed if your child is not enjoying the school meals so an alternative can be considered.</a:t>
            </a:r>
            <a:endParaRPr sz="2100"/>
          </a:p>
          <a:p>
            <a:pPr marL="38100" lvl="0" indent="0" algn="l" rtl="0">
              <a:lnSpc>
                <a:spcPct val="100000"/>
              </a:lnSpc>
              <a:spcBef>
                <a:spcPts val="600"/>
              </a:spcBef>
              <a:spcAft>
                <a:spcPts val="0"/>
              </a:spcAft>
              <a:buSzPts val="3000"/>
              <a:buNone/>
            </a:pPr>
            <a:br>
              <a:rPr lang="en"/>
            </a:br>
            <a:endParaRPr/>
          </a:p>
        </p:txBody>
      </p:sp>
      <p:sp>
        <p:nvSpPr>
          <p:cNvPr id="94" name="Google Shape;94;p22"/>
          <p:cNvSpPr txBox="1"/>
          <p:nvPr/>
        </p:nvSpPr>
        <p:spPr>
          <a:xfrm>
            <a:off x="5140649" y="5393275"/>
            <a:ext cx="1951200" cy="1323600"/>
          </a:xfrm>
          <a:prstGeom prst="rect">
            <a:avLst/>
          </a:prstGeom>
          <a:solidFill>
            <a:schemeClr val="lt1"/>
          </a:solidFill>
          <a:ln w="254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 sz="2000" b="1" i="0" u="none" strike="noStrike" cap="none">
                <a:solidFill>
                  <a:srgbClr val="002060"/>
                </a:solidFill>
                <a:latin typeface="Cairo"/>
                <a:ea typeface="Cairo"/>
                <a:cs typeface="Cairo"/>
                <a:sym typeface="Cairo"/>
              </a:rPr>
              <a:t>Please label all packed lunches and water bottles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School Uniform</a:t>
            </a:r>
            <a:endParaRPr/>
          </a:p>
        </p:txBody>
      </p:sp>
      <p:sp>
        <p:nvSpPr>
          <p:cNvPr id="100" name="Google Shape;100;p20"/>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38100" lvl="0" indent="0" algn="l" rtl="0">
              <a:lnSpc>
                <a:spcPct val="100000"/>
              </a:lnSpc>
              <a:spcBef>
                <a:spcPts val="600"/>
              </a:spcBef>
              <a:spcAft>
                <a:spcPts val="0"/>
              </a:spcAft>
              <a:buSzPts val="3000"/>
              <a:buNone/>
            </a:pPr>
            <a:r>
              <a:rPr lang="en" sz="1800">
                <a:latin typeface="Poppins"/>
                <a:ea typeface="Poppins"/>
                <a:cs typeface="Poppins"/>
                <a:sym typeface="Poppins"/>
              </a:rPr>
              <a:t>At Llangan primary school we strongly encourage pupils to wear school uniform. It encourages a sense of equality, pride and belonging in our school and local community. Please could parents ensure all children’s belongings are clearly labelled.</a:t>
            </a:r>
            <a:endParaRPr sz="1800">
              <a:latin typeface="Poppins"/>
              <a:ea typeface="Poppins"/>
              <a:cs typeface="Poppins"/>
              <a:sym typeface="Poppins"/>
            </a:endParaRPr>
          </a:p>
          <a:p>
            <a:pPr marL="0" lvl="0" indent="0" algn="l" rtl="0">
              <a:lnSpc>
                <a:spcPct val="100000"/>
              </a:lnSpc>
              <a:spcBef>
                <a:spcPts val="600"/>
              </a:spcBef>
              <a:spcAft>
                <a:spcPts val="0"/>
              </a:spcAft>
              <a:buSzPts val="3000"/>
              <a:buNone/>
            </a:pPr>
            <a:r>
              <a:rPr lang="en" sz="1800">
                <a:latin typeface="Poppins"/>
                <a:ea typeface="Poppins"/>
                <a:cs typeface="Poppins"/>
                <a:sym typeface="Poppins"/>
              </a:rPr>
              <a:t>Our uniform consists of:</a:t>
            </a:r>
            <a:endParaRPr sz="1800">
              <a:latin typeface="Poppins"/>
              <a:ea typeface="Poppins"/>
              <a:cs typeface="Poppins"/>
              <a:sym typeface="Poppins"/>
            </a:endParaRPr>
          </a:p>
          <a:p>
            <a:pPr marL="38100" lvl="0" indent="0" algn="l" rtl="0">
              <a:lnSpc>
                <a:spcPct val="100000"/>
              </a:lnSpc>
              <a:spcBef>
                <a:spcPts val="600"/>
              </a:spcBef>
              <a:spcAft>
                <a:spcPts val="0"/>
              </a:spcAft>
              <a:buSzPts val="3000"/>
              <a:buNone/>
            </a:pPr>
            <a:endParaRPr sz="2000"/>
          </a:p>
          <a:p>
            <a:pPr marL="38100" lvl="0" indent="0" algn="l" rtl="0">
              <a:lnSpc>
                <a:spcPct val="100000"/>
              </a:lnSpc>
              <a:spcBef>
                <a:spcPts val="600"/>
              </a:spcBef>
              <a:spcAft>
                <a:spcPts val="0"/>
              </a:spcAft>
              <a:buSzPts val="3000"/>
              <a:buNone/>
            </a:pPr>
            <a:endParaRPr sz="2000"/>
          </a:p>
          <a:p>
            <a:pPr marL="38100" lvl="0" indent="0" algn="l" rtl="0">
              <a:lnSpc>
                <a:spcPct val="100000"/>
              </a:lnSpc>
              <a:spcBef>
                <a:spcPts val="600"/>
              </a:spcBef>
              <a:spcAft>
                <a:spcPts val="0"/>
              </a:spcAft>
              <a:buSzPts val="3000"/>
              <a:buNone/>
            </a:pPr>
            <a:endParaRPr sz="2000"/>
          </a:p>
          <a:p>
            <a:pPr marL="38100" lvl="0" indent="0" algn="l" rtl="0">
              <a:lnSpc>
                <a:spcPct val="100000"/>
              </a:lnSpc>
              <a:spcBef>
                <a:spcPts val="600"/>
              </a:spcBef>
              <a:spcAft>
                <a:spcPts val="0"/>
              </a:spcAft>
              <a:buSzPts val="3000"/>
              <a:buNone/>
            </a:pPr>
            <a:r>
              <a:rPr lang="en" sz="1800">
                <a:latin typeface="Poppins"/>
                <a:ea typeface="Poppins"/>
                <a:cs typeface="Poppins"/>
                <a:sym typeface="Poppins"/>
              </a:rPr>
              <a:t>Parents can purchase uniform items embroidered with the school’s logo at the following outlets: </a:t>
            </a:r>
            <a:endParaRPr sz="2800">
              <a:latin typeface="Poppins"/>
              <a:ea typeface="Poppins"/>
              <a:cs typeface="Poppins"/>
              <a:sym typeface="Poppins"/>
            </a:endParaRPr>
          </a:p>
          <a:p>
            <a:pPr marL="457200" lvl="0" indent="-406400" algn="l" rtl="0">
              <a:lnSpc>
                <a:spcPct val="100000"/>
              </a:lnSpc>
              <a:spcBef>
                <a:spcPts val="600"/>
              </a:spcBef>
              <a:spcAft>
                <a:spcPts val="0"/>
              </a:spcAft>
              <a:buSzPts val="2800"/>
              <a:buFont typeface="Poppins"/>
              <a:buChar char="●"/>
            </a:pPr>
            <a:r>
              <a:rPr lang="en" sz="1800">
                <a:latin typeface="Poppins"/>
                <a:ea typeface="Poppins"/>
                <a:cs typeface="Poppins"/>
                <a:sym typeface="Poppins"/>
              </a:rPr>
              <a:t>The Pencil Case (Cowbridge)</a:t>
            </a:r>
            <a:endParaRPr sz="2800">
              <a:latin typeface="Poppins"/>
              <a:ea typeface="Poppins"/>
              <a:cs typeface="Poppins"/>
              <a:sym typeface="Poppins"/>
            </a:endParaRPr>
          </a:p>
          <a:p>
            <a:pPr marL="457200" lvl="0" indent="-406400" algn="l" rtl="0">
              <a:lnSpc>
                <a:spcPct val="100000"/>
              </a:lnSpc>
              <a:spcBef>
                <a:spcPts val="600"/>
              </a:spcBef>
              <a:spcAft>
                <a:spcPts val="0"/>
              </a:spcAft>
              <a:buSzPts val="2800"/>
              <a:buFont typeface="Poppins"/>
              <a:buChar char="●"/>
            </a:pPr>
            <a:r>
              <a:rPr lang="en" sz="1800">
                <a:latin typeface="Poppins"/>
                <a:ea typeface="Poppins"/>
                <a:cs typeface="Poppins"/>
                <a:sym typeface="Poppins"/>
              </a:rPr>
              <a:t>Uniform to go (Online) </a:t>
            </a:r>
            <a:endParaRPr sz="2800">
              <a:latin typeface="Poppins"/>
              <a:ea typeface="Poppins"/>
              <a:cs typeface="Poppins"/>
              <a:sym typeface="Poppins"/>
            </a:endParaRPr>
          </a:p>
          <a:p>
            <a:pPr marL="457200" lvl="0" indent="-419100" algn="l" rtl="0">
              <a:lnSpc>
                <a:spcPct val="100000"/>
              </a:lnSpc>
              <a:spcBef>
                <a:spcPts val="600"/>
              </a:spcBef>
              <a:spcAft>
                <a:spcPts val="0"/>
              </a:spcAft>
              <a:buSzPts val="3000"/>
              <a:buChar char="●"/>
            </a:pPr>
            <a:r>
              <a:rPr lang="en" sz="1800">
                <a:latin typeface="Poppins"/>
                <a:ea typeface="Poppins"/>
                <a:cs typeface="Poppins"/>
                <a:sym typeface="Poppins"/>
              </a:rPr>
              <a:t>My Uniform (Online)</a:t>
            </a:r>
            <a:br>
              <a:rPr lang="en"/>
            </a:br>
            <a:endParaRPr/>
          </a:p>
        </p:txBody>
      </p:sp>
      <p:pic>
        <p:nvPicPr>
          <p:cNvPr id="101" name="Google Shape;101;p20"/>
          <p:cNvPicPr preferRelativeResize="0"/>
          <p:nvPr/>
        </p:nvPicPr>
        <p:blipFill rotWithShape="1">
          <a:blip r:embed="rId3">
            <a:alphaModFix/>
          </a:blip>
          <a:srcRect/>
          <a:stretch/>
        </p:blipFill>
        <p:spPr>
          <a:xfrm>
            <a:off x="3421050" y="2856800"/>
            <a:ext cx="4450475" cy="1297275"/>
          </a:xfrm>
          <a:prstGeom prst="rect">
            <a:avLst/>
          </a:prstGeom>
          <a:noFill/>
          <a:ln>
            <a:noFill/>
          </a:ln>
        </p:spPr>
      </p:pic>
      <p:sp>
        <p:nvSpPr>
          <p:cNvPr id="102" name="Google Shape;102;p20"/>
          <p:cNvSpPr txBox="1"/>
          <p:nvPr/>
        </p:nvSpPr>
        <p:spPr>
          <a:xfrm>
            <a:off x="4793650" y="5086105"/>
            <a:ext cx="3265500" cy="400200"/>
          </a:xfrm>
          <a:prstGeom prst="rect">
            <a:avLst/>
          </a:prstGeom>
          <a:solidFill>
            <a:schemeClr val="lt1"/>
          </a:solidFill>
          <a:ln w="254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 sz="2000" b="1" i="0" u="none" strike="noStrike" cap="none">
                <a:solidFill>
                  <a:srgbClr val="002060"/>
                </a:solidFill>
                <a:latin typeface="Cairo"/>
                <a:ea typeface="Cairo"/>
                <a:cs typeface="Cairo"/>
                <a:sym typeface="Cairo"/>
              </a:rPr>
              <a:t>Please label all belongings. </a:t>
            </a:r>
            <a:endParaRPr sz="1400" b="0" i="0" u="none" strike="noStrike" cap="none">
              <a:solidFill>
                <a:srgbClr val="000000"/>
              </a:solidFill>
              <a:latin typeface="Arial"/>
              <a:ea typeface="Arial"/>
              <a:cs typeface="Arial"/>
              <a:sym typeface="Arial"/>
            </a:endParaRPr>
          </a:p>
        </p:txBody>
      </p:sp>
      <p:pic>
        <p:nvPicPr>
          <p:cNvPr id="103" name="Google Shape;103;p20"/>
          <p:cNvPicPr preferRelativeResize="0"/>
          <p:nvPr/>
        </p:nvPicPr>
        <p:blipFill rotWithShape="1">
          <a:blip r:embed="rId4">
            <a:alphaModFix/>
          </a:blip>
          <a:srcRect/>
          <a:stretch/>
        </p:blipFill>
        <p:spPr>
          <a:xfrm>
            <a:off x="7498625" y="319200"/>
            <a:ext cx="1053900" cy="10539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9"/>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3600"/>
              <a:buNone/>
            </a:pPr>
            <a:r>
              <a:rPr lang="en" sz="4000"/>
              <a:t>Attendance</a:t>
            </a:r>
            <a:endParaRPr sz="4000"/>
          </a:p>
        </p:txBody>
      </p:sp>
      <p:sp>
        <p:nvSpPr>
          <p:cNvPr id="109" name="Google Shape;109;p9"/>
          <p:cNvSpPr txBox="1">
            <a:spLocks noGrp="1"/>
          </p:cNvSpPr>
          <p:nvPr>
            <p:ph type="body" idx="1"/>
          </p:nvPr>
        </p:nvSpPr>
        <p:spPr>
          <a:xfrm>
            <a:off x="232725" y="1825725"/>
            <a:ext cx="8911200" cy="4778100"/>
          </a:xfrm>
          <a:prstGeom prst="rect">
            <a:avLst/>
          </a:prstGeom>
          <a:noFill/>
          <a:ln>
            <a:noFill/>
          </a:ln>
        </p:spPr>
        <p:txBody>
          <a:bodyPr spcFirstLastPara="1" wrap="square" lIns="91425" tIns="91425" rIns="91425" bIns="91425" anchor="t" anchorCtr="0">
            <a:noAutofit/>
          </a:bodyPr>
          <a:lstStyle/>
          <a:p>
            <a:pPr marL="457200" lvl="0" indent="-349250" algn="l" rtl="0">
              <a:lnSpc>
                <a:spcPct val="115000"/>
              </a:lnSpc>
              <a:spcBef>
                <a:spcPts val="0"/>
              </a:spcBef>
              <a:spcAft>
                <a:spcPts val="0"/>
              </a:spcAft>
              <a:buSzPts val="1900"/>
              <a:buFont typeface="Poppins"/>
              <a:buChar char="●"/>
            </a:pPr>
            <a:r>
              <a:rPr lang="en" sz="1900">
                <a:highlight>
                  <a:srgbClr val="FFFFFF"/>
                </a:highlight>
                <a:latin typeface="Poppins"/>
                <a:ea typeface="Poppins"/>
                <a:cs typeface="Poppins"/>
                <a:sym typeface="Poppins"/>
              </a:rPr>
              <a:t>Pupils should be aiming for 100% attendance!</a:t>
            </a:r>
            <a:endParaRPr sz="1900">
              <a:highlight>
                <a:srgbClr val="FFFFFF"/>
              </a:highlight>
              <a:latin typeface="Poppins"/>
              <a:ea typeface="Poppins"/>
              <a:cs typeface="Poppins"/>
              <a:sym typeface="Poppins"/>
            </a:endParaRPr>
          </a:p>
          <a:p>
            <a:pPr marL="457200" lvl="0" indent="-349250" algn="l" rtl="0">
              <a:lnSpc>
                <a:spcPct val="115000"/>
              </a:lnSpc>
              <a:spcBef>
                <a:spcPts val="0"/>
              </a:spcBef>
              <a:spcAft>
                <a:spcPts val="0"/>
              </a:spcAft>
              <a:buSzPts val="1900"/>
              <a:buFont typeface="Poppins"/>
              <a:buChar char="●"/>
            </a:pPr>
            <a:r>
              <a:rPr lang="en" sz="1900">
                <a:highlight>
                  <a:srgbClr val="FFFFFF"/>
                </a:highlight>
                <a:latin typeface="Poppins"/>
                <a:ea typeface="Poppins"/>
                <a:cs typeface="Poppins"/>
                <a:sym typeface="Poppins"/>
              </a:rPr>
              <a:t>Research consistently shows a direct link between attainment and attendance.</a:t>
            </a:r>
            <a:endParaRPr sz="1900">
              <a:highlight>
                <a:srgbClr val="FFFFFF"/>
              </a:highlight>
              <a:latin typeface="Poppins"/>
              <a:ea typeface="Poppins"/>
              <a:cs typeface="Poppins"/>
              <a:sym typeface="Poppins"/>
            </a:endParaRPr>
          </a:p>
          <a:p>
            <a:pPr marL="457200" lvl="0" indent="-349250" algn="l" rtl="0">
              <a:lnSpc>
                <a:spcPct val="115000"/>
              </a:lnSpc>
              <a:spcBef>
                <a:spcPts val="0"/>
              </a:spcBef>
              <a:spcAft>
                <a:spcPts val="0"/>
              </a:spcAft>
              <a:buSzPts val="1900"/>
              <a:buFont typeface="Poppins"/>
              <a:buChar char="●"/>
            </a:pPr>
            <a:r>
              <a:rPr lang="en" sz="1900">
                <a:highlight>
                  <a:srgbClr val="FFFFFF"/>
                </a:highlight>
                <a:latin typeface="Poppins"/>
                <a:ea typeface="Poppins"/>
                <a:cs typeface="Poppins"/>
                <a:sym typeface="Poppins"/>
              </a:rPr>
              <a:t>There will be communication with parents if attendance levels become a concern.</a:t>
            </a:r>
            <a:endParaRPr sz="1900">
              <a:highlight>
                <a:srgbClr val="FFFFFF"/>
              </a:highlight>
              <a:latin typeface="Poppins"/>
              <a:ea typeface="Poppins"/>
              <a:cs typeface="Poppins"/>
              <a:sym typeface="Poppins"/>
            </a:endParaRPr>
          </a:p>
          <a:p>
            <a:pPr marL="457200" lvl="0" indent="-349250" algn="l" rtl="0">
              <a:lnSpc>
                <a:spcPct val="115000"/>
              </a:lnSpc>
              <a:spcBef>
                <a:spcPts val="0"/>
              </a:spcBef>
              <a:spcAft>
                <a:spcPts val="0"/>
              </a:spcAft>
              <a:buSzPts val="1900"/>
              <a:buFont typeface="Poppins"/>
              <a:buChar char="●"/>
            </a:pPr>
            <a:r>
              <a:rPr lang="en" sz="1900">
                <a:highlight>
                  <a:srgbClr val="FFFFFF"/>
                </a:highlight>
                <a:latin typeface="Poppins"/>
                <a:ea typeface="Poppins"/>
                <a:cs typeface="Poppins"/>
                <a:sym typeface="Poppins"/>
              </a:rPr>
              <a:t>Term time holidays are recorded as unauthorised absences in line with Vale of Glamorgan expectations.</a:t>
            </a:r>
            <a:endParaRPr sz="1900">
              <a:highlight>
                <a:srgbClr val="FFFFFF"/>
              </a:highlight>
              <a:latin typeface="Poppins"/>
              <a:ea typeface="Poppins"/>
              <a:cs typeface="Poppins"/>
              <a:sym typeface="Poppins"/>
            </a:endParaRPr>
          </a:p>
          <a:p>
            <a:pPr marL="457200" lvl="0" indent="-349250" algn="l" rtl="0">
              <a:lnSpc>
                <a:spcPct val="115000"/>
              </a:lnSpc>
              <a:spcBef>
                <a:spcPts val="0"/>
              </a:spcBef>
              <a:spcAft>
                <a:spcPts val="0"/>
              </a:spcAft>
              <a:buSzPts val="1900"/>
              <a:buFont typeface="Poppins"/>
              <a:buChar char="●"/>
            </a:pPr>
            <a:r>
              <a:rPr lang="en" sz="1900">
                <a:highlight>
                  <a:srgbClr val="FFFFFF"/>
                </a:highlight>
                <a:latin typeface="Poppins"/>
                <a:ea typeface="Poppins"/>
                <a:cs typeface="Poppins"/>
                <a:sym typeface="Poppins"/>
              </a:rPr>
              <a:t>If your child is unable to attend school, the school office needs to be notified either through email or phone call.</a:t>
            </a:r>
            <a:endParaRPr sz="1900">
              <a:highlight>
                <a:srgbClr val="FFFFFF"/>
              </a:highlight>
              <a:latin typeface="Poppins"/>
              <a:ea typeface="Poppins"/>
              <a:cs typeface="Poppins"/>
              <a:sym typeface="Poppins"/>
            </a:endParaRPr>
          </a:p>
          <a:p>
            <a:pPr marL="0" lvl="0" indent="0" algn="l" rtl="0">
              <a:lnSpc>
                <a:spcPct val="100000"/>
              </a:lnSpc>
              <a:spcBef>
                <a:spcPts val="600"/>
              </a:spcBef>
              <a:spcAft>
                <a:spcPts val="0"/>
              </a:spcAft>
              <a:buSzPts val="3000"/>
              <a:buNone/>
            </a:pPr>
            <a:endParaRPr sz="2000"/>
          </a:p>
        </p:txBody>
      </p:sp>
      <p:pic>
        <p:nvPicPr>
          <p:cNvPr id="110" name="Google Shape;110;p9" descr="Silk is a natural vector icon. Isolated contour symbol illustration (provided by Getty Images)"/>
          <p:cNvPicPr preferRelativeResize="0"/>
          <p:nvPr/>
        </p:nvPicPr>
        <p:blipFill>
          <a:blip r:embed="rId3">
            <a:alphaModFix/>
          </a:blip>
          <a:stretch>
            <a:fillRect/>
          </a:stretch>
        </p:blipFill>
        <p:spPr>
          <a:xfrm>
            <a:off x="6109575" y="4538675"/>
            <a:ext cx="2065152" cy="206515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g3f9da9f0acf_0_9"/>
          <p:cNvSpPr txBox="1">
            <a:spLocks noGrp="1"/>
          </p:cNvSpPr>
          <p:nvPr>
            <p:ph type="title"/>
          </p:nvPr>
        </p:nvSpPr>
        <p:spPr>
          <a:xfrm>
            <a:off x="457200" y="274638"/>
            <a:ext cx="8229600"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Maths</a:t>
            </a:r>
            <a:endParaRPr/>
          </a:p>
        </p:txBody>
      </p:sp>
      <p:sp>
        <p:nvSpPr>
          <p:cNvPr id="116" name="Google Shape;116;g3f9da9f0acf_0_9"/>
          <p:cNvSpPr txBox="1">
            <a:spLocks noGrp="1"/>
          </p:cNvSpPr>
          <p:nvPr>
            <p:ph type="body" idx="1"/>
          </p:nvPr>
        </p:nvSpPr>
        <p:spPr>
          <a:xfrm>
            <a:off x="81825" y="1585750"/>
            <a:ext cx="9062100" cy="4967700"/>
          </a:xfrm>
          <a:prstGeom prst="rect">
            <a:avLst/>
          </a:prstGeom>
        </p:spPr>
        <p:txBody>
          <a:bodyPr spcFirstLastPara="1" wrap="square" lIns="91425" tIns="91425" rIns="91425" bIns="91425" anchor="t" anchorCtr="0">
            <a:noAutofit/>
          </a:bodyPr>
          <a:lstStyle/>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Recognizing numbers, reading and writing them</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Counting aloud</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Pointing to objects one at a time while counting</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Understanding quantity: Knowing that "3" means three things</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Comparing quantities - More/less, same/different</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Beginning to understand adding and subtracting using objects</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Simple mental addition and subtraction within 5 using visuals or fingers</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Recognizing and creating simple patterns</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Sorting objects by color, shape, size, or type</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Recognizing and naming basic 2D shapes</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Beginning to talk about 3D shapes (cube, ball/sphere)</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Exploring position and direction: in, on, under, next to, behind, in front</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Using language of size: big/small, tall/short</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Understanding length, weight, and volume through play (e.g., pouring water, using scales)</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Comparing objects: heavier/lighter, longer/shorter</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Sequencing events - what happens first, next, last</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Understanding daily routines: morning, lunchtime and bedtime</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Beginning to recognise days of the week</a:t>
            </a:r>
            <a:endParaRPr sz="1300">
              <a:highlight>
                <a:srgbClr val="FFFFFF"/>
              </a:highlight>
              <a:latin typeface="Poppins"/>
              <a:ea typeface="Poppins"/>
              <a:cs typeface="Poppins"/>
              <a:sym typeface="Poppins"/>
            </a:endParaRPr>
          </a:p>
          <a:p>
            <a:pPr marL="457200" lvl="0" indent="-311150" algn="l" rtl="0">
              <a:lnSpc>
                <a:spcPct val="115000"/>
              </a:lnSpc>
              <a:spcBef>
                <a:spcPts val="0"/>
              </a:spcBef>
              <a:spcAft>
                <a:spcPts val="0"/>
              </a:spcAft>
              <a:buSzPts val="1300"/>
              <a:buFont typeface="Poppins"/>
              <a:buChar char="●"/>
            </a:pPr>
            <a:r>
              <a:rPr lang="en" sz="1300">
                <a:highlight>
                  <a:srgbClr val="FFFFFF"/>
                </a:highlight>
                <a:latin typeface="Poppins"/>
                <a:ea typeface="Poppins"/>
                <a:cs typeface="Poppins"/>
                <a:sym typeface="Poppins"/>
              </a:rPr>
              <a:t>Continue to use maths in everyday situations. This could include: using coins when shopping  or measuring ingredients when cooking</a:t>
            </a:r>
            <a:endParaRPr sz="1300">
              <a:highlight>
                <a:srgbClr val="FFFFFF"/>
              </a:highlight>
              <a:latin typeface="Poppins"/>
              <a:ea typeface="Poppins"/>
              <a:cs typeface="Poppins"/>
              <a:sym typeface="Poppins"/>
            </a:endParaRPr>
          </a:p>
          <a:p>
            <a:pPr marL="0" lvl="0" indent="0" algn="l" rtl="0">
              <a:spcBef>
                <a:spcPts val="600"/>
              </a:spcBef>
              <a:spcAft>
                <a:spcPts val="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g3f9da9f0acf_0_15"/>
          <p:cNvSpPr txBox="1">
            <a:spLocks noGrp="1"/>
          </p:cNvSpPr>
          <p:nvPr>
            <p:ph type="title"/>
          </p:nvPr>
        </p:nvSpPr>
        <p:spPr>
          <a:xfrm>
            <a:off x="457200" y="274638"/>
            <a:ext cx="8229600"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Literacy</a:t>
            </a:r>
            <a:endParaRPr/>
          </a:p>
        </p:txBody>
      </p:sp>
      <p:sp>
        <p:nvSpPr>
          <p:cNvPr id="122" name="Google Shape;122;g3f9da9f0acf_0_15"/>
          <p:cNvSpPr txBox="1">
            <a:spLocks noGrp="1"/>
          </p:cNvSpPr>
          <p:nvPr>
            <p:ph type="body" idx="1"/>
          </p:nvPr>
        </p:nvSpPr>
        <p:spPr>
          <a:xfrm>
            <a:off x="118400" y="1600200"/>
            <a:ext cx="9025500" cy="49677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900">
                <a:highlight>
                  <a:srgbClr val="FFFFFF"/>
                </a:highlight>
                <a:latin typeface="Poppins"/>
                <a:ea typeface="Poppins"/>
                <a:cs typeface="Poppins"/>
                <a:sym typeface="Poppins"/>
              </a:rPr>
              <a:t>In the early years, literacy is about so much more than learning to read and write, it’s about developing a love of language. Children build the foundations for literacy through talking, listening, singing, mark-making and playing with sounds and words. Everyday experiences such as sharing stories, noticing print in the environment, and enjoying rhymes all help children develop the skills they need to become confident communicators.</a:t>
            </a:r>
            <a:endParaRPr sz="1900">
              <a:highlight>
                <a:srgbClr val="FFFFFF"/>
              </a:highlight>
              <a:latin typeface="Poppins"/>
              <a:ea typeface="Poppins"/>
              <a:cs typeface="Poppins"/>
              <a:sym typeface="Poppins"/>
            </a:endParaRPr>
          </a:p>
          <a:p>
            <a:pPr marL="0" lvl="0" indent="0" algn="l" rtl="0">
              <a:lnSpc>
                <a:spcPct val="115000"/>
              </a:lnSpc>
              <a:spcBef>
                <a:spcPts val="400"/>
              </a:spcBef>
              <a:spcAft>
                <a:spcPts val="0"/>
              </a:spcAft>
              <a:buClr>
                <a:schemeClr val="dk1"/>
              </a:buClr>
              <a:buSzPts val="1100"/>
              <a:buFont typeface="Arial"/>
              <a:buNone/>
            </a:pPr>
            <a:r>
              <a:rPr lang="en" sz="1900">
                <a:highlight>
                  <a:srgbClr val="FFFFFF"/>
                </a:highlight>
                <a:latin typeface="Poppins"/>
                <a:ea typeface="Poppins"/>
                <a:cs typeface="Poppins"/>
                <a:sym typeface="Poppins"/>
              </a:rPr>
              <a:t>At this stage, we focus on fostering curiosity, imagination and enjoyment, while gradually introducing the building blocks of reading and writing in meaningful and playful ways.</a:t>
            </a:r>
            <a:endParaRPr sz="1900">
              <a:highlight>
                <a:srgbClr val="FFFFFF"/>
              </a:highlight>
              <a:latin typeface="Poppins"/>
              <a:ea typeface="Poppins"/>
              <a:cs typeface="Poppins"/>
              <a:sym typeface="Poppins"/>
            </a:endParaRPr>
          </a:p>
          <a:p>
            <a:pPr marL="0" lvl="0" indent="0" algn="l" rtl="0">
              <a:lnSpc>
                <a:spcPct val="115000"/>
              </a:lnSpc>
              <a:spcBef>
                <a:spcPts val="400"/>
              </a:spcBef>
              <a:spcAft>
                <a:spcPts val="0"/>
              </a:spcAft>
              <a:buClr>
                <a:schemeClr val="dk1"/>
              </a:buClr>
              <a:buSzPts val="1100"/>
              <a:buFont typeface="Arial"/>
              <a:buNone/>
            </a:pPr>
            <a:r>
              <a:rPr lang="en" sz="1900">
                <a:highlight>
                  <a:srgbClr val="FFFFFF"/>
                </a:highlight>
                <a:latin typeface="Poppins"/>
                <a:ea typeface="Poppins"/>
                <a:cs typeface="Poppins"/>
                <a:sym typeface="Poppins"/>
              </a:rPr>
              <a:t>When pupils are ready we will be learning a sound per week following our school phonics scheme RWI. Please revise these sounds at home with your child so they are more familiar with them. If you require anymore information on our RWI scheme please speak to a member of staff. </a:t>
            </a:r>
            <a:endParaRPr sz="1900">
              <a:highlight>
                <a:srgbClr val="FFFFFF"/>
              </a:highlight>
              <a:latin typeface="Poppins"/>
              <a:ea typeface="Poppins"/>
              <a:cs typeface="Poppins"/>
              <a:sym typeface="Poppins"/>
            </a:endParaRPr>
          </a:p>
          <a:p>
            <a:pPr marL="0" lvl="0" indent="0" algn="l" rtl="0">
              <a:spcBef>
                <a:spcPts val="600"/>
              </a:spcBef>
              <a:spcAft>
                <a:spcPts val="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5"/>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3600"/>
              <a:buNone/>
            </a:pPr>
            <a:r>
              <a:rPr lang="en"/>
              <a:t>Inquiry Based Learning</a:t>
            </a:r>
            <a:endParaRPr/>
          </a:p>
        </p:txBody>
      </p:sp>
      <p:sp>
        <p:nvSpPr>
          <p:cNvPr id="128" name="Google Shape;128;p25"/>
          <p:cNvSpPr txBox="1">
            <a:spLocks noGrp="1"/>
          </p:cNvSpPr>
          <p:nvPr>
            <p:ph type="body" idx="1"/>
          </p:nvPr>
        </p:nvSpPr>
        <p:spPr>
          <a:xfrm>
            <a:off x="118400" y="1600200"/>
            <a:ext cx="9025500" cy="4967700"/>
          </a:xfrm>
          <a:prstGeom prst="rect">
            <a:avLst/>
          </a:prstGeom>
          <a:noFill/>
          <a:ln>
            <a:noFill/>
          </a:ln>
        </p:spPr>
        <p:txBody>
          <a:bodyPr spcFirstLastPara="1" wrap="square" lIns="91425" tIns="91425" rIns="91425" bIns="91425" anchor="t" anchorCtr="0">
            <a:noAutofit/>
          </a:bodyPr>
          <a:lstStyle/>
          <a:p>
            <a:pPr marL="38100" lvl="0" indent="0" algn="l" rtl="0">
              <a:lnSpc>
                <a:spcPct val="100000"/>
              </a:lnSpc>
              <a:spcBef>
                <a:spcPts val="600"/>
              </a:spcBef>
              <a:spcAft>
                <a:spcPts val="0"/>
              </a:spcAft>
              <a:buSzPts val="3000"/>
              <a:buNone/>
            </a:pPr>
            <a:r>
              <a:rPr lang="en" sz="1900">
                <a:latin typeface="Poppins"/>
                <a:ea typeface="Poppins"/>
                <a:cs typeface="Poppins"/>
                <a:sym typeface="Poppins"/>
              </a:rPr>
              <a:t>Each term, our learners focus on a specific area of the curriculum. This ensures that at Llangan, we spend plenty of time accessing exciting learning opportunities and we become experts in these areas. </a:t>
            </a:r>
            <a:endParaRPr sz="2700">
              <a:latin typeface="Poppins"/>
              <a:ea typeface="Poppins"/>
              <a:cs typeface="Poppins"/>
              <a:sym typeface="Poppins"/>
            </a:endParaRPr>
          </a:p>
          <a:p>
            <a:pPr marL="38100" lvl="0" indent="0" algn="l" rtl="0">
              <a:lnSpc>
                <a:spcPct val="100000"/>
              </a:lnSpc>
              <a:spcBef>
                <a:spcPts val="600"/>
              </a:spcBef>
              <a:spcAft>
                <a:spcPts val="0"/>
              </a:spcAft>
              <a:buSzPts val="3000"/>
              <a:buNone/>
            </a:pPr>
            <a:r>
              <a:rPr lang="en" sz="1900">
                <a:latin typeface="Poppins"/>
                <a:ea typeface="Poppins"/>
                <a:cs typeface="Poppins"/>
                <a:sym typeface="Poppins"/>
              </a:rPr>
              <a:t>The curriculum is split into six areas of learning and experience (AoLEs) which are...</a:t>
            </a:r>
            <a:endParaRPr sz="2700">
              <a:latin typeface="Poppins"/>
              <a:ea typeface="Poppins"/>
              <a:cs typeface="Poppins"/>
              <a:sym typeface="Poppins"/>
            </a:endParaRPr>
          </a:p>
          <a:p>
            <a:pPr marL="457200" lvl="0" indent="-400050" algn="l" rtl="0">
              <a:lnSpc>
                <a:spcPct val="100000"/>
              </a:lnSpc>
              <a:spcBef>
                <a:spcPts val="600"/>
              </a:spcBef>
              <a:spcAft>
                <a:spcPts val="0"/>
              </a:spcAft>
              <a:buSzPts val="2700"/>
              <a:buFont typeface="Poppins"/>
              <a:buChar char="●"/>
            </a:pPr>
            <a:r>
              <a:rPr lang="en" sz="1900">
                <a:latin typeface="Poppins"/>
                <a:ea typeface="Poppins"/>
                <a:cs typeface="Poppins"/>
                <a:sym typeface="Poppins"/>
              </a:rPr>
              <a:t>Language, Literacy and Communication</a:t>
            </a:r>
            <a:endParaRPr sz="2700">
              <a:latin typeface="Poppins"/>
              <a:ea typeface="Poppins"/>
              <a:cs typeface="Poppins"/>
              <a:sym typeface="Poppins"/>
            </a:endParaRPr>
          </a:p>
          <a:p>
            <a:pPr marL="457200" lvl="0" indent="-400050" algn="l" rtl="0">
              <a:lnSpc>
                <a:spcPct val="100000"/>
              </a:lnSpc>
              <a:spcBef>
                <a:spcPts val="600"/>
              </a:spcBef>
              <a:spcAft>
                <a:spcPts val="0"/>
              </a:spcAft>
              <a:buSzPts val="2700"/>
              <a:buFont typeface="Poppins"/>
              <a:buChar char="●"/>
            </a:pPr>
            <a:r>
              <a:rPr lang="en" sz="1900">
                <a:latin typeface="Poppins"/>
                <a:ea typeface="Poppins"/>
                <a:cs typeface="Poppins"/>
                <a:sym typeface="Poppins"/>
              </a:rPr>
              <a:t>Maths and Numeracy</a:t>
            </a:r>
            <a:endParaRPr sz="2700">
              <a:latin typeface="Poppins"/>
              <a:ea typeface="Poppins"/>
              <a:cs typeface="Poppins"/>
              <a:sym typeface="Poppins"/>
            </a:endParaRPr>
          </a:p>
          <a:p>
            <a:pPr marL="457200" lvl="0" indent="-400050" algn="l" rtl="0">
              <a:lnSpc>
                <a:spcPct val="100000"/>
              </a:lnSpc>
              <a:spcBef>
                <a:spcPts val="600"/>
              </a:spcBef>
              <a:spcAft>
                <a:spcPts val="0"/>
              </a:spcAft>
              <a:buSzPts val="2700"/>
              <a:buFont typeface="Poppins"/>
              <a:buChar char="●"/>
            </a:pPr>
            <a:r>
              <a:rPr lang="en" sz="1900">
                <a:latin typeface="Poppins"/>
                <a:ea typeface="Poppins"/>
                <a:cs typeface="Poppins"/>
                <a:sym typeface="Poppins"/>
              </a:rPr>
              <a:t>Humanities</a:t>
            </a:r>
            <a:endParaRPr sz="2700">
              <a:latin typeface="Poppins"/>
              <a:ea typeface="Poppins"/>
              <a:cs typeface="Poppins"/>
              <a:sym typeface="Poppins"/>
            </a:endParaRPr>
          </a:p>
          <a:p>
            <a:pPr marL="457200" lvl="0" indent="-400050" algn="l" rtl="0">
              <a:lnSpc>
                <a:spcPct val="100000"/>
              </a:lnSpc>
              <a:spcBef>
                <a:spcPts val="600"/>
              </a:spcBef>
              <a:spcAft>
                <a:spcPts val="0"/>
              </a:spcAft>
              <a:buSzPts val="2700"/>
              <a:buFont typeface="Poppins"/>
              <a:buChar char="●"/>
            </a:pPr>
            <a:r>
              <a:rPr lang="en" sz="1900">
                <a:latin typeface="Poppins"/>
                <a:ea typeface="Poppins"/>
                <a:cs typeface="Poppins"/>
                <a:sym typeface="Poppins"/>
              </a:rPr>
              <a:t>Science and Technology</a:t>
            </a:r>
            <a:endParaRPr sz="2700">
              <a:latin typeface="Poppins"/>
              <a:ea typeface="Poppins"/>
              <a:cs typeface="Poppins"/>
              <a:sym typeface="Poppins"/>
            </a:endParaRPr>
          </a:p>
          <a:p>
            <a:pPr marL="457200" lvl="0" indent="-400050" algn="l" rtl="0">
              <a:lnSpc>
                <a:spcPct val="100000"/>
              </a:lnSpc>
              <a:spcBef>
                <a:spcPts val="600"/>
              </a:spcBef>
              <a:spcAft>
                <a:spcPts val="0"/>
              </a:spcAft>
              <a:buSzPts val="2700"/>
              <a:buFont typeface="Poppins"/>
              <a:buChar char="●"/>
            </a:pPr>
            <a:r>
              <a:rPr lang="en" sz="1900">
                <a:latin typeface="Poppins"/>
                <a:ea typeface="Poppins"/>
                <a:cs typeface="Poppins"/>
                <a:sym typeface="Poppins"/>
              </a:rPr>
              <a:t>Expressive Arts</a:t>
            </a:r>
            <a:endParaRPr sz="2700">
              <a:latin typeface="Poppins"/>
              <a:ea typeface="Poppins"/>
              <a:cs typeface="Poppins"/>
              <a:sym typeface="Poppins"/>
            </a:endParaRPr>
          </a:p>
          <a:p>
            <a:pPr marL="457200" lvl="0" indent="-400050" algn="l" rtl="0">
              <a:lnSpc>
                <a:spcPct val="100000"/>
              </a:lnSpc>
              <a:spcBef>
                <a:spcPts val="600"/>
              </a:spcBef>
              <a:spcAft>
                <a:spcPts val="0"/>
              </a:spcAft>
              <a:buSzPts val="2700"/>
              <a:buFont typeface="Poppins"/>
              <a:buChar char="●"/>
            </a:pPr>
            <a:r>
              <a:rPr lang="en" sz="1900">
                <a:latin typeface="Poppins"/>
                <a:ea typeface="Poppins"/>
                <a:cs typeface="Poppins"/>
                <a:sym typeface="Poppins"/>
              </a:rPr>
              <a:t>Health and Wellbeing</a:t>
            </a:r>
            <a:endParaRPr sz="2700">
              <a:latin typeface="Poppins"/>
              <a:ea typeface="Poppins"/>
              <a:cs typeface="Poppins"/>
              <a:sym typeface="Poppins"/>
            </a:endParaRPr>
          </a:p>
          <a:p>
            <a:pPr marL="457200" lvl="0" indent="-228600" algn="l" rtl="0">
              <a:lnSpc>
                <a:spcPct val="100000"/>
              </a:lnSpc>
              <a:spcBef>
                <a:spcPts val="600"/>
              </a:spcBef>
              <a:spcAft>
                <a:spcPts val="0"/>
              </a:spcAft>
              <a:buSzPts val="30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6"/>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3600"/>
              <a:buNone/>
            </a:pPr>
            <a:r>
              <a:rPr lang="en"/>
              <a:t>Outdoor Learning </a:t>
            </a:r>
            <a:endParaRPr/>
          </a:p>
        </p:txBody>
      </p:sp>
      <p:sp>
        <p:nvSpPr>
          <p:cNvPr id="134" name="Google Shape;134;p26"/>
          <p:cNvSpPr txBox="1">
            <a:spLocks noGrp="1"/>
          </p:cNvSpPr>
          <p:nvPr>
            <p:ph type="body" idx="1"/>
          </p:nvPr>
        </p:nvSpPr>
        <p:spPr>
          <a:xfrm>
            <a:off x="94350" y="1615650"/>
            <a:ext cx="9049500" cy="4967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 sz="1800">
                <a:highlight>
                  <a:srgbClr val="FFFFFF"/>
                </a:highlight>
                <a:latin typeface="Poppins"/>
                <a:ea typeface="Poppins"/>
                <a:cs typeface="Poppins"/>
                <a:sym typeface="Poppins"/>
              </a:rPr>
              <a:t>We access Outdoor Learning every day. Outdoor experiences are a meaningful part of your child’s learning journey in Llangan. Children may get muddy, wet  or sandy and that’s part of the fun and learning!</a:t>
            </a:r>
            <a:endParaRPr sz="1800">
              <a:highlight>
                <a:srgbClr val="FFFFFF"/>
              </a:highlight>
              <a:latin typeface="Poppins"/>
              <a:ea typeface="Poppins"/>
              <a:cs typeface="Poppins"/>
              <a:sym typeface="Poppins"/>
            </a:endParaRPr>
          </a:p>
          <a:p>
            <a:pPr marL="0" lvl="0" indent="0" algn="l" rtl="0">
              <a:lnSpc>
                <a:spcPct val="115000"/>
              </a:lnSpc>
              <a:spcBef>
                <a:spcPts val="400"/>
              </a:spcBef>
              <a:spcAft>
                <a:spcPts val="0"/>
              </a:spcAft>
              <a:buClr>
                <a:schemeClr val="dk1"/>
              </a:buClr>
              <a:buSzPts val="1100"/>
              <a:buFont typeface="Arial"/>
              <a:buNone/>
            </a:pPr>
            <a:endParaRPr sz="1800">
              <a:highlight>
                <a:srgbClr val="FFFFFF"/>
              </a:highlight>
              <a:latin typeface="Poppins"/>
              <a:ea typeface="Poppins"/>
              <a:cs typeface="Poppins"/>
              <a:sym typeface="Poppins"/>
            </a:endParaRPr>
          </a:p>
          <a:p>
            <a:pPr marL="0" lvl="0" indent="0" algn="l" rtl="0">
              <a:lnSpc>
                <a:spcPct val="115000"/>
              </a:lnSpc>
              <a:spcBef>
                <a:spcPts val="400"/>
              </a:spcBef>
              <a:spcAft>
                <a:spcPts val="0"/>
              </a:spcAft>
              <a:buClr>
                <a:schemeClr val="dk1"/>
              </a:buClr>
              <a:buSzPts val="1100"/>
              <a:buFont typeface="Arial"/>
              <a:buNone/>
            </a:pPr>
            <a:r>
              <a:rPr lang="en" sz="1800">
                <a:highlight>
                  <a:srgbClr val="FFFFFF"/>
                </a:highlight>
                <a:latin typeface="Poppins"/>
                <a:ea typeface="Poppins"/>
                <a:cs typeface="Poppins"/>
                <a:sym typeface="Poppins"/>
              </a:rPr>
              <a:t>We will also be doing Welly Wednesday every </a:t>
            </a:r>
            <a:r>
              <a:rPr lang="en" sz="1800" b="1" u="sng">
                <a:highlight>
                  <a:srgbClr val="FFFFFF"/>
                </a:highlight>
                <a:latin typeface="Poppins"/>
                <a:ea typeface="Poppins"/>
                <a:cs typeface="Poppins"/>
                <a:sym typeface="Poppins"/>
              </a:rPr>
              <a:t>Wednesday morning</a:t>
            </a:r>
            <a:r>
              <a:rPr lang="en" sz="1800">
                <a:highlight>
                  <a:srgbClr val="FFFFFF"/>
                </a:highlight>
                <a:latin typeface="Poppins"/>
                <a:ea typeface="Poppins"/>
                <a:cs typeface="Poppins"/>
                <a:sym typeface="Poppins"/>
              </a:rPr>
              <a:t>. Please help us by providing a suitable pair of wellies so that they can fully embrace these experiences in comfort and safety. Please don’t forget to label these! Please could you also provide your child with a waterproof coat on this day as the autumn &amp; winter approaches.</a:t>
            </a:r>
            <a:endParaRPr sz="1800">
              <a:highlight>
                <a:srgbClr val="FFFFFF"/>
              </a:highlight>
              <a:latin typeface="Poppins"/>
              <a:ea typeface="Poppins"/>
              <a:cs typeface="Poppins"/>
              <a:sym typeface="Poppins"/>
            </a:endParaRPr>
          </a:p>
          <a:p>
            <a:pPr marL="457200" lvl="0" indent="-419100" algn="l" rtl="0">
              <a:lnSpc>
                <a:spcPct val="100000"/>
              </a:lnSpc>
              <a:spcBef>
                <a:spcPts val="600"/>
              </a:spcBef>
              <a:spcAft>
                <a:spcPts val="0"/>
              </a:spcAft>
              <a:buSzPts val="3000"/>
              <a:buNone/>
            </a:pPr>
            <a:endParaRPr sz="1800">
              <a:solidFill>
                <a:srgbClr val="000000"/>
              </a:solidFill>
            </a:endParaRPr>
          </a:p>
          <a:p>
            <a:pPr marL="457200" lvl="0" indent="-419100" algn="l" rtl="0">
              <a:lnSpc>
                <a:spcPct val="100000"/>
              </a:lnSpc>
              <a:spcBef>
                <a:spcPts val="600"/>
              </a:spcBef>
              <a:spcAft>
                <a:spcPts val="0"/>
              </a:spcAft>
              <a:buSzPts val="3000"/>
              <a:buNone/>
            </a:pPr>
            <a:br>
              <a:rPr lang="en" b="0" i="0" u="none" strike="noStrike">
                <a:solidFill>
                  <a:srgbClr val="000000"/>
                </a:solidFill>
              </a:rPr>
            </a:br>
            <a:br>
              <a:rPr lang="en"/>
            </a:br>
            <a:endParaRPr/>
          </a:p>
        </p:txBody>
      </p:sp>
      <p:pic>
        <p:nvPicPr>
          <p:cNvPr id="135" name="Google Shape;135;p26"/>
          <p:cNvPicPr preferRelativeResize="0"/>
          <p:nvPr/>
        </p:nvPicPr>
        <p:blipFill rotWithShape="1">
          <a:blip r:embed="rId3">
            <a:alphaModFix/>
          </a:blip>
          <a:srcRect/>
          <a:stretch/>
        </p:blipFill>
        <p:spPr>
          <a:xfrm>
            <a:off x="3108250" y="4793050"/>
            <a:ext cx="3021700" cy="16921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8"/>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Seesaw</a:t>
            </a:r>
            <a:endParaRPr/>
          </a:p>
        </p:txBody>
      </p:sp>
      <p:sp>
        <p:nvSpPr>
          <p:cNvPr id="141" name="Google Shape;141;p28"/>
          <p:cNvSpPr txBox="1"/>
          <p:nvPr/>
        </p:nvSpPr>
        <p:spPr>
          <a:xfrm>
            <a:off x="0" y="1616100"/>
            <a:ext cx="9144000" cy="501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 sz="2000" i="0" u="none" strike="noStrike" cap="none">
                <a:solidFill>
                  <a:srgbClr val="000000"/>
                </a:solidFill>
                <a:latin typeface="Poppins"/>
                <a:ea typeface="Poppins"/>
                <a:cs typeface="Poppins"/>
                <a:sym typeface="Poppins"/>
              </a:rPr>
              <a:t>Seesaw is a simple way for us to share your child’s learning and special moments from nursery with you. We use it to post photos, video</a:t>
            </a:r>
            <a:r>
              <a:rPr lang="en" sz="2000">
                <a:latin typeface="Poppins"/>
                <a:ea typeface="Poppins"/>
                <a:cs typeface="Poppins"/>
                <a:sym typeface="Poppins"/>
              </a:rPr>
              <a:t>s</a:t>
            </a:r>
            <a:r>
              <a:rPr lang="en" sz="2000" i="0" u="none" strike="noStrike" cap="none">
                <a:solidFill>
                  <a:srgbClr val="000000"/>
                </a:solidFill>
                <a:latin typeface="Poppins"/>
                <a:ea typeface="Poppins"/>
                <a:cs typeface="Poppins"/>
                <a:sym typeface="Poppins"/>
              </a:rPr>
              <a:t>, celebrate achievements and keep you informed about what we’ve been learning in class. </a:t>
            </a:r>
            <a:endParaRPr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endParaRPr sz="20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r>
              <a:rPr lang="en" sz="2000" i="0" u="none" strike="noStrike" cap="none">
                <a:solidFill>
                  <a:srgbClr val="000000"/>
                </a:solidFill>
                <a:latin typeface="Poppins"/>
                <a:ea typeface="Poppins"/>
                <a:cs typeface="Poppins"/>
                <a:sym typeface="Poppins"/>
              </a:rPr>
              <a:t>At times, SeeSaw may be used as a way to reassure you of your child’s wellbeing. </a:t>
            </a:r>
            <a:endParaRPr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endParaRPr sz="20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r>
              <a:rPr lang="en" sz="2000" i="0" u="none" strike="noStrike" cap="none">
                <a:solidFill>
                  <a:srgbClr val="000000"/>
                </a:solidFill>
                <a:latin typeface="Poppins"/>
                <a:ea typeface="Poppins"/>
                <a:cs typeface="Poppins"/>
                <a:sym typeface="Poppins"/>
              </a:rPr>
              <a:t>Please note, SeeSaw is </a:t>
            </a:r>
            <a:r>
              <a:rPr lang="en" sz="2000" b="1" i="0" u="sng" strike="noStrike" cap="none">
                <a:solidFill>
                  <a:srgbClr val="000000"/>
                </a:solidFill>
                <a:latin typeface="Poppins"/>
                <a:ea typeface="Poppins"/>
                <a:cs typeface="Poppins"/>
                <a:sym typeface="Poppins"/>
              </a:rPr>
              <a:t>not</a:t>
            </a:r>
            <a:r>
              <a:rPr lang="en" sz="2000" i="0" u="none" strike="noStrike" cap="none">
                <a:solidFill>
                  <a:srgbClr val="000000"/>
                </a:solidFill>
                <a:latin typeface="Poppins"/>
                <a:ea typeface="Poppins"/>
                <a:cs typeface="Poppins"/>
                <a:sym typeface="Poppins"/>
              </a:rPr>
              <a:t> to be used as a way to communicate with your child’s teachers. This can be done via the office or speaking to teachers regarding quick messages in person at the end of the day.</a:t>
            </a:r>
            <a:endParaRPr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endParaRPr sz="20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r>
              <a:rPr lang="en" sz="2000" i="0" u="none" strike="noStrike" cap="none">
                <a:solidFill>
                  <a:srgbClr val="000000"/>
                </a:solidFill>
                <a:latin typeface="Poppins"/>
                <a:ea typeface="Poppins"/>
                <a:cs typeface="Poppins"/>
                <a:sym typeface="Poppins"/>
              </a:rPr>
              <a:t>Seesaw Login have already been sent home. If you have not received your child’s login, please let us know. </a:t>
            </a:r>
            <a:endParaRPr sz="20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endParaRPr sz="2000">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000"/>
              <a:buFont typeface="Arial"/>
              <a:buNone/>
            </a:pPr>
            <a:r>
              <a:rPr lang="en" sz="2000">
                <a:latin typeface="Poppins"/>
                <a:ea typeface="Poppins"/>
                <a:cs typeface="Poppins"/>
                <a:sym typeface="Poppins"/>
              </a:rPr>
              <a:t>If your child attends wraparound, you will also have a login sent home. </a:t>
            </a:r>
            <a:endParaRPr sz="2000">
              <a:latin typeface="Poppins"/>
              <a:ea typeface="Poppins"/>
              <a:cs typeface="Poppins"/>
              <a:sym typeface="Poppin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g3f9da9f0acf_0_21"/>
          <p:cNvSpPr txBox="1">
            <a:spLocks noGrp="1"/>
          </p:cNvSpPr>
          <p:nvPr>
            <p:ph type="title"/>
          </p:nvPr>
        </p:nvSpPr>
        <p:spPr>
          <a:xfrm>
            <a:off x="457200" y="274638"/>
            <a:ext cx="8229600"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Wraparound/Llangan Childcare </a:t>
            </a:r>
            <a:endParaRPr/>
          </a:p>
        </p:txBody>
      </p:sp>
      <p:sp>
        <p:nvSpPr>
          <p:cNvPr id="147" name="Google Shape;147;g3f9da9f0acf_0_21"/>
          <p:cNvSpPr txBox="1">
            <a:spLocks noGrp="1"/>
          </p:cNvSpPr>
          <p:nvPr>
            <p:ph type="body" idx="1"/>
          </p:nvPr>
        </p:nvSpPr>
        <p:spPr>
          <a:xfrm>
            <a:off x="89525" y="1600200"/>
            <a:ext cx="9054600" cy="5422500"/>
          </a:xfrm>
          <a:prstGeom prst="rect">
            <a:avLst/>
          </a:prstGeom>
        </p:spPr>
        <p:txBody>
          <a:bodyPr spcFirstLastPara="1" wrap="square" lIns="91425" tIns="91425" rIns="91425" bIns="91425" anchor="t" anchorCtr="0">
            <a:noAutofit/>
          </a:bodyPr>
          <a:lstStyle/>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If you would like your child to join wraparound please contact the school office. </a:t>
            </a:r>
            <a:endParaRPr sz="1400">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School lunches may be pre-ordered via your ParentPay account or if not a member of staff will order the hot meal of the day for them.</a:t>
            </a:r>
            <a:endParaRPr sz="1400">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The menu is set by Big Fresh. As a school, we are unable to change the choices provided each day. If your child does not like anything on the menu, please ensure you provide a packed lunch for your child or choose an alternative meal on parent pay.</a:t>
            </a:r>
            <a:endParaRPr sz="1600" b="1">
              <a:solidFill>
                <a:srgbClr val="4F81BD"/>
              </a:solidFill>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Snack - Please send in an additional snack for the afternoon. Fruit or vegetables only - </a:t>
            </a:r>
            <a:r>
              <a:rPr lang="en" sz="1400" b="1">
                <a:highlight>
                  <a:srgbClr val="FFFFFF"/>
                </a:highlight>
                <a:latin typeface="Poppins"/>
                <a:ea typeface="Poppins"/>
                <a:cs typeface="Poppins"/>
                <a:sym typeface="Poppins"/>
              </a:rPr>
              <a:t>NO NUTS.</a:t>
            </a:r>
            <a:endParaRPr sz="1400" b="1">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Please provide at least 1 set of spare pair of clothes for your child in case of toileting accidents , messy play, outdoor play and cooking activities. </a:t>
            </a:r>
            <a:endParaRPr sz="1400">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If your child has a toileting accident, they will be sent home with a slip of paper to tell you.</a:t>
            </a:r>
            <a:endParaRPr sz="1400">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Communication - Seesaw is used to share images from the afternoon. Please continue to use the school email address to contact wraparound staff and we will get back to you asap or you can talk to us down on the gate at home time. </a:t>
            </a:r>
            <a:endParaRPr sz="1400">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Home time for wraparound is 3.20pm. The person collecting will be asked to sign the child out by a member of staff down at the gate. </a:t>
            </a:r>
            <a:endParaRPr sz="1400">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If you have any questions regarding wraparound, please feel free to ask a member of staff. </a:t>
            </a:r>
            <a:endParaRPr sz="1400">
              <a:highlight>
                <a:srgbClr val="FFFFFF"/>
              </a:highlight>
              <a:latin typeface="Poppins"/>
              <a:ea typeface="Poppins"/>
              <a:cs typeface="Poppins"/>
              <a:sym typeface="Poppins"/>
            </a:endParaRPr>
          </a:p>
          <a:p>
            <a:pPr marL="457200" lvl="0" indent="-317500" algn="l" rtl="0">
              <a:lnSpc>
                <a:spcPct val="115000"/>
              </a:lnSpc>
              <a:spcBef>
                <a:spcPts val="0"/>
              </a:spcBef>
              <a:spcAft>
                <a:spcPts val="0"/>
              </a:spcAft>
              <a:buSzPts val="1400"/>
              <a:buFont typeface="Poppins"/>
              <a:buChar char="●"/>
            </a:pPr>
            <a:r>
              <a:rPr lang="en" sz="1400">
                <a:highlight>
                  <a:srgbClr val="FFFFFF"/>
                </a:highlight>
                <a:latin typeface="Poppins"/>
                <a:ea typeface="Poppins"/>
                <a:cs typeface="Poppins"/>
                <a:sym typeface="Poppins"/>
              </a:rPr>
              <a:t>ADHOC days are always available if needed, please email the office if you require any dates. </a:t>
            </a:r>
            <a:endParaRPr sz="1400">
              <a:highlight>
                <a:srgbClr val="FFFFFF"/>
              </a:highlight>
              <a:latin typeface="Poppins"/>
              <a:ea typeface="Poppins"/>
              <a:cs typeface="Poppins"/>
              <a:sym typeface="Poppins"/>
            </a:endParaRPr>
          </a:p>
          <a:p>
            <a:pPr marL="0" lvl="0" indent="0" algn="l" rtl="0">
              <a:spcBef>
                <a:spcPts val="600"/>
              </a:spcBef>
              <a:spcAft>
                <a:spcPts val="0"/>
              </a:spcAft>
              <a:buNone/>
            </a:pPr>
            <a:endParaRPr sz="29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Keeping in Touch</a:t>
            </a:r>
            <a:endParaRPr sz="4000"/>
          </a:p>
        </p:txBody>
      </p:sp>
      <p:sp>
        <p:nvSpPr>
          <p:cNvPr id="153" name="Google Shape;153;p10"/>
          <p:cNvSpPr txBox="1"/>
          <p:nvPr/>
        </p:nvSpPr>
        <p:spPr>
          <a:xfrm>
            <a:off x="74700" y="1566050"/>
            <a:ext cx="9069300" cy="5150400"/>
          </a:xfrm>
          <a:prstGeom prst="rect">
            <a:avLst/>
          </a:prstGeom>
          <a:noFill/>
          <a:ln>
            <a:noFill/>
          </a:ln>
        </p:spPr>
        <p:txBody>
          <a:bodyPr spcFirstLastPara="1" wrap="square" lIns="91425" tIns="91425" rIns="91425" bIns="91425" anchor="t" anchorCtr="0">
            <a:noAutofit/>
          </a:bodyPr>
          <a:lstStyle/>
          <a:p>
            <a:pPr marL="0" lvl="0" indent="0" algn="l" rtl="0">
              <a:spcBef>
                <a:spcPts val="600"/>
              </a:spcBef>
              <a:spcAft>
                <a:spcPts val="0"/>
              </a:spcAft>
              <a:buClr>
                <a:schemeClr val="dk1"/>
              </a:buClr>
              <a:buSzPts val="1800"/>
              <a:buFont typeface="Arial"/>
              <a:buNone/>
            </a:pPr>
            <a:r>
              <a:rPr lang="en" sz="2100">
                <a:solidFill>
                  <a:schemeClr val="dk1"/>
                </a:solidFill>
                <a:latin typeface="Poppins"/>
                <a:ea typeface="Poppins"/>
                <a:cs typeface="Poppins"/>
                <a:sym typeface="Poppins"/>
              </a:rPr>
              <a:t>If you need to speak to a member of staff, please contact the school office via phone or email and we will get back to you as soon as possible. </a:t>
            </a:r>
            <a:r>
              <a:rPr lang="en" sz="2100">
                <a:solidFill>
                  <a:schemeClr val="dk1"/>
                </a:solidFill>
                <a:highlight>
                  <a:srgbClr val="FFFFFF"/>
                </a:highlight>
                <a:latin typeface="Poppins"/>
                <a:ea typeface="Poppins"/>
                <a:cs typeface="Poppins"/>
                <a:sym typeface="Poppins"/>
              </a:rPr>
              <a:t>Staff are working in their classrooms at the start of each day however staff are available at the end of each day (except Wednesdays) to chat through informal and brief issues.</a:t>
            </a:r>
            <a:endParaRPr sz="2100">
              <a:solidFill>
                <a:schemeClr val="dk1"/>
              </a:solidFill>
              <a:highlight>
                <a:srgbClr val="FFFFFF"/>
              </a:highlight>
              <a:latin typeface="Poppins"/>
              <a:ea typeface="Poppins"/>
              <a:cs typeface="Poppins"/>
              <a:sym typeface="Poppins"/>
            </a:endParaRPr>
          </a:p>
          <a:p>
            <a:pPr marL="0" lvl="0" indent="0" algn="l" rtl="0">
              <a:lnSpc>
                <a:spcPct val="115000"/>
              </a:lnSpc>
              <a:spcBef>
                <a:spcPts val="0"/>
              </a:spcBef>
              <a:spcAft>
                <a:spcPts val="0"/>
              </a:spcAft>
              <a:buClr>
                <a:schemeClr val="dk1"/>
              </a:buClr>
              <a:buSzPts val="1100"/>
              <a:buFont typeface="Arial"/>
              <a:buNone/>
            </a:pPr>
            <a:endParaRPr sz="2100">
              <a:solidFill>
                <a:schemeClr val="dk1"/>
              </a:solidFill>
              <a:highlight>
                <a:srgbClr val="FFFFFF"/>
              </a:highlight>
              <a:latin typeface="Poppins"/>
              <a:ea typeface="Poppins"/>
              <a:cs typeface="Poppins"/>
              <a:sym typeface="Poppins"/>
            </a:endParaRPr>
          </a:p>
          <a:p>
            <a:pPr marL="457200" lvl="0" indent="-361950" algn="l" rtl="0">
              <a:lnSpc>
                <a:spcPct val="115000"/>
              </a:lnSpc>
              <a:spcBef>
                <a:spcPts val="400"/>
              </a:spcBef>
              <a:spcAft>
                <a:spcPts val="0"/>
              </a:spcAft>
              <a:buClr>
                <a:schemeClr val="dk1"/>
              </a:buClr>
              <a:buSzPts val="2100"/>
              <a:buFont typeface="Poppins"/>
              <a:buChar char="●"/>
            </a:pPr>
            <a:r>
              <a:rPr lang="en" sz="2100">
                <a:solidFill>
                  <a:schemeClr val="dk1"/>
                </a:solidFill>
                <a:highlight>
                  <a:srgbClr val="FFFFFF"/>
                </a:highlight>
                <a:latin typeface="Poppins"/>
                <a:ea typeface="Poppins"/>
                <a:cs typeface="Poppins"/>
                <a:sym typeface="Poppins"/>
              </a:rPr>
              <a:t>Please contact the school office if you require an appointment.</a:t>
            </a:r>
            <a:endParaRPr sz="2100">
              <a:solidFill>
                <a:schemeClr val="dk1"/>
              </a:solidFill>
              <a:highlight>
                <a:srgbClr val="FFFFFF"/>
              </a:highlight>
              <a:latin typeface="Poppins"/>
              <a:ea typeface="Poppins"/>
              <a:cs typeface="Poppins"/>
              <a:sym typeface="Poppins"/>
            </a:endParaRPr>
          </a:p>
          <a:p>
            <a:pPr marL="457200" lvl="0" indent="-361950" algn="l" rtl="0">
              <a:lnSpc>
                <a:spcPct val="115000"/>
              </a:lnSpc>
              <a:spcBef>
                <a:spcPts val="0"/>
              </a:spcBef>
              <a:spcAft>
                <a:spcPts val="0"/>
              </a:spcAft>
              <a:buClr>
                <a:schemeClr val="dk1"/>
              </a:buClr>
              <a:buSzPts val="2100"/>
              <a:buFont typeface="Poppins"/>
              <a:buChar char="●"/>
            </a:pPr>
            <a:r>
              <a:rPr lang="en" sz="2100">
                <a:solidFill>
                  <a:schemeClr val="dk1"/>
                </a:solidFill>
                <a:highlight>
                  <a:srgbClr val="FFFFFF"/>
                </a:highlight>
                <a:latin typeface="Poppins"/>
                <a:ea typeface="Poppins"/>
                <a:cs typeface="Poppins"/>
                <a:sym typeface="Poppins"/>
              </a:rPr>
              <a:t>Weekly newsletters &amp; blogs are available via the school website.</a:t>
            </a:r>
            <a:endParaRPr sz="2100">
              <a:solidFill>
                <a:schemeClr val="dk1"/>
              </a:solidFill>
              <a:highlight>
                <a:srgbClr val="FFFFFF"/>
              </a:highlight>
              <a:latin typeface="Poppins"/>
              <a:ea typeface="Poppins"/>
              <a:cs typeface="Poppins"/>
              <a:sym typeface="Poppins"/>
            </a:endParaRPr>
          </a:p>
          <a:p>
            <a:pPr marL="457200" lvl="0" indent="-361950" algn="l" rtl="0">
              <a:lnSpc>
                <a:spcPct val="115000"/>
              </a:lnSpc>
              <a:spcBef>
                <a:spcPts val="0"/>
              </a:spcBef>
              <a:spcAft>
                <a:spcPts val="0"/>
              </a:spcAft>
              <a:buClr>
                <a:schemeClr val="dk1"/>
              </a:buClr>
              <a:buSzPts val="2100"/>
              <a:buFont typeface="Poppins"/>
              <a:buChar char="●"/>
            </a:pPr>
            <a:r>
              <a:rPr lang="en" sz="2100">
                <a:solidFill>
                  <a:schemeClr val="dk1"/>
                </a:solidFill>
                <a:highlight>
                  <a:srgbClr val="FFFFFF"/>
                </a:highlight>
                <a:latin typeface="Poppins"/>
                <a:ea typeface="Poppins"/>
                <a:cs typeface="Poppins"/>
                <a:sym typeface="Poppins"/>
              </a:rPr>
              <a:t>Download the School News App to keep up to date with school life.</a:t>
            </a:r>
            <a:endParaRPr sz="2100">
              <a:solidFill>
                <a:schemeClr val="dk1"/>
              </a:solidFill>
              <a:highlight>
                <a:srgbClr val="FFFFFF"/>
              </a:highlight>
              <a:latin typeface="Poppins"/>
              <a:ea typeface="Poppins"/>
              <a:cs typeface="Poppins"/>
              <a:sym typeface="Poppins"/>
            </a:endParaRPr>
          </a:p>
          <a:p>
            <a:pPr marL="457200" lvl="0" indent="-361950" algn="l" rtl="0">
              <a:spcBef>
                <a:spcPts val="600"/>
              </a:spcBef>
              <a:spcAft>
                <a:spcPts val="0"/>
              </a:spcAft>
              <a:buClr>
                <a:schemeClr val="dk1"/>
              </a:buClr>
              <a:buSzPts val="2100"/>
              <a:buFont typeface="Poppins"/>
              <a:buChar char="●"/>
            </a:pPr>
            <a:r>
              <a:rPr lang="en" sz="2100">
                <a:solidFill>
                  <a:schemeClr val="dk1"/>
                </a:solidFill>
                <a:latin typeface="Poppins"/>
                <a:ea typeface="Poppins"/>
                <a:cs typeface="Poppins"/>
                <a:sym typeface="Poppins"/>
              </a:rPr>
              <a:t>Please do not pass on messages at the school gate as this is a busy time for all members of staff. All absences and messages must be reported to the school office. </a:t>
            </a:r>
            <a:endParaRPr sz="3100" i="0" u="none" strike="noStrike" cap="none">
              <a:solidFill>
                <a:srgbClr val="000000"/>
              </a:solidFill>
              <a:latin typeface="Poppins"/>
              <a:ea typeface="Poppins"/>
              <a:cs typeface="Poppins"/>
              <a:sym typeface="Poppins"/>
            </a:endParaRPr>
          </a:p>
          <a:p>
            <a:pPr marL="0" marR="0" lvl="0" indent="0" algn="l" rtl="0">
              <a:lnSpc>
                <a:spcPct val="100000"/>
              </a:lnSpc>
              <a:spcBef>
                <a:spcPts val="600"/>
              </a:spcBef>
              <a:spcAft>
                <a:spcPts val="0"/>
              </a:spcAft>
              <a:buClr>
                <a:srgbClr val="000000"/>
              </a:buClr>
              <a:buSzPts val="2800"/>
              <a:buFont typeface="Arial"/>
              <a:buNone/>
            </a:pPr>
            <a:endParaRPr sz="21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2800"/>
              <a:buFont typeface="Arial"/>
              <a:buNone/>
            </a:pPr>
            <a:br>
              <a:rPr lang="en" sz="2800" b="0" i="0" u="none" strike="noStrike" cap="none">
                <a:solidFill>
                  <a:srgbClr val="000000"/>
                </a:solidFill>
                <a:latin typeface="Arial"/>
                <a:ea typeface="Arial"/>
                <a:cs typeface="Arial"/>
                <a:sym typeface="Arial"/>
              </a:rPr>
            </a:br>
            <a:br>
              <a:rPr lang="en" sz="2800" b="0" i="0" u="none" strike="noStrike" cap="none">
                <a:solidFill>
                  <a:srgbClr val="000000"/>
                </a:solidFill>
                <a:latin typeface="Arial"/>
                <a:ea typeface="Arial"/>
                <a:cs typeface="Arial"/>
                <a:sym typeface="Arial"/>
              </a:rPr>
            </a:br>
            <a:endParaRPr sz="2000" b="0" i="0" u="none" strike="noStrike" cap="non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g2fb1c41c2ce_0_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School App</a:t>
            </a:r>
            <a:endParaRPr/>
          </a:p>
        </p:txBody>
      </p:sp>
      <p:pic>
        <p:nvPicPr>
          <p:cNvPr id="159" name="Google Shape;159;g2fb1c41c2ce_0_0"/>
          <p:cNvPicPr preferRelativeResize="0"/>
          <p:nvPr/>
        </p:nvPicPr>
        <p:blipFill rotWithShape="1">
          <a:blip r:embed="rId3">
            <a:alphaModFix/>
          </a:blip>
          <a:srcRect/>
          <a:stretch/>
        </p:blipFill>
        <p:spPr>
          <a:xfrm>
            <a:off x="132825" y="1651700"/>
            <a:ext cx="8771549" cy="49406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7"/>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Resource Wishlist</a:t>
            </a:r>
            <a:endParaRPr/>
          </a:p>
        </p:txBody>
      </p:sp>
      <p:sp>
        <p:nvSpPr>
          <p:cNvPr id="165" name="Google Shape;165;p27"/>
          <p:cNvSpPr txBox="1"/>
          <p:nvPr/>
        </p:nvSpPr>
        <p:spPr>
          <a:xfrm>
            <a:off x="60650" y="1579500"/>
            <a:ext cx="9083400" cy="424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 sz="1800" i="0" u="none" strike="noStrike" cap="none">
                <a:solidFill>
                  <a:srgbClr val="000000"/>
                </a:solidFill>
                <a:latin typeface="Poppins"/>
                <a:ea typeface="Poppins"/>
                <a:cs typeface="Poppins"/>
                <a:sym typeface="Poppins"/>
              </a:rPr>
              <a:t>In Dosbarth Gwenynen, we use a range of resources to enhance our learners learning and development. These include practising letter formation in shaving foam, sand play</a:t>
            </a:r>
            <a:r>
              <a:rPr lang="en" sz="1800">
                <a:latin typeface="Poppins"/>
                <a:ea typeface="Poppins"/>
                <a:cs typeface="Poppins"/>
                <a:sym typeface="Poppins"/>
              </a:rPr>
              <a:t>, playdough</a:t>
            </a:r>
            <a:r>
              <a:rPr lang="en" sz="1800" i="0" u="none" strike="noStrike" cap="none">
                <a:solidFill>
                  <a:srgbClr val="000000"/>
                </a:solidFill>
                <a:latin typeface="Poppins"/>
                <a:ea typeface="Poppins"/>
                <a:cs typeface="Poppins"/>
                <a:sym typeface="Poppins"/>
              </a:rPr>
              <a:t> and a range of writing resources. To keep these resources replenished, we kindly ask for a donation of £1 a week. This can be paid through Parent Pay.</a:t>
            </a:r>
            <a:endParaRPr sz="18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3200"/>
              <a:buFont typeface="Arial"/>
              <a:buNone/>
            </a:pPr>
            <a:endParaRPr sz="18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3200"/>
              <a:buFont typeface="Arial"/>
              <a:buNone/>
            </a:pPr>
            <a:r>
              <a:rPr lang="en" sz="1800" i="0" u="none" strike="noStrike" cap="none">
                <a:solidFill>
                  <a:srgbClr val="000000"/>
                </a:solidFill>
                <a:latin typeface="Poppins"/>
                <a:ea typeface="Poppins"/>
                <a:cs typeface="Poppins"/>
                <a:sym typeface="Poppins"/>
              </a:rPr>
              <a:t>We also have an Amazon Wishlist, where each class has a wishlist of resources we may need throughout the the term</a:t>
            </a:r>
            <a:r>
              <a:rPr lang="en" sz="1800">
                <a:latin typeface="Poppins"/>
                <a:ea typeface="Poppins"/>
                <a:cs typeface="Poppins"/>
                <a:sym typeface="Poppins"/>
              </a:rPr>
              <a:t> and would be very grateful for.</a:t>
            </a:r>
            <a:endParaRPr sz="1800" i="0" u="none" strike="noStrike" cap="none">
              <a:solidFill>
                <a:srgbClr val="000000"/>
              </a:solidFill>
              <a:latin typeface="Poppins"/>
              <a:ea typeface="Poppins"/>
              <a:cs typeface="Poppins"/>
              <a:sym typeface="Poppins"/>
            </a:endParaRPr>
          </a:p>
          <a:p>
            <a:pPr marL="0" lvl="0" indent="0" algn="l" rtl="0">
              <a:spcBef>
                <a:spcPts val="0"/>
              </a:spcBef>
              <a:spcAft>
                <a:spcPts val="0"/>
              </a:spcAft>
              <a:buClr>
                <a:schemeClr val="dk1"/>
              </a:buClr>
              <a:buSzPts val="1400"/>
              <a:buFont typeface="Arial"/>
              <a:buNone/>
            </a:pPr>
            <a:endParaRPr sz="1800">
              <a:latin typeface="Poppins"/>
              <a:ea typeface="Poppins"/>
              <a:cs typeface="Poppins"/>
              <a:sym typeface="Poppins"/>
            </a:endParaRPr>
          </a:p>
          <a:p>
            <a:pPr marL="0" lvl="0" indent="0" algn="l" rtl="0">
              <a:spcBef>
                <a:spcPts val="0"/>
              </a:spcBef>
              <a:spcAft>
                <a:spcPts val="0"/>
              </a:spcAft>
              <a:buClr>
                <a:schemeClr val="dk1"/>
              </a:buClr>
              <a:buSzPts val="1400"/>
              <a:buFont typeface="Arial"/>
              <a:buNone/>
            </a:pPr>
            <a:r>
              <a:rPr lang="en" sz="1800" b="1" i="1">
                <a:solidFill>
                  <a:schemeClr val="dk1"/>
                </a:solidFill>
                <a:latin typeface="Poppins"/>
                <a:ea typeface="Poppins"/>
                <a:cs typeface="Poppins"/>
                <a:sym typeface="Poppins"/>
              </a:rPr>
              <a:t>These items do not need necessarily have to be bought from Amazon and maybe found cheaper from other outlets. </a:t>
            </a:r>
            <a:endParaRPr sz="1800" b="1" i="1">
              <a:latin typeface="Poppins"/>
              <a:ea typeface="Poppins"/>
              <a:cs typeface="Poppins"/>
              <a:sym typeface="Poppins"/>
            </a:endParaRPr>
          </a:p>
          <a:p>
            <a:pPr marL="0" marR="0" lvl="0" indent="0" algn="l" rtl="0">
              <a:lnSpc>
                <a:spcPct val="100000"/>
              </a:lnSpc>
              <a:spcBef>
                <a:spcPts val="0"/>
              </a:spcBef>
              <a:spcAft>
                <a:spcPts val="0"/>
              </a:spcAft>
              <a:buClr>
                <a:srgbClr val="000000"/>
              </a:buClr>
              <a:buSzPts val="3200"/>
              <a:buFont typeface="Arial"/>
              <a:buNone/>
            </a:pPr>
            <a:endParaRPr sz="1800" i="0" u="none" strike="noStrike" cap="none">
              <a:solidFill>
                <a:srgbClr val="000000"/>
              </a:solidFill>
              <a:latin typeface="Poppins"/>
              <a:ea typeface="Poppins"/>
              <a:cs typeface="Poppins"/>
              <a:sym typeface="Poppins"/>
            </a:endParaRPr>
          </a:p>
          <a:p>
            <a:pPr marL="0" marR="0" lvl="0" indent="0" algn="l" rtl="0">
              <a:lnSpc>
                <a:spcPct val="100000"/>
              </a:lnSpc>
              <a:spcBef>
                <a:spcPts val="0"/>
              </a:spcBef>
              <a:spcAft>
                <a:spcPts val="0"/>
              </a:spcAft>
              <a:buClr>
                <a:srgbClr val="000000"/>
              </a:buClr>
              <a:buSzPts val="3200"/>
              <a:buFont typeface="Arial"/>
              <a:buNone/>
            </a:pPr>
            <a:r>
              <a:rPr lang="en" sz="1800" i="0" u="none" strike="noStrike" cap="none">
                <a:solidFill>
                  <a:srgbClr val="000000"/>
                </a:solidFill>
                <a:latin typeface="Poppins"/>
                <a:ea typeface="Poppins"/>
                <a:cs typeface="Poppins"/>
                <a:sym typeface="Poppins"/>
              </a:rPr>
              <a:t>Our Amazon </a:t>
            </a:r>
            <a:r>
              <a:rPr lang="en" sz="1800">
                <a:latin typeface="Poppins"/>
                <a:ea typeface="Poppins"/>
                <a:cs typeface="Poppins"/>
                <a:sym typeface="Poppins"/>
              </a:rPr>
              <a:t>Wish List</a:t>
            </a:r>
            <a:r>
              <a:rPr lang="en" sz="1800" i="0" u="none" strike="noStrike" cap="none">
                <a:solidFill>
                  <a:srgbClr val="000000"/>
                </a:solidFill>
                <a:latin typeface="Poppins"/>
                <a:ea typeface="Poppins"/>
                <a:cs typeface="Poppins"/>
                <a:sym typeface="Poppins"/>
              </a:rPr>
              <a:t> </a:t>
            </a:r>
            <a:r>
              <a:rPr lang="en" sz="1800">
                <a:latin typeface="Poppins"/>
                <a:ea typeface="Poppins"/>
                <a:cs typeface="Poppins"/>
                <a:sym typeface="Poppins"/>
              </a:rPr>
              <a:t>is updated regularly. Please keep an eye out on Seesaw for an updated list.</a:t>
            </a:r>
            <a:endParaRPr sz="1400" b="0" i="0" u="none" strike="noStrike" cap="none">
              <a:solidFill>
                <a:srgbClr val="000000"/>
              </a:solidFill>
              <a:latin typeface="Arial"/>
              <a:ea typeface="Arial"/>
              <a:cs typeface="Arial"/>
              <a:sym typeface="Arial"/>
            </a:endParaRPr>
          </a:p>
        </p:txBody>
      </p:sp>
      <p:sp>
        <p:nvSpPr>
          <p:cNvPr id="166" name="Google Shape;166;p27"/>
          <p:cNvSpPr txBox="1"/>
          <p:nvPr/>
        </p:nvSpPr>
        <p:spPr>
          <a:xfrm>
            <a:off x="1807285" y="6321752"/>
            <a:ext cx="5787600" cy="307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g3fa3f0e2a29_0_0"/>
          <p:cNvSpPr txBox="1">
            <a:spLocks noGrp="1"/>
          </p:cNvSpPr>
          <p:nvPr>
            <p:ph type="title"/>
          </p:nvPr>
        </p:nvSpPr>
        <p:spPr>
          <a:xfrm>
            <a:off x="457200" y="274638"/>
            <a:ext cx="8229600"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Dates for your diary</a:t>
            </a:r>
            <a:endParaRPr/>
          </a:p>
        </p:txBody>
      </p:sp>
      <p:sp>
        <p:nvSpPr>
          <p:cNvPr id="172" name="Google Shape;172;g3fa3f0e2a29_0_0"/>
          <p:cNvSpPr txBox="1">
            <a:spLocks noGrp="1"/>
          </p:cNvSpPr>
          <p:nvPr>
            <p:ph type="body" idx="1"/>
          </p:nvPr>
        </p:nvSpPr>
        <p:spPr>
          <a:xfrm>
            <a:off x="0" y="1600200"/>
            <a:ext cx="9084300" cy="5191500"/>
          </a:xfrm>
          <a:prstGeom prst="rect">
            <a:avLst/>
          </a:prstGeom>
        </p:spPr>
        <p:txBody>
          <a:bodyPr spcFirstLastPara="1" wrap="square" lIns="91425" tIns="91425" rIns="91425" bIns="91425" anchor="t" anchorCtr="0">
            <a:noAutofit/>
          </a:bodyPr>
          <a:lstStyle/>
          <a:p>
            <a:pPr marL="457200" lvl="0" indent="-342900" algn="l" rtl="0">
              <a:spcBef>
                <a:spcPts val="600"/>
              </a:spcBef>
              <a:spcAft>
                <a:spcPts val="0"/>
              </a:spcAft>
              <a:buSzPts val="1800"/>
              <a:buFont typeface="Poppins"/>
              <a:buChar char="●"/>
            </a:pPr>
            <a:r>
              <a:rPr lang="en" sz="1800">
                <a:latin typeface="Poppins"/>
                <a:ea typeface="Poppins"/>
                <a:cs typeface="Poppins"/>
                <a:sym typeface="Poppins"/>
              </a:rPr>
              <a:t>24th September - Macmillan Coffee Morning (9.00am - 10.00am)</a:t>
            </a:r>
            <a:br>
              <a:rPr lang="en" sz="1800">
                <a:latin typeface="Poppins"/>
                <a:ea typeface="Poppins"/>
                <a:cs typeface="Poppins"/>
                <a:sym typeface="Poppins"/>
              </a:rPr>
            </a:br>
            <a:endParaRPr sz="1800">
              <a:latin typeface="Poppins"/>
              <a:ea typeface="Poppins"/>
              <a:cs typeface="Poppins"/>
              <a:sym typeface="Poppins"/>
            </a:endParaRPr>
          </a:p>
          <a:p>
            <a:pPr marL="457200" lvl="0" indent="-342900" algn="l" rtl="0">
              <a:spcBef>
                <a:spcPts val="0"/>
              </a:spcBef>
              <a:spcAft>
                <a:spcPts val="0"/>
              </a:spcAft>
              <a:buSzPts val="1800"/>
              <a:buFont typeface="Poppins"/>
              <a:buChar char="●"/>
            </a:pPr>
            <a:r>
              <a:rPr lang="en" sz="1800">
                <a:latin typeface="Poppins"/>
                <a:ea typeface="Poppins"/>
                <a:cs typeface="Poppins"/>
                <a:sym typeface="Poppins"/>
              </a:rPr>
              <a:t>5th October - Individual pupil photos</a:t>
            </a:r>
            <a:br>
              <a:rPr lang="en" sz="1800">
                <a:latin typeface="Poppins"/>
                <a:ea typeface="Poppins"/>
                <a:cs typeface="Poppins"/>
                <a:sym typeface="Poppins"/>
              </a:rPr>
            </a:br>
            <a:endParaRPr sz="1800">
              <a:latin typeface="Poppins"/>
              <a:ea typeface="Poppins"/>
              <a:cs typeface="Poppins"/>
              <a:sym typeface="Poppins"/>
            </a:endParaRPr>
          </a:p>
          <a:p>
            <a:pPr marL="457200" lvl="0" indent="-336550" algn="l" rtl="0">
              <a:spcBef>
                <a:spcPts val="0"/>
              </a:spcBef>
              <a:spcAft>
                <a:spcPts val="0"/>
              </a:spcAft>
              <a:buSzPts val="1700"/>
              <a:buFont typeface="Poppins"/>
              <a:buChar char="●"/>
            </a:pPr>
            <a:r>
              <a:rPr lang="en" sz="1800">
                <a:latin typeface="Poppins"/>
                <a:ea typeface="Poppins"/>
                <a:cs typeface="Poppins"/>
                <a:sym typeface="Poppins"/>
              </a:rPr>
              <a:t>9th October - Harvest Festival (2.00pm - 3.30pm) - </a:t>
            </a:r>
            <a:r>
              <a:rPr lang="en" sz="1500" b="1">
                <a:latin typeface="Poppins"/>
                <a:ea typeface="Poppins"/>
                <a:cs typeface="Poppins"/>
                <a:sym typeface="Poppins"/>
              </a:rPr>
              <a:t>Nursery children who don’t attend wraparound are welcome to come back to join in with our class song performance and then return back to parents to enjoy the rest of the harvest festival celebrations. </a:t>
            </a:r>
            <a:br>
              <a:rPr lang="en" sz="1500" b="1">
                <a:latin typeface="Poppins"/>
                <a:ea typeface="Poppins"/>
                <a:cs typeface="Poppins"/>
                <a:sym typeface="Poppins"/>
              </a:rPr>
            </a:br>
            <a:endParaRPr sz="1800">
              <a:latin typeface="Poppins"/>
              <a:ea typeface="Poppins"/>
              <a:cs typeface="Poppins"/>
              <a:sym typeface="Poppins"/>
            </a:endParaRPr>
          </a:p>
          <a:p>
            <a:pPr marL="457200" lvl="0" indent="-342900" algn="l" rtl="0">
              <a:spcBef>
                <a:spcPts val="0"/>
              </a:spcBef>
              <a:spcAft>
                <a:spcPts val="0"/>
              </a:spcAft>
              <a:buSzPts val="1800"/>
              <a:buFont typeface="Poppins"/>
              <a:buChar char="●"/>
            </a:pPr>
            <a:r>
              <a:rPr lang="en" sz="1800">
                <a:latin typeface="Poppins"/>
                <a:ea typeface="Poppins"/>
                <a:cs typeface="Poppins"/>
                <a:sym typeface="Poppins"/>
              </a:rPr>
              <a:t>15th &amp; 20th October - Parent/Teacher consultations</a:t>
            </a:r>
            <a:br>
              <a:rPr lang="en" sz="1800">
                <a:latin typeface="Poppins"/>
                <a:ea typeface="Poppins"/>
                <a:cs typeface="Poppins"/>
                <a:sym typeface="Poppins"/>
              </a:rPr>
            </a:br>
            <a:endParaRPr sz="1800">
              <a:latin typeface="Poppins"/>
              <a:ea typeface="Poppins"/>
              <a:cs typeface="Poppins"/>
              <a:sym typeface="Poppins"/>
            </a:endParaRPr>
          </a:p>
          <a:p>
            <a:pPr marL="457200" lvl="0" indent="-336550" algn="l" rtl="0">
              <a:spcBef>
                <a:spcPts val="0"/>
              </a:spcBef>
              <a:spcAft>
                <a:spcPts val="0"/>
              </a:spcAft>
              <a:buSzPts val="1700"/>
              <a:buFont typeface="Poppins"/>
              <a:buChar char="●"/>
            </a:pPr>
            <a:r>
              <a:rPr lang="en" sz="1800">
                <a:latin typeface="Poppins"/>
                <a:ea typeface="Poppins"/>
                <a:cs typeface="Poppins"/>
                <a:sym typeface="Poppins"/>
              </a:rPr>
              <a:t>A school trip will be organised linked to our new inquiry, a date will be shared with you once we know. </a:t>
            </a:r>
            <a:br>
              <a:rPr lang="en" sz="1800">
                <a:latin typeface="Poppins"/>
                <a:ea typeface="Poppins"/>
                <a:cs typeface="Poppins"/>
                <a:sym typeface="Poppins"/>
              </a:rPr>
            </a:br>
            <a:br>
              <a:rPr lang="en" sz="1800">
                <a:latin typeface="Poppins"/>
                <a:ea typeface="Poppins"/>
                <a:cs typeface="Poppins"/>
                <a:sym typeface="Poppins"/>
              </a:rPr>
            </a:br>
            <a:r>
              <a:rPr lang="en" sz="1800" b="1" u="sng">
                <a:latin typeface="Poppins"/>
                <a:ea typeface="Poppins"/>
                <a:cs typeface="Poppins"/>
                <a:sym typeface="Poppins"/>
              </a:rPr>
              <a:t>Inset days</a:t>
            </a:r>
            <a:br>
              <a:rPr lang="en" sz="2700"/>
            </a:br>
            <a:r>
              <a:rPr lang="en" sz="1800">
                <a:latin typeface="Poppins"/>
                <a:ea typeface="Poppins"/>
                <a:cs typeface="Poppins"/>
                <a:sym typeface="Poppins"/>
              </a:rPr>
              <a:t>28th May</a:t>
            </a:r>
            <a:br>
              <a:rPr lang="en" sz="1800">
                <a:latin typeface="Poppins"/>
                <a:ea typeface="Poppins"/>
                <a:cs typeface="Poppins"/>
                <a:sym typeface="Poppins"/>
              </a:rPr>
            </a:br>
            <a:r>
              <a:rPr lang="en" sz="1800">
                <a:latin typeface="Poppins"/>
                <a:ea typeface="Poppins"/>
                <a:cs typeface="Poppins"/>
                <a:sym typeface="Poppins"/>
              </a:rPr>
              <a:t>7th June</a:t>
            </a:r>
            <a:br>
              <a:rPr lang="en" sz="1800">
                <a:latin typeface="Poppins"/>
                <a:ea typeface="Poppins"/>
                <a:cs typeface="Poppins"/>
                <a:sym typeface="Poppins"/>
              </a:rPr>
            </a:br>
            <a:r>
              <a:rPr lang="en" sz="1800">
                <a:latin typeface="Poppins"/>
                <a:ea typeface="Poppins"/>
                <a:cs typeface="Poppins"/>
                <a:sym typeface="Poppins"/>
              </a:rPr>
              <a:t>19th July</a:t>
            </a:r>
            <a:br>
              <a:rPr lang="en" sz="1800">
                <a:latin typeface="Poppins"/>
                <a:ea typeface="Poppins"/>
                <a:cs typeface="Poppins"/>
                <a:sym typeface="Poppins"/>
              </a:rPr>
            </a:br>
            <a:r>
              <a:rPr lang="en" sz="1800">
                <a:latin typeface="Poppins"/>
                <a:ea typeface="Poppins"/>
                <a:cs typeface="Poppins"/>
                <a:sym typeface="Poppins"/>
              </a:rPr>
              <a:t>20th July</a:t>
            </a:r>
            <a:endParaRPr sz="1800">
              <a:latin typeface="Poppins"/>
              <a:ea typeface="Poppins"/>
              <a:cs typeface="Poppins"/>
              <a:sym typeface="Poppin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1"/>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Questions…</a:t>
            </a:r>
            <a:endParaRPr/>
          </a:p>
        </p:txBody>
      </p:sp>
      <p:sp>
        <p:nvSpPr>
          <p:cNvPr id="178" name="Google Shape;178;p11"/>
          <p:cNvSpPr txBox="1"/>
          <p:nvPr/>
        </p:nvSpPr>
        <p:spPr>
          <a:xfrm>
            <a:off x="116400" y="1676700"/>
            <a:ext cx="8953500" cy="1169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 sz="2100" i="0" u="none" strike="noStrike" cap="none">
                <a:solidFill>
                  <a:srgbClr val="000000"/>
                </a:solidFill>
                <a:latin typeface="Poppins"/>
                <a:ea typeface="Poppins"/>
                <a:cs typeface="Poppins"/>
                <a:sym typeface="Poppins"/>
              </a:rPr>
              <a:t>Please feel free to look around our classroom where we will be available to answer any questions you might have about life in Nursery.</a:t>
            </a:r>
            <a:r>
              <a:rPr lang="en" sz="2200" i="0" u="none" strike="noStrike" cap="none">
                <a:solidFill>
                  <a:srgbClr val="000000"/>
                </a:solidFill>
                <a:latin typeface="Poppins"/>
                <a:ea typeface="Poppins"/>
                <a:cs typeface="Poppins"/>
                <a:sym typeface="Poppins"/>
              </a:rPr>
              <a:t> </a:t>
            </a:r>
            <a:endParaRPr sz="2200" i="0" u="none" strike="noStrike" cap="none">
              <a:solidFill>
                <a:srgbClr val="000000"/>
              </a:solidFill>
              <a:latin typeface="Poppins"/>
              <a:ea typeface="Poppins"/>
              <a:cs typeface="Poppins"/>
              <a:sym typeface="Poppins"/>
            </a:endParaRPr>
          </a:p>
        </p:txBody>
      </p:sp>
      <p:pic>
        <p:nvPicPr>
          <p:cNvPr id="179" name="Google Shape;179;p11" title="ChatGPT Image Sep 2, 2026, 01_58_41 PM.png"/>
          <p:cNvPicPr preferRelativeResize="0"/>
          <p:nvPr/>
        </p:nvPicPr>
        <p:blipFill>
          <a:blip r:embed="rId3">
            <a:alphaModFix/>
          </a:blip>
          <a:stretch>
            <a:fillRect/>
          </a:stretch>
        </p:blipFill>
        <p:spPr>
          <a:xfrm>
            <a:off x="1970850" y="2489100"/>
            <a:ext cx="6015448" cy="4010299"/>
          </a:xfrm>
          <a:prstGeom prst="rect">
            <a:avLst/>
          </a:prstGeom>
          <a:noFill/>
          <a:ln>
            <a:noFill/>
          </a:ln>
        </p:spPr>
      </p:pic>
    </p:spTree>
  </p:cSld>
  <p:clrMapOvr>
    <a:masterClrMapping/>
  </p:clrMapOvr>
</p:sld>
</file>

<file path=ppt/theme/theme1.xml><?xml version="1.0" encoding="utf-8"?>
<a:theme xmlns:a="http://schemas.openxmlformats.org/drawingml/2006/main"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2483</Words>
  <Application>Microsoft Office PowerPoint</Application>
  <PresentationFormat>On-screen Show (4:3)</PresentationFormat>
  <Paragraphs>203</Paragraphs>
  <Slides>21</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Cairo</vt:lpstr>
      <vt:lpstr>Poppins</vt:lpstr>
      <vt:lpstr>Biz</vt:lpstr>
      <vt:lpstr>Welcome to Nursery -  Dosbarth Gwenynen</vt:lpstr>
      <vt:lpstr>Meet the staff</vt:lpstr>
      <vt:lpstr>What will my child need for Nursery?</vt:lpstr>
      <vt:lpstr>Structure of the day</vt:lpstr>
      <vt:lpstr>Nursery Weekly Timetable</vt:lpstr>
      <vt:lpstr>Weekly events for Nursery</vt:lpstr>
      <vt:lpstr>Water &amp; Snack</vt:lpstr>
      <vt:lpstr>School Lunches</vt:lpstr>
      <vt:lpstr>School Uniform</vt:lpstr>
      <vt:lpstr>Attendance</vt:lpstr>
      <vt:lpstr>Maths</vt:lpstr>
      <vt:lpstr>Literacy</vt:lpstr>
      <vt:lpstr>Inquiry Based Learning</vt:lpstr>
      <vt:lpstr>Outdoor Learning </vt:lpstr>
      <vt:lpstr>Seesaw</vt:lpstr>
      <vt:lpstr>Wraparound/Llangan Childcare </vt:lpstr>
      <vt:lpstr>Keeping in Touch</vt:lpstr>
      <vt:lpstr>School App</vt:lpstr>
      <vt:lpstr>Resource Wishlist</vt:lpstr>
      <vt:lpstr>Dates for your diary</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Nursery -  Dosbarth Gwenynen</dc:title>
  <dc:creator>Teacher</dc:creator>
  <cp:lastModifiedBy>C Stevens (Llangan Primary School)</cp:lastModifiedBy>
  <cp:revision>1</cp:revision>
  <dcterms:modified xsi:type="dcterms:W3CDTF">2026-09-20T08:49:20Z</dcterms:modified>
</cp:coreProperties>
</file>