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1417" r:id="rId3"/>
    <p:sldId id="1418" r:id="rId4"/>
    <p:sldId id="1419" r:id="rId5"/>
    <p:sldId id="1420" r:id="rId6"/>
    <p:sldId id="1421" r:id="rId7"/>
    <p:sldId id="142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47"/>
    <p:restoredTop sz="95827"/>
  </p:normalViewPr>
  <p:slideViewPr>
    <p:cSldViewPr snapToGrid="0">
      <p:cViewPr varScale="1">
        <p:scale>
          <a:sx n="127" d="100"/>
          <a:sy n="127" d="100"/>
        </p:scale>
        <p:origin x="3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08330-BCA4-2E1C-053B-96753F4187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FE122D-87B9-AAB8-3D04-2FD2F1732A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4A8CB5-8406-D125-10BC-D188AEC6E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4E0858-3752-EE7B-354E-C56EE6B5A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5107C7-AC0B-CC0D-9637-347C5BBD4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32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E5464-88A7-CA3F-CF4D-B4C862473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FF50A9-5ACF-F9A2-BE46-C9A07E0E0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54EDD5-5757-CD14-F75B-411949CAE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76B627-1B12-F5AD-1FBC-D4835D598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60473F-8F76-DDA7-18DB-528BD3593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056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7BD41-3919-93E6-8D23-96F0EEBF4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36D3B-1853-69AC-56DB-65B0E063D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3B44FA-CCAA-1429-7E05-B1C775A74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458BA9-EFC5-20AD-2ED5-216F688DB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69F02-3F2A-1C9D-0BAA-589DA050C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066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36C24-C439-2237-BE1F-680EFCACF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8D14D-631F-9344-5CCA-6B9E97042A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F7883A-97E2-DA47-128E-4F182EA6AC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E409F9-0DFC-5464-9E83-3FA22FF41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05/01/2024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F021-FFFC-16D3-9469-88FFD5BD9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C3ACF6-4C02-ACCA-DE82-8DB55E1A1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865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2C218-9975-FA27-C551-BC2EB793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4D1503-7E32-93E5-63AA-1F9801E03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71995C-D8A6-4622-2871-1D063EFD01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AEF70-7C82-02B9-490B-15A799C4D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B14D33-DA69-AF7E-A87B-78A2054A3C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61A54-0847-90E7-CF12-F5800EA80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05/01/2024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B256B1-808E-3B79-4457-6F6332129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B1BA01-0DBA-E7E1-5E12-3D3F93D45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453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F1D10-814E-14FC-63A6-158699EB7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E17137-A53E-E437-6B7C-EBA8333E6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05/01/2024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D32F90-FC40-D107-3D2F-A2418906D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A866A-0E43-9D1F-8829-B03FBB46E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929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BA4F1B-8288-FA46-8F0A-87117E2CE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05/01/2024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F45849-CED1-8CAD-0CD0-AEAEBB346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4B2732-2986-8749-E2FD-50D61E062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830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5E0BE-949E-A563-2A53-9B8553591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5583D-CA2D-D543-9106-9BF044FBA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97128F-9A1C-0396-86CA-EAE0C76686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2DFC3D-1BE7-604B-75FA-5CBF543A8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05/01/2024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27DA9-01A4-2BF6-9BD5-C49D40B23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1E585-E4CC-4E9D-0460-0ABB3E3B3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22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3F861-20F8-D618-67ED-50DC91EE3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F68BC1-6332-14B6-F8BD-44CD318CAA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7AAD66-2CAE-2EB8-A8F7-DA7B1B54BA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410139-E346-8DFF-B78C-400A7ACBD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05/01/2024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2B7348-0A03-B46C-BC54-A3B622364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8B81F6-2717-25AF-10F2-2E6BBE006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03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22760-E63B-E9F7-522C-5627FB8B8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68A3CD-7F4F-4CB3-D867-49B966B07E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B911B4-E868-E60D-1348-EDA51FC1B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E7E9D-5824-69FB-C7D6-D125B5F80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01DDFF-9661-3088-C054-4541F8FCC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775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9AA240-76E0-A054-91AB-136F10F8CF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4B8991-A015-F312-1118-722686E29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862917-C2E8-3851-D88F-1B7EA14C5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6CA77A-020D-4B42-D2A2-BAD746CD3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7C7351-10FB-5A5C-C609-12E806C4B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39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528B03-D021-C341-DC5A-23DB1B20E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CA2FB-7C62-B28E-93B7-B6D2AB3DED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8A0579-FB4F-8C58-89F7-BA60B4D1BC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DB3AC-E65D-AF47-8D5B-25E102EF8A76}" type="datetimeFigureOut">
              <a:rPr lang="en-GB" smtClean="0"/>
              <a:t>05/01/2024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92A1C0-EAF1-E713-3459-0B892EB921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BFB93-C6C4-B640-53F0-CB6F9295F7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029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AEF39-7F94-E77A-53D8-43BB849201A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Spelling January 2024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55176D-8C80-E9BC-498F-F37E53E646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52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14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solidFill>
                  <a:schemeClr val="bg1"/>
                </a:solidFill>
              </a:rPr>
              <a:t>New Spellings 13th November 2023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273475"/>
              </p:ext>
            </p:extLst>
          </p:nvPr>
        </p:nvGraphicFramePr>
        <p:xfrm>
          <a:off x="8978676" y="1252726"/>
          <a:ext cx="2233019" cy="4448858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Mastering</a:t>
                      </a:r>
                      <a:endParaRPr lang="en-GB" sz="25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expansion, extension, comprehension, tension, suspension, exclusion, provision explosion, erosion, invasion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A3AC9BF-147E-1A36-8497-4C281228CDE3}"/>
              </a:ext>
            </a:extLst>
          </p:cNvPr>
          <p:cNvSpPr txBox="1"/>
          <p:nvPr/>
        </p:nvSpPr>
        <p:spPr>
          <a:xfrm>
            <a:off x="1633543" y="1252725"/>
            <a:ext cx="3878170" cy="430887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Twinkl Cursive Looped Thin" panose="02000000000000000000" pitchFamily="2" charset="77"/>
              </a:rPr>
              <a:t>Mrs Stevens / Beginning</a:t>
            </a:r>
          </a:p>
          <a:p>
            <a:pPr algn="ctr"/>
            <a:r>
              <a:rPr lang="en-GB" sz="1600" dirty="0">
                <a:latin typeface="Twinkl Cursive Looped Thin" panose="02000000000000000000" pitchFamily="2" charset="77"/>
              </a:rPr>
              <a:t>Revisiting ‘Special friends’ pattern ‘aw’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saw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raw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law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straw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dawn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paw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crawl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jaw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claw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yawn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428978"/>
              </p:ext>
            </p:extLst>
          </p:nvPr>
        </p:nvGraphicFramePr>
        <p:xfrm>
          <a:off x="6095999" y="1269600"/>
          <a:ext cx="2558903" cy="4308872"/>
        </p:xfrm>
        <a:graphic>
          <a:graphicData uri="http://schemas.openxmlformats.org/drawingml/2006/table">
            <a:tbl>
              <a:tblPr/>
              <a:tblGrid>
                <a:gridCol w="2558903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3088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straight,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strainer,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fainted,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claimed,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waist,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snail,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painter,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chained,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failure,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waiter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78515" y="629399"/>
            <a:ext cx="645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Words Tested on 9.1.24</a:t>
            </a:r>
          </a:p>
        </p:txBody>
      </p:sp>
    </p:spTree>
    <p:extLst>
      <p:ext uri="{BB962C8B-B14F-4D97-AF65-F5344CB8AC3E}">
        <p14:creationId xmlns:p14="http://schemas.microsoft.com/office/powerpoint/2010/main" val="3489687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14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solidFill>
                  <a:schemeClr val="bg1"/>
                </a:solidFill>
              </a:rPr>
              <a:t>New Spellings 13th November 2023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3151797"/>
              </p:ext>
            </p:extLst>
          </p:nvPr>
        </p:nvGraphicFramePr>
        <p:xfrm>
          <a:off x="8978676" y="1252725"/>
          <a:ext cx="2233019" cy="4988541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988541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Mastering</a:t>
                      </a:r>
                      <a:endParaRPr lang="en-GB" sz="25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Looped Thin" panose="02000000000000000000" pitchFamily="2" charset="77"/>
                          <a:ea typeface="+mn-ea"/>
                          <a:cs typeface="+mn-cs"/>
                        </a:rPr>
                        <a:t>poisonous, </a:t>
                      </a:r>
                      <a:endParaRPr lang="en-GB" sz="2800" dirty="0">
                        <a:effectLst/>
                        <a:latin typeface="Twinkl Cursive Looped Thin" panose="02000000000000000000" pitchFamily="2" charset="77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Looped Thin" panose="02000000000000000000" pitchFamily="2" charset="77"/>
                          <a:ea typeface="+mn-ea"/>
                          <a:cs typeface="+mn-cs"/>
                        </a:rPr>
                        <a:t>dangerous, mountainous, marvellous, perilous, tremendous, enormous, jealous, precious, disastrous </a:t>
                      </a:r>
                      <a:endParaRPr lang="en-GB" sz="2800" dirty="0">
                        <a:effectLst/>
                        <a:latin typeface="Twinkl Cursive Looped Thin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A3AC9BF-147E-1A36-8497-4C281228CDE3}"/>
              </a:ext>
            </a:extLst>
          </p:cNvPr>
          <p:cNvSpPr txBox="1"/>
          <p:nvPr/>
        </p:nvSpPr>
        <p:spPr>
          <a:xfrm>
            <a:off x="1633543" y="1252725"/>
            <a:ext cx="3878170" cy="520142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Twinkl Cursive Looped Thin" panose="02000000000000000000" pitchFamily="2" charset="77"/>
              </a:rPr>
              <a:t>Mrs </a:t>
            </a:r>
            <a:r>
              <a:rPr lang="en-GB" dirty="0">
                <a:latin typeface="Twinkl Cursive Looped Thin" panose="02000000000000000000" pitchFamily="2" charset="77"/>
              </a:rPr>
              <a:t>Woodward / </a:t>
            </a:r>
            <a:r>
              <a:rPr lang="en-GB" sz="1800" dirty="0">
                <a:latin typeface="Twinkl Cursive Looped Thin" panose="02000000000000000000" pitchFamily="2" charset="77"/>
              </a:rPr>
              <a:t>Mrs Stevens / Beginning</a:t>
            </a:r>
            <a:endParaRPr lang="en-GB" sz="2800" dirty="0">
              <a:latin typeface="Twinkl Cursive Looped Thin" panose="02000000000000000000" pitchFamily="2" charset="77"/>
            </a:endParaRP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see,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three,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sleep, 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high, 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night,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light, 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blow, 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snow, 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know, 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slow</a:t>
            </a:r>
            <a:r>
              <a:rPr lang="en-GB" sz="2800" dirty="0">
                <a:effectLst/>
                <a:latin typeface="Twinkl Cursive Unlooped Light" panose="02000000000000000000" pitchFamily="2" charset="77"/>
              </a:rPr>
              <a:t> </a:t>
            </a:r>
            <a:endParaRPr lang="en-GB" sz="2800" dirty="0">
              <a:latin typeface="Twinkl Cursive Unlooped Light" panose="02000000000000000000" pitchFamily="2" charset="77"/>
            </a:endParaRPr>
          </a:p>
          <a:p>
            <a:pPr algn="ctr"/>
            <a:endParaRPr lang="en-GB" sz="1600" dirty="0">
              <a:latin typeface="Twinkl Cursive Looped Thin" panose="02000000000000000000" pitchFamily="2" charset="77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186977"/>
              </p:ext>
            </p:extLst>
          </p:nvPr>
        </p:nvGraphicFramePr>
        <p:xfrm>
          <a:off x="6096000" y="1269600"/>
          <a:ext cx="1902371" cy="4617326"/>
        </p:xfrm>
        <a:graphic>
          <a:graphicData uri="http://schemas.openxmlformats.org/drawingml/2006/table">
            <a:tbl>
              <a:tblPr/>
              <a:tblGrid>
                <a:gridCol w="1902371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37824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freight, </a:t>
                      </a: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vein, </a:t>
                      </a: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Weigh,</a:t>
                      </a: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reins, </a:t>
                      </a: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eight, eighteen, reign,</a:t>
                      </a: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veil, neighbour, sleigh </a:t>
                      </a:r>
                      <a:endParaRPr lang="en-GB" sz="28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78515" y="629399"/>
            <a:ext cx="645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Spelling 9.1.24</a:t>
            </a:r>
          </a:p>
        </p:txBody>
      </p:sp>
    </p:spTree>
    <p:extLst>
      <p:ext uri="{BB962C8B-B14F-4D97-AF65-F5344CB8AC3E}">
        <p14:creationId xmlns:p14="http://schemas.microsoft.com/office/powerpoint/2010/main" val="4124431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14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solidFill>
                  <a:schemeClr val="bg1"/>
                </a:solidFill>
              </a:rPr>
              <a:t>New Spellings 13th November 2023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2572820"/>
              </p:ext>
            </p:extLst>
          </p:nvPr>
        </p:nvGraphicFramePr>
        <p:xfrm>
          <a:off x="8978676" y="1252726"/>
          <a:ext cx="2233019" cy="5044046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Mastering</a:t>
                      </a:r>
                      <a:endParaRPr lang="en-GB" sz="25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Looped Thin" panose="02000000000000000000" pitchFamily="2" charset="77"/>
                          <a:ea typeface="+mn-ea"/>
                          <a:cs typeface="+mn-cs"/>
                        </a:rPr>
                        <a:t>courageous, outrageous, nervous, </a:t>
                      </a:r>
                      <a:endParaRPr lang="en-GB" sz="2800" dirty="0">
                        <a:effectLst/>
                        <a:latin typeface="Twinkl Cursive Looped Thin" panose="02000000000000000000" pitchFamily="2" charset="77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Looped Thin" panose="02000000000000000000" pitchFamily="2" charset="77"/>
                          <a:ea typeface="+mn-ea"/>
                          <a:cs typeface="+mn-cs"/>
                        </a:rPr>
                        <a:t>famous, adventurous, disadvantageous, </a:t>
                      </a:r>
                      <a:endParaRPr lang="en-GB" sz="2800" dirty="0">
                        <a:effectLst/>
                        <a:latin typeface="Twinkl Cursive Looped Thin" panose="02000000000000000000" pitchFamily="2" charset="77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Looped Thin" panose="02000000000000000000" pitchFamily="2" charset="77"/>
                          <a:ea typeface="+mn-ea"/>
                          <a:cs typeface="+mn-cs"/>
                        </a:rPr>
                        <a:t>ridiculous, carnivorous, rapturous, torturous </a:t>
                      </a:r>
                      <a:endParaRPr lang="en-GB" sz="2800" dirty="0">
                        <a:effectLst/>
                        <a:latin typeface="Twinkl Cursive Looped Thin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3427877"/>
              </p:ext>
            </p:extLst>
          </p:nvPr>
        </p:nvGraphicFramePr>
        <p:xfrm>
          <a:off x="6096000" y="1269600"/>
          <a:ext cx="1902371" cy="5044046"/>
        </p:xfrm>
        <a:graphic>
          <a:graphicData uri="http://schemas.openxmlformats.org/drawingml/2006/table">
            <a:tbl>
              <a:tblPr/>
              <a:tblGrid>
                <a:gridCol w="1902371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37824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obey, osprey, prey, disobey, they, convey, they, survey, surveyor, conveyor, grey </a:t>
                      </a:r>
                      <a:endParaRPr lang="en-GB" sz="28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78515" y="629399"/>
            <a:ext cx="645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Spelling 15.1.24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F8AFDF-F2E5-D564-8157-495C6E4716DE}"/>
              </a:ext>
            </a:extLst>
          </p:cNvPr>
          <p:cNvSpPr txBox="1"/>
          <p:nvPr/>
        </p:nvSpPr>
        <p:spPr>
          <a:xfrm>
            <a:off x="1633543" y="1252725"/>
            <a:ext cx="3878170" cy="520142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Twinkl Cursive Looped Thin" panose="02000000000000000000" pitchFamily="2" charset="77"/>
              </a:rPr>
              <a:t>Mrs </a:t>
            </a:r>
            <a:r>
              <a:rPr lang="en-GB" dirty="0">
                <a:latin typeface="Twinkl Cursive Looped Thin" panose="02000000000000000000" pitchFamily="2" charset="77"/>
              </a:rPr>
              <a:t>Woodward / </a:t>
            </a:r>
            <a:r>
              <a:rPr lang="en-GB" sz="1800" dirty="0">
                <a:latin typeface="Twinkl Cursive Looped Thin" panose="02000000000000000000" pitchFamily="2" charset="77"/>
              </a:rPr>
              <a:t>Mrs Stevens / Beginning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too, 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moon, 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spoon,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took,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shook, 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cook,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part, 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start, 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hard, </a:t>
            </a:r>
          </a:p>
          <a:p>
            <a:pPr algn="ctr"/>
            <a:r>
              <a:rPr lang="en-GB" sz="2800" dirty="0">
                <a:effectLst/>
                <a:latin typeface="Twinkl Cursive Unlooped Light" panose="02000000000000000000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sharp</a:t>
            </a:r>
            <a:r>
              <a:rPr lang="en-GB" sz="2800" dirty="0">
                <a:effectLst/>
                <a:latin typeface="Twinkl Cursive Unlooped Light" panose="02000000000000000000" pitchFamily="2" charset="77"/>
              </a:rPr>
              <a:t> </a:t>
            </a:r>
            <a:endParaRPr lang="en-GB" sz="2800" dirty="0">
              <a:latin typeface="Twinkl Cursive Unlooped Light" panose="02000000000000000000" pitchFamily="2" charset="77"/>
            </a:endParaRPr>
          </a:p>
          <a:p>
            <a:pPr algn="ctr"/>
            <a:endParaRPr lang="en-GB" sz="1600" dirty="0">
              <a:latin typeface="Twinkl Cursive Looped Thin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353532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14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solidFill>
                  <a:schemeClr val="bg1"/>
                </a:solidFill>
              </a:rPr>
              <a:t>New Spellings 13th November 2023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921992"/>
              </p:ext>
            </p:extLst>
          </p:nvPr>
        </p:nvGraphicFramePr>
        <p:xfrm>
          <a:off x="8978676" y="1252725"/>
          <a:ext cx="2509020" cy="4988541"/>
        </p:xfrm>
        <a:graphic>
          <a:graphicData uri="http://schemas.openxmlformats.org/drawingml/2006/table">
            <a:tbl>
              <a:tblPr/>
              <a:tblGrid>
                <a:gridCol w="2509020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988541">
                <a:tc>
                  <a:txBody>
                    <a:bodyPr/>
                    <a:lstStyle/>
                    <a:p>
                      <a:pPr algn="ctr"/>
                      <a:r>
                        <a:rPr lang="en-GB" sz="2800" b="1" u="sng" dirty="0">
                          <a:solidFill>
                            <a:schemeClr val="tx1"/>
                          </a:solidFill>
                          <a:latin typeface="Twinkl Cursive Looped Thin" panose="02000000000000000000" pitchFamily="2" charset="77"/>
                        </a:rPr>
                        <a:t>Mastering</a:t>
                      </a:r>
                      <a:endParaRPr lang="en-GB" sz="2800" b="0" i="0" u="none" strike="noStrike" kern="1200" dirty="0">
                        <a:solidFill>
                          <a:schemeClr val="tx1"/>
                        </a:solidFill>
                        <a:effectLst/>
                        <a:latin typeface="Twinkl Cursive Looped Thin" panose="02000000000000000000" pitchFamily="2" charset="77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Looped Thin" panose="02000000000000000000" pitchFamily="2" charset="77"/>
                          <a:ea typeface="+mn-ea"/>
                          <a:cs typeface="+mn-cs"/>
                        </a:rPr>
                        <a:t>merriment, happiness, plentiful, penniless, happily, prettiest, </a:t>
                      </a:r>
                      <a:endParaRPr lang="en-GB" sz="2800" dirty="0">
                        <a:effectLst/>
                        <a:latin typeface="Twinkl Cursive Looped Thin" panose="02000000000000000000" pitchFamily="2" charset="77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Looped Thin" panose="02000000000000000000" pitchFamily="2" charset="77"/>
                          <a:ea typeface="+mn-ea"/>
                          <a:cs typeface="+mn-cs"/>
                        </a:rPr>
                        <a:t>nastiness, beautiful, pitiful, </a:t>
                      </a: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Looped Thin" panose="02000000000000000000" pitchFamily="2" charset="77"/>
                          <a:ea typeface="+mn-ea"/>
                          <a:cs typeface="+mn-cs"/>
                        </a:rPr>
                        <a:t>silliness </a:t>
                      </a:r>
                      <a:endParaRPr lang="en-GB" sz="2800" dirty="0">
                        <a:effectLst/>
                        <a:latin typeface="Twinkl Cursive Looped Thin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9102340"/>
              </p:ext>
            </p:extLst>
          </p:nvPr>
        </p:nvGraphicFramePr>
        <p:xfrm>
          <a:off x="6096000" y="1269600"/>
          <a:ext cx="1902371" cy="4617326"/>
        </p:xfrm>
        <a:graphic>
          <a:graphicData uri="http://schemas.openxmlformats.org/drawingml/2006/table">
            <a:tbl>
              <a:tblPr/>
              <a:tblGrid>
                <a:gridCol w="1902371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37824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calmly, exactly, deadly, bravely, boldly, gladly, deeply, clearly, hourly, quickly </a:t>
                      </a:r>
                      <a:endParaRPr lang="en-GB" sz="28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78515" y="629399"/>
            <a:ext cx="645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Spelling 22.1.24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FE7E52-766B-BDFB-5596-E4022638E284}"/>
              </a:ext>
            </a:extLst>
          </p:cNvPr>
          <p:cNvSpPr txBox="1"/>
          <p:nvPr/>
        </p:nvSpPr>
        <p:spPr>
          <a:xfrm>
            <a:off x="1633543" y="1252725"/>
            <a:ext cx="3878170" cy="150810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Twinkl Cursive Looped Thin" panose="02000000000000000000" pitchFamily="2" charset="77"/>
              </a:rPr>
              <a:t>Mrs </a:t>
            </a:r>
            <a:r>
              <a:rPr lang="en-GB" dirty="0">
                <a:latin typeface="Twinkl Cursive Looped Thin" panose="02000000000000000000" pitchFamily="2" charset="77"/>
              </a:rPr>
              <a:t>Woodward / </a:t>
            </a:r>
            <a:r>
              <a:rPr lang="en-GB" sz="1800" dirty="0">
                <a:latin typeface="Twinkl Cursive Looped Thin" panose="02000000000000000000" pitchFamily="2" charset="77"/>
              </a:rPr>
              <a:t>Mrs Stevens / Beginning</a:t>
            </a:r>
            <a:endParaRPr lang="en-GB" sz="2800" dirty="0">
              <a:latin typeface="Twinkl Cursive Looped Thin" panose="02000000000000000000" pitchFamily="2" charset="77"/>
            </a:endParaRPr>
          </a:p>
          <a:p>
            <a:pPr algn="ctr"/>
            <a:endParaRPr lang="en-GB" sz="2800" dirty="0">
              <a:effectLst/>
              <a:latin typeface="Twinkl Cursive Unlooped Light" panose="02000000000000000000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800" dirty="0">
                <a:latin typeface="Twinkl Cursive Unlooped Light" panose="02000000000000000000" pitchFamily="2" charset="77"/>
                <a:cs typeface="Times New Roman" panose="02020603050405020304" pitchFamily="18" charset="0"/>
              </a:rPr>
              <a:t>Please see separate list</a:t>
            </a:r>
            <a:endParaRPr lang="en-GB" sz="1600" dirty="0">
              <a:latin typeface="Twinkl Cursive Looped Thin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260360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14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solidFill>
                  <a:schemeClr val="bg1"/>
                </a:solidFill>
              </a:rPr>
              <a:t>New Spellings 13th November 2023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5924433"/>
              </p:ext>
            </p:extLst>
          </p:nvPr>
        </p:nvGraphicFramePr>
        <p:xfrm>
          <a:off x="8978676" y="1252726"/>
          <a:ext cx="2233019" cy="4617326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Mastering</a:t>
                      </a:r>
                      <a:endParaRPr lang="en-GB" sz="25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Looped Thin" panose="02000000000000000000" pitchFamily="2" charset="77"/>
                          <a:ea typeface="+mn-ea"/>
                          <a:cs typeface="+mn-cs"/>
                        </a:rPr>
                        <a:t>serious, obvious, curious, hideous, spontaneous, courteous, furious, various, victorious, gaseous </a:t>
                      </a:r>
                      <a:endParaRPr lang="en-GB" sz="2800" dirty="0">
                        <a:effectLst/>
                        <a:latin typeface="Twinkl Cursive Looped Thin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467397"/>
              </p:ext>
            </p:extLst>
          </p:nvPr>
        </p:nvGraphicFramePr>
        <p:xfrm>
          <a:off x="6096000" y="1269600"/>
          <a:ext cx="2233019" cy="4922126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great, </a:t>
                      </a: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main, grown, missed, meet, </a:t>
                      </a: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grate, </a:t>
                      </a:r>
                      <a:endParaRPr lang="en-GB" sz="30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mane, groan, </a:t>
                      </a: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mist, </a:t>
                      </a: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meat </a:t>
                      </a:r>
                      <a:endParaRPr lang="en-GB" sz="30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78515" y="629399"/>
            <a:ext cx="645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Spelling 29.1.24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EFC1B9-CE4F-89DE-F529-BE75AD2FE8BC}"/>
              </a:ext>
            </a:extLst>
          </p:cNvPr>
          <p:cNvSpPr txBox="1"/>
          <p:nvPr/>
        </p:nvSpPr>
        <p:spPr>
          <a:xfrm>
            <a:off x="1633543" y="1252725"/>
            <a:ext cx="3878170" cy="150810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Twinkl Cursive Looped Thin" panose="02000000000000000000" pitchFamily="2" charset="77"/>
              </a:rPr>
              <a:t>Mrs </a:t>
            </a:r>
            <a:r>
              <a:rPr lang="en-GB" dirty="0">
                <a:latin typeface="Twinkl Cursive Looped Thin" panose="02000000000000000000" pitchFamily="2" charset="77"/>
              </a:rPr>
              <a:t>Woodward / </a:t>
            </a:r>
            <a:r>
              <a:rPr lang="en-GB" sz="1800" dirty="0">
                <a:latin typeface="Twinkl Cursive Looped Thin" panose="02000000000000000000" pitchFamily="2" charset="77"/>
              </a:rPr>
              <a:t>Mrs Stevens / Beginning</a:t>
            </a:r>
            <a:endParaRPr lang="en-GB" sz="2800" dirty="0">
              <a:latin typeface="Twinkl Cursive Looped Thin" panose="02000000000000000000" pitchFamily="2" charset="77"/>
            </a:endParaRPr>
          </a:p>
          <a:p>
            <a:pPr algn="ctr"/>
            <a:endParaRPr lang="en-GB" sz="2800" dirty="0">
              <a:effectLst/>
              <a:latin typeface="Twinkl Cursive Unlooped Light" panose="02000000000000000000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800" dirty="0">
                <a:latin typeface="Twinkl Cursive Unlooped Light" panose="02000000000000000000" pitchFamily="2" charset="77"/>
                <a:cs typeface="Times New Roman" panose="02020603050405020304" pitchFamily="18" charset="0"/>
              </a:rPr>
              <a:t>Please see separate list</a:t>
            </a:r>
            <a:endParaRPr lang="en-GB" sz="1600" dirty="0">
              <a:latin typeface="Twinkl Cursive Looped Thin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1968672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14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solidFill>
                  <a:schemeClr val="bg1"/>
                </a:solidFill>
              </a:rPr>
              <a:t>New Spellings 13th November 2023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1179007"/>
              </p:ext>
            </p:extLst>
          </p:nvPr>
        </p:nvGraphicFramePr>
        <p:xfrm>
          <a:off x="8978676" y="1252726"/>
          <a:ext cx="2233019" cy="4617326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Mastering</a:t>
                      </a:r>
                      <a:endParaRPr lang="en-GB" sz="25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extreme, although, breath, caught, different, exercise, medicine, thought, business, possession </a:t>
                      </a:r>
                      <a:endParaRPr lang="en-GB" sz="28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401462"/>
              </p:ext>
            </p:extLst>
          </p:nvPr>
        </p:nvGraphicFramePr>
        <p:xfrm>
          <a:off x="6096000" y="1269600"/>
          <a:ext cx="2233019" cy="5074526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build, describe, imagine, library, natural, ordinary, </a:t>
                      </a:r>
                      <a:endParaRPr lang="en-GB" sz="28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algn="ctr"/>
                      <a:r>
                        <a:rPr lang="en-GB" sz="28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promise, recent, suppose, weight </a:t>
                      </a:r>
                      <a:endParaRPr lang="en-GB" sz="28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algn="ctr"/>
                      <a:r>
                        <a:rPr lang="en-GB" sz="30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</a:t>
                      </a:r>
                      <a:endParaRPr lang="en-GB" sz="30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78515" y="629399"/>
            <a:ext cx="645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Spelling 5.2.24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2F2A94-E1EC-5C64-75B4-C2D61FD34BC7}"/>
              </a:ext>
            </a:extLst>
          </p:cNvPr>
          <p:cNvSpPr txBox="1"/>
          <p:nvPr/>
        </p:nvSpPr>
        <p:spPr>
          <a:xfrm>
            <a:off x="1633543" y="1252725"/>
            <a:ext cx="3878170" cy="150810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Twinkl Cursive Looped Thin" panose="02000000000000000000" pitchFamily="2" charset="77"/>
              </a:rPr>
              <a:t>Mrs </a:t>
            </a:r>
            <a:r>
              <a:rPr lang="en-GB" dirty="0">
                <a:latin typeface="Twinkl Cursive Looped Thin" panose="02000000000000000000" pitchFamily="2" charset="77"/>
              </a:rPr>
              <a:t>Woodward / </a:t>
            </a:r>
            <a:r>
              <a:rPr lang="en-GB" sz="1800" dirty="0">
                <a:latin typeface="Twinkl Cursive Looped Thin" panose="02000000000000000000" pitchFamily="2" charset="77"/>
              </a:rPr>
              <a:t>Mrs Stevens / Beginning</a:t>
            </a:r>
            <a:endParaRPr lang="en-GB" sz="2800" dirty="0">
              <a:latin typeface="Twinkl Cursive Looped Thin" panose="02000000000000000000" pitchFamily="2" charset="77"/>
            </a:endParaRPr>
          </a:p>
          <a:p>
            <a:pPr algn="ctr"/>
            <a:endParaRPr lang="en-GB" sz="2800" dirty="0">
              <a:effectLst/>
              <a:latin typeface="Twinkl Cursive Unlooped Light" panose="02000000000000000000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800" dirty="0">
                <a:latin typeface="Twinkl Cursive Unlooped Light" panose="02000000000000000000" pitchFamily="2" charset="77"/>
                <a:cs typeface="Times New Roman" panose="02020603050405020304" pitchFamily="18" charset="0"/>
              </a:rPr>
              <a:t>Please see separate list</a:t>
            </a:r>
            <a:endParaRPr lang="en-GB" sz="1600" dirty="0">
              <a:latin typeface="Twinkl Cursive Looped Thin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93101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1549</TotalTime>
  <Words>411</Words>
  <Application>Microsoft Macintosh PowerPoint</Application>
  <PresentationFormat>Widescreen</PresentationFormat>
  <Paragraphs>106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Twinkl Cursive Looped Thin</vt:lpstr>
      <vt:lpstr>Twinkl Cursive Unlooped Light</vt:lpstr>
      <vt:lpstr>Office Theme</vt:lpstr>
      <vt:lpstr>Spelling January 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20.11.23 </dc:title>
  <dc:creator>Z Llewellyn (Llangan Primary School)</dc:creator>
  <cp:lastModifiedBy>Z Llewellyn (Llangan Primary School)</cp:lastModifiedBy>
  <cp:revision>11</cp:revision>
  <cp:lastPrinted>2023-11-27T10:13:34Z</cp:lastPrinted>
  <dcterms:created xsi:type="dcterms:W3CDTF">2023-11-19T20:38:05Z</dcterms:created>
  <dcterms:modified xsi:type="dcterms:W3CDTF">2024-01-05T17:12:59Z</dcterms:modified>
</cp:coreProperties>
</file>