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77" r:id="rId2"/>
    <p:sldId id="278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30"/>
  </p:normalViewPr>
  <p:slideViewPr>
    <p:cSldViewPr snapToGrid="0">
      <p:cViewPr varScale="1">
        <p:scale>
          <a:sx n="113" d="100"/>
          <a:sy n="113" d="100"/>
        </p:scale>
        <p:origin x="6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1C1CF-4F79-4C4E-9CB6-6E2C55FAE627}" type="datetimeFigureOut">
              <a:rPr lang="en-US" smtClean="0"/>
              <a:t>9/16/25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3E04FB-AA59-F54A-BABC-E673B9A9B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527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7c9557e579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g37c9557e579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7c9557e579_1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0" name="Google Shape;200;g37c9557e579_1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attrocento Sans"/>
                <a:ea typeface="Quattrocento Sans"/>
                <a:cs typeface="Quattrocento Sans"/>
                <a:sym typeface="Quattrocento Sans"/>
              </a:rPr>
              <a:t>When conducting research, it is easy to go to one source: Wikipedia.  However, you need to include a variety of sources in your research. Consider the following sources: 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">
                <a:latin typeface="Quattrocento Sans"/>
                <a:ea typeface="Quattrocento Sans"/>
                <a:cs typeface="Quattrocento Sans"/>
                <a:sym typeface="Quattrocento Sans"/>
              </a:rPr>
              <a:t>Who can I interview to get more information on the topic?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">
                <a:latin typeface="Quattrocento Sans"/>
                <a:ea typeface="Quattrocento Sans"/>
                <a:cs typeface="Quattrocento Sans"/>
                <a:sym typeface="Quattrocento Sans"/>
              </a:rPr>
              <a:t>Is the topic current and will it be relevant to my audience?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">
                <a:latin typeface="Quattrocento Sans"/>
                <a:ea typeface="Quattrocento Sans"/>
                <a:cs typeface="Quattrocento Sans"/>
                <a:sym typeface="Quattrocento Sans"/>
              </a:rPr>
              <a:t>What articles, blogs, and magazines may have something related to my topic?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">
                <a:latin typeface="Quattrocento Sans"/>
                <a:ea typeface="Quattrocento Sans"/>
                <a:cs typeface="Quattrocento Sans"/>
                <a:sym typeface="Quattrocento Sans"/>
              </a:rPr>
              <a:t>Is there a YouTube video on the topic? If so, what is it about?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">
                <a:latin typeface="Quattrocento Sans"/>
                <a:ea typeface="Quattrocento Sans"/>
                <a:cs typeface="Quattrocento Sans"/>
                <a:sym typeface="Quattrocento Sans"/>
              </a:rPr>
              <a:t>What images can I find related to the topic?</a:t>
            </a:r>
            <a:endParaRPr/>
          </a:p>
        </p:txBody>
      </p:sp>
      <p:sp>
        <p:nvSpPr>
          <p:cNvPr id="201" name="Google Shape;201;g37c9557e579_1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37c9557e579_1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5" name="Google Shape;225;g37c9557e579_1_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g37c9557e579_1_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7c9557e579_1_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g37c9557e579_1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7c9557e579_1_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g37c9557e579_1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7c9557e579_1_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g37c9557e579_1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7c9557e579_1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g37c9557e579_1_9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g37c9557e579_1_9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7c9557e579_1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37c9557e579_1_1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g37c9557e579_1_1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37c9557e579_1_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4" name="Google Shape;314;g37c9557e579_1_1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g37c9557e579_1_1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37c9557e579_1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4" name="Google Shape;324;g37c9557e579_1_1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g37c9557e579_1_1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7E4FF-0B08-4B6F-79CA-B3297B9C9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4C7768-0257-0EE3-2CED-C86DD93A59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54E724-DF98-CDF3-77FA-0C924A536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9EF16C-A9B6-5F1C-B733-DEEFCA9A1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C418A-59C6-2DB9-9FB9-1238FA76A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29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C11E5-6450-3692-5627-9B3634FC0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D4B44-22BF-215F-9BC6-7E4127448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31DAB7-25E8-C10A-0B9E-ABE7704A1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0DCC9-4726-F52A-F79C-F959D5169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F1FF6-938D-FA35-4817-CD9D6D904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560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0EA-8789-A283-C645-C0D1D3755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DBD8BB-FF16-90E5-EFC2-30F3330221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9198-7D75-6511-9D4E-5419A9D52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6DB17-CA7B-6D0D-D7E3-886E33507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B4715-D8FA-7888-6426-F181B8778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700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38F96-1F40-9835-A678-DAEB29AE2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7122C-19BA-D61A-6016-D075EBC2C7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B6096E-DC29-98A8-B9CC-15B51B820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E652A-AEC1-3FF9-B201-5EDE1C77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28D1F-B7AF-8B35-372C-D9E9395A1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216071-A075-CEF3-5171-95CFF3987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457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5B752-A57C-298E-1065-D6390B53D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5A4BF1-CCFB-6DFA-92CA-DF1A553FFD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90D28A-691E-6BDF-AE99-6CC26ADF3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FAEC66-20F4-5746-E116-266A11FBF6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27FD8F-E1A5-0DC6-2F4D-C5B4D22F03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F01FAB-64EB-1D3F-5F89-5409754B4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6D2DFC-9B0C-EFF7-A1E9-C2C22164A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799902-2507-FBB1-AC25-3C3325FE5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375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D6855-8F9B-E56B-D5F8-55ED66F7D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75CA77-FF62-730C-08B5-582DC1D39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F832E3-1CFC-3742-6AF2-E2B56CF93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95888A-438B-BDD4-E11E-CCCE47B17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70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8B4280-844C-C4B9-FDCC-206AC6553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DFE78D-E6E4-3AD6-BAC6-AE4DD86AC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98A2BF-C84B-42E5-B121-DA46A1FA3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893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A502B-334E-9263-FB8B-8A2F79518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DBABE-94E9-D02E-5C74-6E42C65F82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9B13B-72CF-F763-205E-92CBB92EB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DDCB3B-10BE-58FD-2E4A-44BDC215F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F689C-2A61-FF0C-CB56-F5399A5C1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139BC3-FC7B-097E-0069-614AE2019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11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5C48C-5DC6-80E8-FBD1-BB73183AC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72A53A-C598-4ABE-520C-EB502F6C1D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BD2F2-095A-2215-277E-6CFF937FD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EFE8AC-225E-F166-6CAB-C579685CC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36D331-B06C-EE38-76E6-C67F1E1A0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D208A-03CA-D829-E2F3-4897746DE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4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76F34-2A23-0475-03CA-C46ACAF2D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EA0B49-1AF2-A1CA-449B-C3E4DEA08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D21B1-B748-7600-EA0E-404BB425B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62534-99DE-0020-FC69-C6DAABF08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ED282-C449-4F85-F3A8-D7BB3CD2E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727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1CDB8F-A6E3-CD83-1F9E-20BCDE1AB4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0B0020-AD32-1C2F-784F-F9A87D7890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2065E-7E97-35B0-3D20-40C222941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51E57-B28F-3AD1-9D05-475099723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213B3-8005-65FD-2A2A-0B6DFC1C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56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F2FAC5-6AD9-2993-DB12-CADA261BE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206A3F-D872-7DA2-2C30-FFE096B55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0BF7B-9224-096A-65F2-0E74289F6D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CFE0C5-B221-FF4D-B8BB-A3B77B1621D5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C3995-3061-2314-E38E-8CA34291CA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C7244-414C-80FB-4010-3DEA9614F8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B2AA1E-DD9A-4C45-819C-22CDF440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380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7c9557e579_1_0"/>
          <p:cNvSpPr txBox="1">
            <a:spLocks noGrp="1"/>
          </p:cNvSpPr>
          <p:nvPr>
            <p:ph type="ctrTitle"/>
          </p:nvPr>
        </p:nvSpPr>
        <p:spPr>
          <a:xfrm>
            <a:off x="4019390" y="3901518"/>
            <a:ext cx="4153200" cy="30741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algn="l">
              <a:spcBef>
                <a:spcPts val="0"/>
              </a:spcBef>
              <a:buClr>
                <a:schemeClr val="lt1"/>
              </a:buClr>
              <a:buSzPts val="2100"/>
            </a:pPr>
            <a:r>
              <a:rPr lang="en" sz="3200" b="1">
                <a:latin typeface="Libre Franklin"/>
                <a:ea typeface="Libre Franklin"/>
                <a:cs typeface="Libre Franklin"/>
                <a:sym typeface="Libre Franklin"/>
              </a:rPr>
              <a:t>Llangan School</a:t>
            </a:r>
            <a:br>
              <a:rPr lang="en" sz="3200" b="1">
                <a:latin typeface="Libre Franklin"/>
                <a:ea typeface="Libre Franklin"/>
                <a:cs typeface="Libre Franklin"/>
                <a:sym typeface="Libre Franklin"/>
              </a:rPr>
            </a:br>
            <a:r>
              <a:rPr lang="en" sz="3200" b="1">
                <a:latin typeface="Libre Franklin"/>
                <a:ea typeface="Libre Franklin"/>
                <a:cs typeface="Libre Franklin"/>
                <a:sym typeface="Libre Franklin"/>
              </a:rPr>
              <a:t>Year 5 Residential- MORFA Bay</a:t>
            </a:r>
            <a:br>
              <a:rPr lang="en" sz="3200" b="1">
                <a:latin typeface="Libre Franklin"/>
                <a:ea typeface="Libre Franklin"/>
                <a:cs typeface="Libre Franklin"/>
                <a:sym typeface="Libre Franklin"/>
              </a:rPr>
            </a:br>
            <a:r>
              <a:rPr lang="en" sz="3200" b="1">
                <a:latin typeface="Libre Franklin"/>
                <a:ea typeface="Libre Franklin"/>
                <a:cs typeface="Libre Franklin"/>
                <a:sym typeface="Libre Franklin"/>
              </a:rPr>
              <a:t>Parents Meeting 2025</a:t>
            </a:r>
            <a:endParaRPr sz="3200" b="1"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90" name="Google Shape;190;g37c9557e579_1_0"/>
          <p:cNvSpPr/>
          <p:nvPr/>
        </p:nvSpPr>
        <p:spPr>
          <a:xfrm>
            <a:off x="5033019" y="-23834"/>
            <a:ext cx="2386500" cy="318210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chemeClr val="lt1"/>
              </a:buClr>
              <a:buSzPts val="1800"/>
            </a:pPr>
            <a:endParaRPr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1" name="Google Shape;191;g37c9557e579_1_0" descr="A logo with a person holding a tre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t="12881" b="17373"/>
          <a:stretch/>
        </p:blipFill>
        <p:spPr>
          <a:xfrm>
            <a:off x="5156463" y="140758"/>
            <a:ext cx="2139696" cy="2139696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192" name="Google Shape;192;g37c9557e579_1_0" title="IMG_4163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74251" y="-12"/>
            <a:ext cx="2579569" cy="1934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g37c9557e579_1_0" title="IMG_4153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89525" y="4092822"/>
            <a:ext cx="2579574" cy="1934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g37c9557e579_1_0" title="IMG_4132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461089" y="-23825"/>
            <a:ext cx="1131444" cy="2452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g37c9557e579_1_0" title="cde17f5e-d055-43eb-be5d-857489318cd5.jpeg"/>
          <p:cNvPicPr preferRelativeResize="0"/>
          <p:nvPr/>
        </p:nvPicPr>
        <p:blipFill rotWithShape="1">
          <a:blip r:embed="rId7">
            <a:alphaModFix/>
          </a:blip>
          <a:srcRect l="25081" t="48030" r="19451"/>
          <a:stretch/>
        </p:blipFill>
        <p:spPr>
          <a:xfrm>
            <a:off x="1794188" y="2729076"/>
            <a:ext cx="2139694" cy="3564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g37c9557e579_1_0" title="c6d2de0c-d3d3-47d3-b32b-c3c130abe636.jpeg"/>
          <p:cNvPicPr preferRelativeResize="0"/>
          <p:nvPr/>
        </p:nvPicPr>
        <p:blipFill rotWithShape="1">
          <a:blip r:embed="rId8">
            <a:alphaModFix/>
          </a:blip>
          <a:srcRect l="34037" t="9606" r="28346" b="34477"/>
          <a:stretch/>
        </p:blipFill>
        <p:spPr>
          <a:xfrm>
            <a:off x="3703143" y="926701"/>
            <a:ext cx="1559960" cy="2318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37c9557e579_1_0" title="IMG_4103.jpe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548600" y="1835076"/>
            <a:ext cx="2139694" cy="16047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7c9557e579_1_12"/>
          <p:cNvSpPr/>
          <p:nvPr/>
        </p:nvSpPr>
        <p:spPr>
          <a:xfrm>
            <a:off x="1524000" y="1"/>
            <a:ext cx="91437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g37c9557e579_1_12"/>
          <p:cNvSpPr/>
          <p:nvPr/>
        </p:nvSpPr>
        <p:spPr>
          <a:xfrm>
            <a:off x="1524229" y="0"/>
            <a:ext cx="91437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05" name="Google Shape;205;g37c9557e579_1_12"/>
          <p:cNvGrpSpPr/>
          <p:nvPr/>
        </p:nvGrpSpPr>
        <p:grpSpPr>
          <a:xfrm>
            <a:off x="1507604" y="508839"/>
            <a:ext cx="3913469" cy="6239661"/>
            <a:chOff x="-19221" y="251144"/>
            <a:chExt cx="5217958" cy="6239661"/>
          </a:xfrm>
        </p:grpSpPr>
        <p:sp>
          <p:nvSpPr>
            <p:cNvPr id="206" name="Google Shape;206;g37c9557e579_1_12"/>
            <p:cNvSpPr/>
            <p:nvPr/>
          </p:nvSpPr>
          <p:spPr>
            <a:xfrm>
              <a:off x="-19221" y="251144"/>
              <a:ext cx="5187198" cy="6239661"/>
            </a:xfrm>
            <a:custGeom>
              <a:avLst/>
              <a:gdLst/>
              <a:ahLst/>
              <a:cxnLst/>
              <a:rect l="l" t="t" r="r" b="b"/>
              <a:pathLst>
                <a:path w="5187198" h="6239661" extrusionOk="0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143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g37c9557e579_1_12"/>
            <p:cNvSpPr/>
            <p:nvPr/>
          </p:nvSpPr>
          <p:spPr>
            <a:xfrm>
              <a:off x="-19220" y="297400"/>
              <a:ext cx="5215811" cy="6107388"/>
            </a:xfrm>
            <a:custGeom>
              <a:avLst/>
              <a:gdLst/>
              <a:ahLst/>
              <a:cxnLst/>
              <a:rect l="l" t="t" r="r" b="b"/>
              <a:pathLst>
                <a:path w="5215811" h="6107388" extrusionOk="0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143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g37c9557e579_1_12"/>
            <p:cNvSpPr/>
            <p:nvPr/>
          </p:nvSpPr>
          <p:spPr>
            <a:xfrm>
              <a:off x="-19221" y="319367"/>
              <a:ext cx="5217956" cy="6100079"/>
            </a:xfrm>
            <a:custGeom>
              <a:avLst/>
              <a:gdLst/>
              <a:ahLst/>
              <a:cxnLst/>
              <a:rect l="l" t="t" r="r" b="b"/>
              <a:pathLst>
                <a:path w="5217956" h="6100079" extrusionOk="0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143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g37c9557e579_1_12"/>
            <p:cNvSpPr/>
            <p:nvPr/>
          </p:nvSpPr>
          <p:spPr>
            <a:xfrm>
              <a:off x="-19220" y="319367"/>
              <a:ext cx="5217957" cy="6100079"/>
            </a:xfrm>
            <a:custGeom>
              <a:avLst/>
              <a:gdLst/>
              <a:ahLst/>
              <a:cxnLst/>
              <a:rect l="l" t="t" r="r" b="b"/>
              <a:pathLst>
                <a:path w="5217957" h="6100079" extrusionOk="0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143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0" name="Google Shape;210;g37c9557e579_1_12"/>
          <p:cNvSpPr txBox="1">
            <a:spLocks noGrp="1"/>
          </p:cNvSpPr>
          <p:nvPr>
            <p:ph type="title"/>
          </p:nvPr>
        </p:nvSpPr>
        <p:spPr>
          <a:xfrm>
            <a:off x="1781924" y="996000"/>
            <a:ext cx="3417900" cy="43719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dk2"/>
              </a:buClr>
              <a:buSzPts val="3600"/>
            </a:pPr>
            <a:r>
              <a:rPr lang="en" sz="3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Residential aims</a:t>
            </a:r>
            <a:endParaRPr sz="36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spcBef>
                <a:spcPts val="0"/>
              </a:spcBef>
              <a:buClr>
                <a:schemeClr val="dk2"/>
              </a:buClr>
              <a:buSzPts val="3600"/>
            </a:pPr>
            <a:r>
              <a:rPr lang="en" sz="3600">
                <a:solidFill>
                  <a:schemeClr val="dk2"/>
                </a:solidFill>
              </a:rPr>
              <a:t>&amp; benefits to your child</a:t>
            </a:r>
            <a:endParaRPr sz="3600">
              <a:solidFill>
                <a:schemeClr val="dk2"/>
              </a:solidFill>
            </a:endParaRPr>
          </a:p>
        </p:txBody>
      </p:sp>
      <p:sp>
        <p:nvSpPr>
          <p:cNvPr id="211" name="Google Shape;211;g37c9557e579_1_12"/>
          <p:cNvSpPr txBox="1"/>
          <p:nvPr/>
        </p:nvSpPr>
        <p:spPr>
          <a:xfrm>
            <a:off x="5272500" y="813750"/>
            <a:ext cx="5395500" cy="523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20000"/>
          </a:bodyPr>
          <a:lstStyle/>
          <a:p>
            <a:pPr>
              <a:lnSpc>
                <a:spcPct val="115000"/>
              </a:lnSpc>
              <a:spcBef>
                <a:spcPts val="1200"/>
              </a:spcBef>
            </a:pPr>
            <a:r>
              <a:rPr lang="en" sz="2000" b="1">
                <a:solidFill>
                  <a:schemeClr val="dk1"/>
                </a:solidFill>
              </a:rPr>
              <a:t>Aims of the Residential:</a:t>
            </a:r>
            <a:endParaRPr sz="2000" b="1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spcBef>
                <a:spcPts val="1200"/>
              </a:spcBef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Encourage independence and resilience</a:t>
            </a:r>
            <a:endParaRPr sz="2000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Develop teamwork and communication skills</a:t>
            </a:r>
            <a:endParaRPr sz="2000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Build confidence through new challenges</a:t>
            </a:r>
            <a:endParaRPr sz="2000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Foster a love for outdoor learning and adventure</a:t>
            </a:r>
            <a:endParaRPr sz="2000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Create lasting memories with friends</a:t>
            </a:r>
            <a:endParaRPr sz="2000">
              <a:solidFill>
                <a:schemeClr val="dk1"/>
              </a:solidFill>
            </a:endParaRPr>
          </a:p>
          <a:p>
            <a:pPr>
              <a:lnSpc>
                <a:spcPct val="115000"/>
              </a:lnSpc>
              <a:spcBef>
                <a:spcPts val="1200"/>
              </a:spcBef>
            </a:pPr>
            <a:r>
              <a:rPr lang="en" sz="2000" b="1">
                <a:solidFill>
                  <a:schemeClr val="dk1"/>
                </a:solidFill>
              </a:rPr>
              <a:t>Benefits for the Children:</a:t>
            </a:r>
            <a:endParaRPr sz="2000" b="1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spcBef>
                <a:spcPts val="1200"/>
              </a:spcBef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Experience a range of exciting outdoor activities</a:t>
            </a:r>
            <a:endParaRPr sz="2000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Strengthen friendships and social skills</a:t>
            </a:r>
            <a:endParaRPr sz="2000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Learn problem-solving and leadership in real-life settings</a:t>
            </a:r>
            <a:endParaRPr sz="2000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Step out of their comfort zone in a safe, supportive environment</a:t>
            </a:r>
            <a:endParaRPr sz="2000">
              <a:solidFill>
                <a:schemeClr val="dk1"/>
              </a:solidFill>
            </a:endParaRPr>
          </a:p>
          <a:p>
            <a:pPr marL="457200" indent="-336550">
              <a:lnSpc>
                <a:spcPct val="115000"/>
              </a:lnSpc>
              <a:buClr>
                <a:schemeClr val="dk1"/>
              </a:buClr>
              <a:buSzPct val="100000"/>
              <a:buChar char="●"/>
            </a:pPr>
            <a:r>
              <a:rPr lang="en" sz="2000">
                <a:solidFill>
                  <a:schemeClr val="dk1"/>
                </a:solidFill>
              </a:rPr>
              <a:t>Have fun while developing key life skills</a:t>
            </a:r>
            <a:endParaRPr sz="2000">
              <a:solidFill>
                <a:schemeClr val="dk1"/>
              </a:solidFill>
            </a:endParaRPr>
          </a:p>
          <a:p>
            <a:pPr marL="457200">
              <a:lnSpc>
                <a:spcPct val="90000"/>
              </a:lnSpc>
              <a:spcBef>
                <a:spcPts val="1200"/>
              </a:spcBef>
            </a:pPr>
            <a:endParaRPr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114300">
              <a:lnSpc>
                <a:spcPct val="90000"/>
              </a:lnSpc>
              <a:spcBef>
                <a:spcPts val="600"/>
              </a:spcBef>
              <a:buClr>
                <a:schemeClr val="dk1"/>
              </a:buClr>
              <a:buSzPct val="100000"/>
            </a:pPr>
            <a:endParaRPr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2" name="Google Shape;212;g37c9557e579_1_12" title="IMG_4115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9225" y="4280998"/>
            <a:ext cx="3070218" cy="2302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g37c9557e579_1_12" title="IMG_4063.jpeg"/>
          <p:cNvPicPr preferRelativeResize="0"/>
          <p:nvPr/>
        </p:nvPicPr>
        <p:blipFill rotWithShape="1">
          <a:blip r:embed="rId4">
            <a:alphaModFix/>
          </a:blip>
          <a:srcRect t="25727" r="28673"/>
          <a:stretch/>
        </p:blipFill>
        <p:spPr>
          <a:xfrm>
            <a:off x="2624367" y="169101"/>
            <a:ext cx="1525883" cy="1588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37c9557e579_1_35"/>
          <p:cNvSpPr/>
          <p:nvPr/>
        </p:nvSpPr>
        <p:spPr>
          <a:xfrm>
            <a:off x="1524000" y="0"/>
            <a:ext cx="91437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9" name="Google Shape;229;g37c9557e579_1_35"/>
          <p:cNvPicPr preferRelativeResize="0"/>
          <p:nvPr/>
        </p:nvPicPr>
        <p:blipFill rotWithShape="1">
          <a:blip r:embed="rId3">
            <a:alphaModFix/>
          </a:blip>
          <a:srcRect l="19041" r="18811"/>
          <a:stretch/>
        </p:blipFill>
        <p:spPr>
          <a:xfrm>
            <a:off x="5899483" y="11"/>
            <a:ext cx="4795617" cy="685798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0" name="Google Shape;230;g37c9557e579_1_35"/>
          <p:cNvGrpSpPr/>
          <p:nvPr/>
        </p:nvGrpSpPr>
        <p:grpSpPr>
          <a:xfrm>
            <a:off x="5708674" y="0"/>
            <a:ext cx="4987677" cy="6858000"/>
            <a:chOff x="5705128" y="0"/>
            <a:chExt cx="6650236" cy="6858000"/>
          </a:xfrm>
        </p:grpSpPr>
        <p:sp>
          <p:nvSpPr>
            <p:cNvPr id="231" name="Google Shape;231;g37c9557e579_1_35"/>
            <p:cNvSpPr/>
            <p:nvPr/>
          </p:nvSpPr>
          <p:spPr>
            <a:xfrm>
              <a:off x="5868018" y="0"/>
              <a:ext cx="6487306" cy="6858000"/>
            </a:xfrm>
            <a:custGeom>
              <a:avLst/>
              <a:gdLst/>
              <a:ahLst/>
              <a:cxnLst/>
              <a:rect l="l" t="t" r="r" b="b"/>
              <a:pathLst>
                <a:path w="6237794" h="6858000" extrusionOk="0">
                  <a:moveTo>
                    <a:pt x="1720317" y="0"/>
                  </a:moveTo>
                  <a:lnTo>
                    <a:pt x="2433560" y="0"/>
                  </a:lnTo>
                  <a:lnTo>
                    <a:pt x="2351473" y="41605"/>
                  </a:lnTo>
                  <a:cubicBezTo>
                    <a:pt x="2036528" y="216271"/>
                    <a:pt x="1740794" y="426339"/>
                    <a:pt x="1473152" y="667521"/>
                  </a:cubicBezTo>
                  <a:cubicBezTo>
                    <a:pt x="1295305" y="828818"/>
                    <a:pt x="1130525" y="1004777"/>
                    <a:pt x="982876" y="1193803"/>
                  </a:cubicBezTo>
                  <a:cubicBezTo>
                    <a:pt x="834936" y="1382538"/>
                    <a:pt x="704418" y="1584921"/>
                    <a:pt x="595242" y="1798192"/>
                  </a:cubicBezTo>
                  <a:cubicBezTo>
                    <a:pt x="486066" y="2011317"/>
                    <a:pt x="395183" y="2234461"/>
                    <a:pt x="332174" y="2466315"/>
                  </a:cubicBezTo>
                  <a:cubicBezTo>
                    <a:pt x="269166" y="2697588"/>
                    <a:pt x="236355" y="2938008"/>
                    <a:pt x="236500" y="3178573"/>
                  </a:cubicBezTo>
                  <a:cubicBezTo>
                    <a:pt x="237807" y="3296751"/>
                    <a:pt x="249421" y="3414057"/>
                    <a:pt x="276860" y="3527298"/>
                  </a:cubicBezTo>
                  <a:cubicBezTo>
                    <a:pt x="303864" y="3640684"/>
                    <a:pt x="345821" y="3749135"/>
                    <a:pt x="396054" y="3853520"/>
                  </a:cubicBezTo>
                  <a:cubicBezTo>
                    <a:pt x="421461" y="3905640"/>
                    <a:pt x="449626" y="3956743"/>
                    <a:pt x="479243" y="4007121"/>
                  </a:cubicBezTo>
                  <a:cubicBezTo>
                    <a:pt x="509295" y="4057354"/>
                    <a:pt x="541380" y="4106861"/>
                    <a:pt x="574772" y="4155787"/>
                  </a:cubicBezTo>
                  <a:cubicBezTo>
                    <a:pt x="642426" y="4253348"/>
                    <a:pt x="717630" y="4348007"/>
                    <a:pt x="795447" y="4443100"/>
                  </a:cubicBezTo>
                  <a:cubicBezTo>
                    <a:pt x="873264" y="4538339"/>
                    <a:pt x="954565" y="4633577"/>
                    <a:pt x="1034270" y="4732591"/>
                  </a:cubicBezTo>
                  <a:cubicBezTo>
                    <a:pt x="1074195" y="4781952"/>
                    <a:pt x="1113684" y="4832476"/>
                    <a:pt x="1153028" y="4883725"/>
                  </a:cubicBezTo>
                  <a:lnTo>
                    <a:pt x="1210084" y="4957912"/>
                  </a:lnTo>
                  <a:cubicBezTo>
                    <a:pt x="1228813" y="4981576"/>
                    <a:pt x="1246670" y="5005822"/>
                    <a:pt x="1265979" y="5028906"/>
                  </a:cubicBezTo>
                  <a:cubicBezTo>
                    <a:pt x="1416677" y="5216770"/>
                    <a:pt x="1580151" y="5389681"/>
                    <a:pt x="1746238" y="5553590"/>
                  </a:cubicBezTo>
                  <a:cubicBezTo>
                    <a:pt x="1829717" y="5635182"/>
                    <a:pt x="1914648" y="5714015"/>
                    <a:pt x="2001611" y="5789654"/>
                  </a:cubicBezTo>
                  <a:cubicBezTo>
                    <a:pt x="2088575" y="5865293"/>
                    <a:pt x="2177135" y="5938465"/>
                    <a:pt x="2269035" y="6007280"/>
                  </a:cubicBezTo>
                  <a:cubicBezTo>
                    <a:pt x="2452108" y="6145202"/>
                    <a:pt x="2649554" y="6268461"/>
                    <a:pt x="2866455" y="6351505"/>
                  </a:cubicBezTo>
                  <a:cubicBezTo>
                    <a:pt x="2974615" y="6393027"/>
                    <a:pt x="3086694" y="6424821"/>
                    <a:pt x="3200661" y="6448777"/>
                  </a:cubicBezTo>
                  <a:cubicBezTo>
                    <a:pt x="3229262" y="6454438"/>
                    <a:pt x="3257572" y="6460971"/>
                    <a:pt x="3286318" y="6465908"/>
                  </a:cubicBezTo>
                  <a:lnTo>
                    <a:pt x="3372701" y="6480281"/>
                  </a:lnTo>
                  <a:cubicBezTo>
                    <a:pt x="3430628" y="6487975"/>
                    <a:pt x="3488556" y="6496106"/>
                    <a:pt x="3547063" y="6500896"/>
                  </a:cubicBezTo>
                  <a:cubicBezTo>
                    <a:pt x="3576245" y="6503654"/>
                    <a:pt x="3605426" y="6506268"/>
                    <a:pt x="3634753" y="6507575"/>
                  </a:cubicBezTo>
                  <a:cubicBezTo>
                    <a:pt x="3664079" y="6509026"/>
                    <a:pt x="3693261" y="6511350"/>
                    <a:pt x="3722733" y="6512221"/>
                  </a:cubicBezTo>
                  <a:lnTo>
                    <a:pt x="3811003" y="6514253"/>
                  </a:lnTo>
                  <a:cubicBezTo>
                    <a:pt x="3840329" y="6514979"/>
                    <a:pt x="3869946" y="6513963"/>
                    <a:pt x="3899418" y="6513817"/>
                  </a:cubicBezTo>
                  <a:lnTo>
                    <a:pt x="3943698" y="6513381"/>
                  </a:lnTo>
                  <a:cubicBezTo>
                    <a:pt x="3958071" y="6512946"/>
                    <a:pt x="3972154" y="6512075"/>
                    <a:pt x="3986381" y="6511495"/>
                  </a:cubicBezTo>
                  <a:cubicBezTo>
                    <a:pt x="4000609" y="6510768"/>
                    <a:pt x="4014837" y="6510333"/>
                    <a:pt x="4028919" y="6509317"/>
                  </a:cubicBezTo>
                  <a:lnTo>
                    <a:pt x="4071312" y="6505833"/>
                  </a:lnTo>
                  <a:cubicBezTo>
                    <a:pt x="4127788" y="6501332"/>
                    <a:pt x="4183828" y="6493782"/>
                    <a:pt x="4239432" y="6485072"/>
                  </a:cubicBezTo>
                  <a:cubicBezTo>
                    <a:pt x="4461994" y="6448195"/>
                    <a:pt x="4675992" y="6376041"/>
                    <a:pt x="4879826" y="6274849"/>
                  </a:cubicBezTo>
                  <a:cubicBezTo>
                    <a:pt x="5084386" y="6174820"/>
                    <a:pt x="5279074" y="6046770"/>
                    <a:pt x="5471439" y="5906235"/>
                  </a:cubicBezTo>
                  <a:cubicBezTo>
                    <a:pt x="5519494" y="5871246"/>
                    <a:pt x="5567258" y="5834806"/>
                    <a:pt x="5614877" y="5797930"/>
                  </a:cubicBezTo>
                  <a:cubicBezTo>
                    <a:pt x="5662787" y="5761199"/>
                    <a:pt x="5710551" y="5723887"/>
                    <a:pt x="5758316" y="5685995"/>
                  </a:cubicBezTo>
                  <a:lnTo>
                    <a:pt x="6048824" y="5453705"/>
                  </a:lnTo>
                  <a:lnTo>
                    <a:pt x="6237794" y="5308644"/>
                  </a:lnTo>
                  <a:lnTo>
                    <a:pt x="6237794" y="6081399"/>
                  </a:lnTo>
                  <a:lnTo>
                    <a:pt x="6123011" y="6166399"/>
                  </a:lnTo>
                  <a:cubicBezTo>
                    <a:pt x="6071326" y="6204001"/>
                    <a:pt x="6019061" y="6241458"/>
                    <a:pt x="5965925" y="6278479"/>
                  </a:cubicBezTo>
                  <a:cubicBezTo>
                    <a:pt x="5912644" y="6315210"/>
                    <a:pt x="5858927" y="6351650"/>
                    <a:pt x="5803903" y="6387364"/>
                  </a:cubicBezTo>
                  <a:cubicBezTo>
                    <a:pt x="5694437" y="6458938"/>
                    <a:pt x="5581486" y="6528335"/>
                    <a:pt x="5463744" y="6591780"/>
                  </a:cubicBezTo>
                  <a:cubicBezTo>
                    <a:pt x="5346147" y="6655514"/>
                    <a:pt x="5224486" y="6714748"/>
                    <a:pt x="5097888" y="6765562"/>
                  </a:cubicBezTo>
                  <a:cubicBezTo>
                    <a:pt x="5034879" y="6791332"/>
                    <a:pt x="4970700" y="6815005"/>
                    <a:pt x="4905602" y="6836446"/>
                  </a:cubicBezTo>
                  <a:lnTo>
                    <a:pt x="4831447" y="6858000"/>
                  </a:lnTo>
                  <a:lnTo>
                    <a:pt x="3036485" y="6858000"/>
                  </a:lnTo>
                  <a:lnTo>
                    <a:pt x="2911533" y="6825558"/>
                  </a:lnTo>
                  <a:cubicBezTo>
                    <a:pt x="2847182" y="6807410"/>
                    <a:pt x="2783121" y="6787919"/>
                    <a:pt x="2719386" y="6767158"/>
                  </a:cubicBezTo>
                  <a:cubicBezTo>
                    <a:pt x="2464884" y="6683389"/>
                    <a:pt x="2213285" y="6579149"/>
                    <a:pt x="1980415" y="6440210"/>
                  </a:cubicBezTo>
                  <a:cubicBezTo>
                    <a:pt x="1747399" y="6301563"/>
                    <a:pt x="1539355" y="6125749"/>
                    <a:pt x="1357588" y="5931206"/>
                  </a:cubicBezTo>
                  <a:cubicBezTo>
                    <a:pt x="1266269" y="5834080"/>
                    <a:pt x="1183226" y="5730711"/>
                    <a:pt x="1105118" y="5624874"/>
                  </a:cubicBezTo>
                  <a:cubicBezTo>
                    <a:pt x="1027446" y="5518601"/>
                    <a:pt x="953549" y="5410732"/>
                    <a:pt x="884588" y="5300539"/>
                  </a:cubicBezTo>
                  <a:cubicBezTo>
                    <a:pt x="866876" y="5273245"/>
                    <a:pt x="850180" y="5245516"/>
                    <a:pt x="833049" y="5217931"/>
                  </a:cubicBezTo>
                  <a:lnTo>
                    <a:pt x="783833" y="5137791"/>
                  </a:lnTo>
                  <a:cubicBezTo>
                    <a:pt x="752328" y="5085962"/>
                    <a:pt x="719662" y="5034567"/>
                    <a:pt x="686706" y="4982447"/>
                  </a:cubicBezTo>
                  <a:lnTo>
                    <a:pt x="485485" y="4665082"/>
                  </a:lnTo>
                  <a:cubicBezTo>
                    <a:pt x="417976" y="4556922"/>
                    <a:pt x="351338" y="4445568"/>
                    <a:pt x="289055" y="4329568"/>
                  </a:cubicBezTo>
                  <a:cubicBezTo>
                    <a:pt x="257987" y="4271496"/>
                    <a:pt x="227934" y="4212408"/>
                    <a:pt x="200495" y="4151721"/>
                  </a:cubicBezTo>
                  <a:cubicBezTo>
                    <a:pt x="173201" y="4090891"/>
                    <a:pt x="147794" y="4028898"/>
                    <a:pt x="125291" y="3965600"/>
                  </a:cubicBezTo>
                  <a:cubicBezTo>
                    <a:pt x="103224" y="3902155"/>
                    <a:pt x="83624" y="3837840"/>
                    <a:pt x="67654" y="3772509"/>
                  </a:cubicBezTo>
                  <a:cubicBezTo>
                    <a:pt x="60105" y="3739843"/>
                    <a:pt x="52410" y="3707032"/>
                    <a:pt x="46168" y="3674076"/>
                  </a:cubicBezTo>
                  <a:lnTo>
                    <a:pt x="36731" y="3624714"/>
                  </a:lnTo>
                  <a:lnTo>
                    <a:pt x="28891" y="3575208"/>
                  </a:lnTo>
                  <a:cubicBezTo>
                    <a:pt x="8566" y="3442948"/>
                    <a:pt x="0" y="3310252"/>
                    <a:pt x="0" y="3178573"/>
                  </a:cubicBezTo>
                  <a:cubicBezTo>
                    <a:pt x="726" y="2919425"/>
                    <a:pt x="27730" y="2660277"/>
                    <a:pt x="80575" y="2405774"/>
                  </a:cubicBezTo>
                  <a:cubicBezTo>
                    <a:pt x="133276" y="2151417"/>
                    <a:pt x="213997" y="1901996"/>
                    <a:pt x="322737" y="1665351"/>
                  </a:cubicBezTo>
                  <a:cubicBezTo>
                    <a:pt x="541235" y="1192061"/>
                    <a:pt x="857875" y="768568"/>
                    <a:pt x="1230700" y="407938"/>
                  </a:cubicBezTo>
                  <a:cubicBezTo>
                    <a:pt x="1324124" y="317781"/>
                    <a:pt x="1421323" y="231579"/>
                    <a:pt x="1521825" y="149443"/>
                  </a:cubicBezTo>
                  <a:close/>
                </a:path>
              </a:pathLst>
            </a:custGeom>
            <a:solidFill>
              <a:schemeClr val="lt1">
                <a:alpha val="298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2" name="Google Shape;232;g37c9557e579_1_35"/>
            <p:cNvSpPr/>
            <p:nvPr/>
          </p:nvSpPr>
          <p:spPr>
            <a:xfrm>
              <a:off x="5875698" y="0"/>
              <a:ext cx="6479623" cy="6858000"/>
            </a:xfrm>
            <a:custGeom>
              <a:avLst/>
              <a:gdLst/>
              <a:ahLst/>
              <a:cxnLst/>
              <a:rect l="l" t="t" r="r" b="b"/>
              <a:pathLst>
                <a:path w="6230407" h="6858000" extrusionOk="0">
                  <a:moveTo>
                    <a:pt x="5634917" y="0"/>
                  </a:moveTo>
                  <a:lnTo>
                    <a:pt x="6230407" y="0"/>
                  </a:lnTo>
                  <a:lnTo>
                    <a:pt x="6230407" y="322046"/>
                  </a:lnTo>
                  <a:lnTo>
                    <a:pt x="6061915" y="206288"/>
                  </a:lnTo>
                  <a:cubicBezTo>
                    <a:pt x="5982213" y="157828"/>
                    <a:pt x="5899796" y="113801"/>
                    <a:pt x="5814792" y="74312"/>
                  </a:cubicBezTo>
                  <a:cubicBezTo>
                    <a:pt x="5769441" y="53261"/>
                    <a:pt x="5723362" y="33505"/>
                    <a:pt x="5676576" y="15049"/>
                  </a:cubicBezTo>
                  <a:close/>
                  <a:moveTo>
                    <a:pt x="1821847" y="0"/>
                  </a:moveTo>
                  <a:lnTo>
                    <a:pt x="3449591" y="0"/>
                  </a:lnTo>
                  <a:lnTo>
                    <a:pt x="3354111" y="29819"/>
                  </a:lnTo>
                  <a:cubicBezTo>
                    <a:pt x="3295072" y="49686"/>
                    <a:pt x="3236122" y="70955"/>
                    <a:pt x="3177287" y="93621"/>
                  </a:cubicBezTo>
                  <a:cubicBezTo>
                    <a:pt x="2718951" y="269871"/>
                    <a:pt x="2282682" y="529455"/>
                    <a:pt x="1915374" y="844207"/>
                  </a:cubicBezTo>
                  <a:cubicBezTo>
                    <a:pt x="1541678" y="1164331"/>
                    <a:pt x="1247976" y="1528591"/>
                    <a:pt x="1042545" y="1926532"/>
                  </a:cubicBezTo>
                  <a:cubicBezTo>
                    <a:pt x="832613" y="2333329"/>
                    <a:pt x="726050" y="2757113"/>
                    <a:pt x="726050" y="3186123"/>
                  </a:cubicBezTo>
                  <a:cubicBezTo>
                    <a:pt x="726050" y="3618181"/>
                    <a:pt x="896057" y="3870506"/>
                    <a:pt x="1249864" y="4355701"/>
                  </a:cubicBezTo>
                  <a:cubicBezTo>
                    <a:pt x="1335230" y="4472717"/>
                    <a:pt x="1423500" y="4593798"/>
                    <a:pt x="1513803" y="4726929"/>
                  </a:cubicBezTo>
                  <a:cubicBezTo>
                    <a:pt x="2203848" y="5744068"/>
                    <a:pt x="2944562" y="6178014"/>
                    <a:pt x="3990446" y="6178014"/>
                  </a:cubicBezTo>
                  <a:cubicBezTo>
                    <a:pt x="4676863" y="6178014"/>
                    <a:pt x="5180496" y="5824498"/>
                    <a:pt x="5870541" y="5285296"/>
                  </a:cubicBezTo>
                  <a:cubicBezTo>
                    <a:pt x="5947632" y="5225046"/>
                    <a:pt x="6024723" y="5165521"/>
                    <a:pt x="6099347" y="5108030"/>
                  </a:cubicBezTo>
                  <a:lnTo>
                    <a:pt x="6230407" y="5006078"/>
                  </a:lnTo>
                  <a:lnTo>
                    <a:pt x="6230407" y="5924458"/>
                  </a:lnTo>
                  <a:lnTo>
                    <a:pt x="6056186" y="6058925"/>
                  </a:lnTo>
                  <a:cubicBezTo>
                    <a:pt x="5577260" y="6421454"/>
                    <a:pt x="5092142" y="6735949"/>
                    <a:pt x="4500343" y="6854086"/>
                  </a:cubicBezTo>
                  <a:lnTo>
                    <a:pt x="4476760" y="6858000"/>
                  </a:lnTo>
                  <a:lnTo>
                    <a:pt x="3391617" y="6858000"/>
                  </a:lnTo>
                  <a:lnTo>
                    <a:pt x="3242986" y="6833894"/>
                  </a:lnTo>
                  <a:cubicBezTo>
                    <a:pt x="2233307" y="6634206"/>
                    <a:pt x="1512986" y="6018796"/>
                    <a:pt x="913044" y="5134452"/>
                  </a:cubicBezTo>
                  <a:cubicBezTo>
                    <a:pt x="469951" y="4481428"/>
                    <a:pt x="0" y="4033545"/>
                    <a:pt x="0" y="3186123"/>
                  </a:cubicBezTo>
                  <a:cubicBezTo>
                    <a:pt x="0" y="1915018"/>
                    <a:pt x="732545" y="779286"/>
                    <a:pt x="1779764" y="28818"/>
                  </a:cubicBezTo>
                  <a:close/>
                </a:path>
              </a:pathLst>
            </a:custGeom>
            <a:solidFill>
              <a:schemeClr val="lt1">
                <a:alpha val="298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3" name="Google Shape;233;g37c9557e579_1_35"/>
            <p:cNvSpPr/>
            <p:nvPr/>
          </p:nvSpPr>
          <p:spPr>
            <a:xfrm>
              <a:off x="5875698" y="0"/>
              <a:ext cx="6479624" cy="6858000"/>
            </a:xfrm>
            <a:custGeom>
              <a:avLst/>
              <a:gdLst/>
              <a:ahLst/>
              <a:cxnLst/>
              <a:rect l="l" t="t" r="r" b="b"/>
              <a:pathLst>
                <a:path w="6230408" h="6858000" extrusionOk="0">
                  <a:moveTo>
                    <a:pt x="5061392" y="0"/>
                  </a:moveTo>
                  <a:lnTo>
                    <a:pt x="6230408" y="0"/>
                  </a:lnTo>
                  <a:lnTo>
                    <a:pt x="6230408" y="502666"/>
                  </a:lnTo>
                  <a:lnTo>
                    <a:pt x="6204367" y="480166"/>
                  </a:lnTo>
                  <a:cubicBezTo>
                    <a:pt x="6064466" y="372115"/>
                    <a:pt x="5913877" y="280469"/>
                    <a:pt x="5753525" y="205991"/>
                  </a:cubicBezTo>
                  <a:cubicBezTo>
                    <a:pt x="5581848" y="126214"/>
                    <a:pt x="5398775" y="66109"/>
                    <a:pt x="5205685" y="25948"/>
                  </a:cubicBezTo>
                  <a:close/>
                  <a:moveTo>
                    <a:pt x="1821847" y="0"/>
                  </a:moveTo>
                  <a:lnTo>
                    <a:pt x="4114919" y="0"/>
                  </a:lnTo>
                  <a:lnTo>
                    <a:pt x="4086206" y="3507"/>
                  </a:lnTo>
                  <a:cubicBezTo>
                    <a:pt x="3798985" y="45364"/>
                    <a:pt x="3509190" y="121369"/>
                    <a:pt x="3229262" y="229075"/>
                  </a:cubicBezTo>
                  <a:cubicBezTo>
                    <a:pt x="2786315" y="399518"/>
                    <a:pt x="2364564" y="650390"/>
                    <a:pt x="2009741" y="954400"/>
                  </a:cubicBezTo>
                  <a:cubicBezTo>
                    <a:pt x="1655354" y="1257973"/>
                    <a:pt x="1365573" y="1617151"/>
                    <a:pt x="1171466" y="1993025"/>
                  </a:cubicBezTo>
                  <a:cubicBezTo>
                    <a:pt x="972132" y="2379061"/>
                    <a:pt x="871086" y="2780487"/>
                    <a:pt x="871086" y="3186123"/>
                  </a:cubicBezTo>
                  <a:cubicBezTo>
                    <a:pt x="871086" y="3573756"/>
                    <a:pt x="1023091" y="3798642"/>
                    <a:pt x="1367025" y="4270190"/>
                  </a:cubicBezTo>
                  <a:cubicBezTo>
                    <a:pt x="1453117" y="4388222"/>
                    <a:pt x="1542113" y="4510319"/>
                    <a:pt x="1633868" y="4645483"/>
                  </a:cubicBezTo>
                  <a:cubicBezTo>
                    <a:pt x="1958347" y="5123709"/>
                    <a:pt x="2291248" y="5463723"/>
                    <a:pt x="2651877" y="5684689"/>
                  </a:cubicBezTo>
                  <a:cubicBezTo>
                    <a:pt x="3034139" y="5919011"/>
                    <a:pt x="3472005" y="6032833"/>
                    <a:pt x="3990301" y="6032833"/>
                  </a:cubicBezTo>
                  <a:cubicBezTo>
                    <a:pt x="4284438" y="6032833"/>
                    <a:pt x="4557959" y="5962420"/>
                    <a:pt x="4851225" y="5811141"/>
                  </a:cubicBezTo>
                  <a:cubicBezTo>
                    <a:pt x="5152330" y="5655798"/>
                    <a:pt x="5450387" y="5429315"/>
                    <a:pt x="5780965" y="5171038"/>
                  </a:cubicBezTo>
                  <a:cubicBezTo>
                    <a:pt x="5858491" y="5110498"/>
                    <a:pt x="5935727" y="5050828"/>
                    <a:pt x="6010496" y="4993191"/>
                  </a:cubicBezTo>
                  <a:lnTo>
                    <a:pt x="6230408" y="4822117"/>
                  </a:lnTo>
                  <a:lnTo>
                    <a:pt x="6230408" y="5924457"/>
                  </a:lnTo>
                  <a:lnTo>
                    <a:pt x="6056186" y="6058925"/>
                  </a:lnTo>
                  <a:cubicBezTo>
                    <a:pt x="5577260" y="6421454"/>
                    <a:pt x="5092142" y="6735949"/>
                    <a:pt x="4500343" y="6854086"/>
                  </a:cubicBezTo>
                  <a:lnTo>
                    <a:pt x="4476760" y="6858000"/>
                  </a:lnTo>
                  <a:lnTo>
                    <a:pt x="3391617" y="6858000"/>
                  </a:lnTo>
                  <a:lnTo>
                    <a:pt x="3242986" y="6833894"/>
                  </a:lnTo>
                  <a:cubicBezTo>
                    <a:pt x="2233307" y="6634206"/>
                    <a:pt x="1512986" y="6018796"/>
                    <a:pt x="913044" y="5134452"/>
                  </a:cubicBezTo>
                  <a:cubicBezTo>
                    <a:pt x="469951" y="4481428"/>
                    <a:pt x="0" y="4033545"/>
                    <a:pt x="0" y="3186123"/>
                  </a:cubicBezTo>
                  <a:cubicBezTo>
                    <a:pt x="0" y="1915018"/>
                    <a:pt x="732545" y="779286"/>
                    <a:pt x="1779764" y="28818"/>
                  </a:cubicBezTo>
                  <a:close/>
                </a:path>
              </a:pathLst>
            </a:custGeom>
            <a:solidFill>
              <a:schemeClr val="lt1">
                <a:alpha val="298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4" name="Google Shape;234;g37c9557e579_1_35"/>
            <p:cNvSpPr/>
            <p:nvPr/>
          </p:nvSpPr>
          <p:spPr>
            <a:xfrm>
              <a:off x="5705128" y="0"/>
              <a:ext cx="6650236" cy="6858000"/>
            </a:xfrm>
            <a:custGeom>
              <a:avLst/>
              <a:gdLst/>
              <a:ahLst/>
              <a:cxnLst/>
              <a:rect l="l" t="t" r="r" b="b"/>
              <a:pathLst>
                <a:path w="6394458" h="6858000" extrusionOk="0">
                  <a:moveTo>
                    <a:pt x="1242460" y="0"/>
                  </a:moveTo>
                  <a:lnTo>
                    <a:pt x="2160732" y="0"/>
                  </a:lnTo>
                  <a:lnTo>
                    <a:pt x="2096124" y="41936"/>
                  </a:lnTo>
                  <a:cubicBezTo>
                    <a:pt x="2053586" y="71988"/>
                    <a:pt x="1997691" y="111913"/>
                    <a:pt x="1942232" y="154451"/>
                  </a:cubicBezTo>
                  <a:lnTo>
                    <a:pt x="1941942" y="154741"/>
                  </a:lnTo>
                  <a:lnTo>
                    <a:pt x="1941652" y="155032"/>
                  </a:lnTo>
                  <a:cubicBezTo>
                    <a:pt x="1920455" y="170711"/>
                    <a:pt x="1899113" y="187262"/>
                    <a:pt x="1878498" y="203377"/>
                  </a:cubicBezTo>
                  <a:lnTo>
                    <a:pt x="1865722" y="213395"/>
                  </a:lnTo>
                  <a:cubicBezTo>
                    <a:pt x="1838863" y="233865"/>
                    <a:pt x="1813311" y="254771"/>
                    <a:pt x="1791679" y="272483"/>
                  </a:cubicBezTo>
                  <a:cubicBezTo>
                    <a:pt x="1684245" y="360463"/>
                    <a:pt x="1590023" y="443216"/>
                    <a:pt x="1503495" y="525389"/>
                  </a:cubicBezTo>
                  <a:cubicBezTo>
                    <a:pt x="1315050" y="703090"/>
                    <a:pt x="1142430" y="895746"/>
                    <a:pt x="990135" y="1098128"/>
                  </a:cubicBezTo>
                  <a:cubicBezTo>
                    <a:pt x="911301" y="1202949"/>
                    <a:pt x="837695" y="1310238"/>
                    <a:pt x="771637" y="1416800"/>
                  </a:cubicBezTo>
                  <a:cubicBezTo>
                    <a:pt x="697595" y="1538898"/>
                    <a:pt x="636764" y="1650106"/>
                    <a:pt x="585660" y="1756960"/>
                  </a:cubicBezTo>
                  <a:lnTo>
                    <a:pt x="585515" y="1757395"/>
                  </a:lnTo>
                  <a:lnTo>
                    <a:pt x="585370" y="1757831"/>
                  </a:lnTo>
                  <a:cubicBezTo>
                    <a:pt x="570271" y="1788174"/>
                    <a:pt x="556334" y="1818952"/>
                    <a:pt x="544574" y="1845230"/>
                  </a:cubicBezTo>
                  <a:lnTo>
                    <a:pt x="524539" y="1889510"/>
                  </a:lnTo>
                  <a:lnTo>
                    <a:pt x="505666" y="1933935"/>
                  </a:lnTo>
                  <a:lnTo>
                    <a:pt x="502762" y="1940904"/>
                  </a:lnTo>
                  <a:cubicBezTo>
                    <a:pt x="491002" y="1969214"/>
                    <a:pt x="479823" y="1996073"/>
                    <a:pt x="469661" y="2023512"/>
                  </a:cubicBezTo>
                  <a:cubicBezTo>
                    <a:pt x="465450" y="2034691"/>
                    <a:pt x="461240" y="2045870"/>
                    <a:pt x="456885" y="2057049"/>
                  </a:cubicBezTo>
                  <a:cubicBezTo>
                    <a:pt x="449190" y="2076794"/>
                    <a:pt x="442076" y="2095522"/>
                    <a:pt x="435688" y="2114395"/>
                  </a:cubicBezTo>
                  <a:lnTo>
                    <a:pt x="435543" y="2114976"/>
                  </a:lnTo>
                  <a:lnTo>
                    <a:pt x="435253" y="2115557"/>
                  </a:lnTo>
                  <a:cubicBezTo>
                    <a:pt x="390392" y="2239687"/>
                    <a:pt x="353226" y="2365123"/>
                    <a:pt x="324770" y="2488382"/>
                  </a:cubicBezTo>
                  <a:cubicBezTo>
                    <a:pt x="265391" y="2742158"/>
                    <a:pt x="235193" y="3002178"/>
                    <a:pt x="235338" y="3261036"/>
                  </a:cubicBezTo>
                  <a:cubicBezTo>
                    <a:pt x="236210" y="3391989"/>
                    <a:pt x="248695" y="3520474"/>
                    <a:pt x="272505" y="3641991"/>
                  </a:cubicBezTo>
                  <a:cubicBezTo>
                    <a:pt x="299073" y="3770621"/>
                    <a:pt x="337110" y="3893154"/>
                    <a:pt x="385891" y="4006104"/>
                  </a:cubicBezTo>
                  <a:lnTo>
                    <a:pt x="386182" y="4006685"/>
                  </a:lnTo>
                  <a:lnTo>
                    <a:pt x="386472" y="4007266"/>
                  </a:lnTo>
                  <a:cubicBezTo>
                    <a:pt x="394747" y="4027591"/>
                    <a:pt x="404039" y="4047626"/>
                    <a:pt x="413911" y="4068823"/>
                  </a:cubicBezTo>
                  <a:cubicBezTo>
                    <a:pt x="417686" y="4077098"/>
                    <a:pt x="421606" y="4085374"/>
                    <a:pt x="425380" y="4093794"/>
                  </a:cubicBezTo>
                  <a:cubicBezTo>
                    <a:pt x="428865" y="4100908"/>
                    <a:pt x="432349" y="4107876"/>
                    <a:pt x="435834" y="4114845"/>
                  </a:cubicBezTo>
                  <a:cubicBezTo>
                    <a:pt x="446867" y="4136913"/>
                    <a:pt x="457320" y="4157819"/>
                    <a:pt x="468644" y="4178435"/>
                  </a:cubicBezTo>
                  <a:lnTo>
                    <a:pt x="468935" y="4179015"/>
                  </a:lnTo>
                  <a:lnTo>
                    <a:pt x="469225" y="4179596"/>
                  </a:lnTo>
                  <a:cubicBezTo>
                    <a:pt x="495213" y="4229103"/>
                    <a:pt x="525120" y="4280352"/>
                    <a:pt x="566496" y="4345828"/>
                  </a:cubicBezTo>
                  <a:cubicBezTo>
                    <a:pt x="598727" y="4397368"/>
                    <a:pt x="633135" y="4447745"/>
                    <a:pt x="674366" y="4507124"/>
                  </a:cubicBezTo>
                  <a:cubicBezTo>
                    <a:pt x="713129" y="4561713"/>
                    <a:pt x="753199" y="4615139"/>
                    <a:pt x="790946" y="4665372"/>
                  </a:cubicBezTo>
                  <a:cubicBezTo>
                    <a:pt x="839001" y="4729106"/>
                    <a:pt x="889379" y="4793421"/>
                    <a:pt x="938015" y="4855559"/>
                  </a:cubicBezTo>
                  <a:cubicBezTo>
                    <a:pt x="969955" y="4896355"/>
                    <a:pt x="1003056" y="4938457"/>
                    <a:pt x="1035286" y="4980269"/>
                  </a:cubicBezTo>
                  <a:cubicBezTo>
                    <a:pt x="1069113" y="5023969"/>
                    <a:pt x="1113684" y="5081606"/>
                    <a:pt x="1158254" y="5140985"/>
                  </a:cubicBezTo>
                  <a:cubicBezTo>
                    <a:pt x="1179451" y="5169005"/>
                    <a:pt x="1200647" y="5198186"/>
                    <a:pt x="1221118" y="5226351"/>
                  </a:cubicBezTo>
                  <a:cubicBezTo>
                    <a:pt x="1240572" y="5253065"/>
                    <a:pt x="1259010" y="5278471"/>
                    <a:pt x="1277448" y="5303007"/>
                  </a:cubicBezTo>
                  <a:lnTo>
                    <a:pt x="1277739" y="5303297"/>
                  </a:lnTo>
                  <a:lnTo>
                    <a:pt x="1278029" y="5303588"/>
                  </a:lnTo>
                  <a:cubicBezTo>
                    <a:pt x="1309824" y="5347287"/>
                    <a:pt x="1343796" y="5391132"/>
                    <a:pt x="1376607" y="5433525"/>
                  </a:cubicBezTo>
                  <a:lnTo>
                    <a:pt x="1395625" y="5458060"/>
                  </a:lnTo>
                  <a:lnTo>
                    <a:pt x="1405207" y="5469965"/>
                  </a:lnTo>
                  <a:cubicBezTo>
                    <a:pt x="1442083" y="5515552"/>
                    <a:pt x="1479976" y="5562736"/>
                    <a:pt x="1518739" y="5607597"/>
                  </a:cubicBezTo>
                  <a:cubicBezTo>
                    <a:pt x="1603960" y="5707481"/>
                    <a:pt x="1691650" y="5802139"/>
                    <a:pt x="1779194" y="5888957"/>
                  </a:cubicBezTo>
                  <a:cubicBezTo>
                    <a:pt x="1965606" y="6072902"/>
                    <a:pt x="2161746" y="6230423"/>
                    <a:pt x="2361805" y="6356876"/>
                  </a:cubicBezTo>
                  <a:cubicBezTo>
                    <a:pt x="2475047" y="6427870"/>
                    <a:pt x="2579867" y="6485217"/>
                    <a:pt x="2682656" y="6532110"/>
                  </a:cubicBezTo>
                  <a:lnTo>
                    <a:pt x="2682946" y="6532255"/>
                  </a:lnTo>
                  <a:lnTo>
                    <a:pt x="2683236" y="6532400"/>
                  </a:lnTo>
                  <a:cubicBezTo>
                    <a:pt x="2787767" y="6581616"/>
                    <a:pt x="2901734" y="6626187"/>
                    <a:pt x="3021944" y="6664805"/>
                  </a:cubicBezTo>
                  <a:cubicBezTo>
                    <a:pt x="3132572" y="6700374"/>
                    <a:pt x="3251620" y="6731298"/>
                    <a:pt x="3375605" y="6756415"/>
                  </a:cubicBezTo>
                  <a:cubicBezTo>
                    <a:pt x="3432661" y="6767738"/>
                    <a:pt x="3493201" y="6777901"/>
                    <a:pt x="3555048" y="6786612"/>
                  </a:cubicBezTo>
                  <a:cubicBezTo>
                    <a:pt x="3613121" y="6794742"/>
                    <a:pt x="3673807" y="6801566"/>
                    <a:pt x="3735218" y="6807083"/>
                  </a:cubicBezTo>
                  <a:cubicBezTo>
                    <a:pt x="3852670" y="6817826"/>
                    <a:pt x="3974622" y="6823052"/>
                    <a:pt x="4108188" y="6823343"/>
                  </a:cubicBezTo>
                  <a:lnTo>
                    <a:pt x="4126917" y="6823343"/>
                  </a:lnTo>
                  <a:cubicBezTo>
                    <a:pt x="4135192" y="6823488"/>
                    <a:pt x="4143322" y="6823488"/>
                    <a:pt x="4151597" y="6823488"/>
                  </a:cubicBezTo>
                  <a:cubicBezTo>
                    <a:pt x="4171487" y="6823488"/>
                    <a:pt x="4186296" y="6823343"/>
                    <a:pt x="4199652" y="6822763"/>
                  </a:cubicBezTo>
                  <a:lnTo>
                    <a:pt x="4200088" y="6822763"/>
                  </a:lnTo>
                  <a:lnTo>
                    <a:pt x="4200523" y="6822763"/>
                  </a:lnTo>
                  <a:lnTo>
                    <a:pt x="4245675" y="6821601"/>
                  </a:lnTo>
                  <a:lnTo>
                    <a:pt x="4291117" y="6819277"/>
                  </a:lnTo>
                  <a:cubicBezTo>
                    <a:pt x="4342801" y="6816955"/>
                    <a:pt x="4397825" y="6812164"/>
                    <a:pt x="4469108" y="6803743"/>
                  </a:cubicBezTo>
                  <a:cubicBezTo>
                    <a:pt x="4700672" y="6775433"/>
                    <a:pt x="4932236" y="6712860"/>
                    <a:pt x="5157267" y="6617766"/>
                  </a:cubicBezTo>
                  <a:cubicBezTo>
                    <a:pt x="5260490" y="6574648"/>
                    <a:pt x="5367344" y="6521656"/>
                    <a:pt x="5484069" y="6455744"/>
                  </a:cubicBezTo>
                  <a:cubicBezTo>
                    <a:pt x="5584535" y="6399414"/>
                    <a:pt x="5688194" y="6334663"/>
                    <a:pt x="5801144" y="6257717"/>
                  </a:cubicBezTo>
                  <a:cubicBezTo>
                    <a:pt x="5894061" y="6194419"/>
                    <a:pt x="5992638" y="6122844"/>
                    <a:pt x="6111106" y="6032542"/>
                  </a:cubicBezTo>
                  <a:cubicBezTo>
                    <a:pt x="6163081" y="5993052"/>
                    <a:pt x="6215491" y="5951676"/>
                    <a:pt x="6264127" y="5913203"/>
                  </a:cubicBezTo>
                  <a:lnTo>
                    <a:pt x="6394458" y="5808939"/>
                  </a:lnTo>
                  <a:lnTo>
                    <a:pt x="6394458" y="6858000"/>
                  </a:lnTo>
                  <a:lnTo>
                    <a:pt x="2234128" y="6858000"/>
                  </a:lnTo>
                  <a:lnTo>
                    <a:pt x="2151583" y="6802146"/>
                  </a:lnTo>
                  <a:cubicBezTo>
                    <a:pt x="1509012" y="6424386"/>
                    <a:pt x="970245" y="5884748"/>
                    <a:pt x="593791" y="5241450"/>
                  </a:cubicBezTo>
                  <a:cubicBezTo>
                    <a:pt x="205286" y="4577683"/>
                    <a:pt x="0" y="3818240"/>
                    <a:pt x="0" y="3044861"/>
                  </a:cubicBezTo>
                  <a:cubicBezTo>
                    <a:pt x="0" y="2457023"/>
                    <a:pt x="115129" y="1886606"/>
                    <a:pt x="342337" y="1349581"/>
                  </a:cubicBezTo>
                  <a:cubicBezTo>
                    <a:pt x="534284" y="895692"/>
                    <a:pt x="798705" y="482372"/>
                    <a:pt x="1129762" y="11818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5" name="Google Shape;235;g37c9557e579_1_35"/>
            <p:cNvSpPr/>
            <p:nvPr/>
          </p:nvSpPr>
          <p:spPr>
            <a:xfrm>
              <a:off x="5934266" y="0"/>
              <a:ext cx="6419426" cy="6858000"/>
            </a:xfrm>
            <a:custGeom>
              <a:avLst/>
              <a:gdLst/>
              <a:ahLst/>
              <a:cxnLst/>
              <a:rect l="l" t="t" r="r" b="b"/>
              <a:pathLst>
                <a:path w="6419426" h="6858000" extrusionOk="0">
                  <a:moveTo>
                    <a:pt x="6419426" y="6276207"/>
                  </a:moveTo>
                  <a:lnTo>
                    <a:pt x="6419426" y="6858000"/>
                  </a:lnTo>
                  <a:lnTo>
                    <a:pt x="5377226" y="6858000"/>
                  </a:lnTo>
                  <a:lnTo>
                    <a:pt x="5526079" y="6799309"/>
                  </a:lnTo>
                  <a:cubicBezTo>
                    <a:pt x="5828657" y="6671330"/>
                    <a:pt x="6112428" y="6507594"/>
                    <a:pt x="6372097" y="6313400"/>
                  </a:cubicBezTo>
                  <a:close/>
                  <a:moveTo>
                    <a:pt x="0" y="3944218"/>
                  </a:moveTo>
                  <a:lnTo>
                    <a:pt x="31811" y="4082046"/>
                  </a:lnTo>
                  <a:cubicBezTo>
                    <a:pt x="347839" y="5310348"/>
                    <a:pt x="1226077" y="6312987"/>
                    <a:pt x="2375871" y="6799309"/>
                  </a:cubicBezTo>
                  <a:lnTo>
                    <a:pt x="2524724" y="6858000"/>
                  </a:lnTo>
                  <a:lnTo>
                    <a:pt x="0" y="6858000"/>
                  </a:lnTo>
                  <a:close/>
                  <a:moveTo>
                    <a:pt x="0" y="0"/>
                  </a:moveTo>
                  <a:lnTo>
                    <a:pt x="1320019" y="0"/>
                  </a:lnTo>
                  <a:lnTo>
                    <a:pt x="1089625" y="209396"/>
                  </a:lnTo>
                  <a:cubicBezTo>
                    <a:pt x="586180" y="712841"/>
                    <a:pt x="214775" y="1348326"/>
                    <a:pt x="31811" y="2059448"/>
                  </a:cubicBezTo>
                  <a:lnTo>
                    <a:pt x="0" y="219727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6" name="Google Shape;236;g37c9557e579_1_35"/>
          <p:cNvSpPr txBox="1">
            <a:spLocks noGrp="1"/>
          </p:cNvSpPr>
          <p:nvPr>
            <p:ph type="title"/>
          </p:nvPr>
        </p:nvSpPr>
        <p:spPr>
          <a:xfrm>
            <a:off x="2127504" y="798445"/>
            <a:ext cx="3602700" cy="13116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b" anchorCtr="0">
            <a:normAutofit/>
          </a:bodyPr>
          <a:lstStyle/>
          <a:p>
            <a:pPr>
              <a:spcBef>
                <a:spcPts val="0"/>
              </a:spcBef>
              <a:buClr>
                <a:schemeClr val="dk2"/>
              </a:buClr>
              <a:buSzPct val="100000"/>
            </a:pPr>
            <a:r>
              <a:rPr lang="en" sz="2800">
                <a:solidFill>
                  <a:schemeClr val="dk2"/>
                </a:solidFill>
              </a:rPr>
              <a:t>Y5</a:t>
            </a:r>
            <a:br>
              <a:rPr lang="en" sz="2800"/>
            </a:br>
            <a:r>
              <a:rPr lang="en" sz="2800">
                <a:solidFill>
                  <a:schemeClr val="dk2"/>
                </a:solidFill>
              </a:rPr>
              <a:t> Residential</a:t>
            </a:r>
            <a:br>
              <a:rPr lang="en" sz="2800"/>
            </a:br>
            <a:r>
              <a:rPr lang="en" sz="2800">
                <a:solidFill>
                  <a:schemeClr val="dk2"/>
                </a:solidFill>
              </a:rPr>
              <a:t>Travel Arrangements</a:t>
            </a:r>
            <a:endParaRPr/>
          </a:p>
        </p:txBody>
      </p:sp>
      <p:grpSp>
        <p:nvGrpSpPr>
          <p:cNvPr id="237" name="Google Shape;237;g37c9557e579_1_35"/>
          <p:cNvGrpSpPr/>
          <p:nvPr/>
        </p:nvGrpSpPr>
        <p:grpSpPr>
          <a:xfrm>
            <a:off x="2128951" y="2491350"/>
            <a:ext cx="3602700" cy="3796734"/>
            <a:chOff x="5" y="-7853"/>
            <a:chExt cx="4803600" cy="3796734"/>
          </a:xfrm>
        </p:grpSpPr>
        <p:sp>
          <p:nvSpPr>
            <p:cNvPr id="238" name="Google Shape;238;g37c9557e579_1_35"/>
            <p:cNvSpPr/>
            <p:nvPr/>
          </p:nvSpPr>
          <p:spPr>
            <a:xfrm>
              <a:off x="5" y="-3"/>
              <a:ext cx="4803600" cy="1136700"/>
            </a:xfrm>
            <a:prstGeom prst="roundRect">
              <a:avLst>
                <a:gd name="adj" fmla="val 10000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" name="Google Shape;239;g37c9557e579_1_35"/>
            <p:cNvSpPr txBox="1"/>
            <p:nvPr/>
          </p:nvSpPr>
          <p:spPr>
            <a:xfrm>
              <a:off x="33304" y="-7853"/>
              <a:ext cx="4555200" cy="1225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1600"/>
              </a:pPr>
              <a:r>
                <a:rPr lang="en" sz="1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coach will depart from Llangan Primary School  Monday 22nd September 2025 at 9:30 am </a:t>
              </a:r>
              <a:r>
                <a:rPr lang="en" sz="15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PROMPTLY .Children will need to bring their own lunch.</a:t>
              </a:r>
              <a:endParaRPr sz="1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0" name="Google Shape;240;g37c9557e579_1_35"/>
            <p:cNvSpPr/>
            <p:nvPr/>
          </p:nvSpPr>
          <p:spPr>
            <a:xfrm>
              <a:off x="353010" y="1326090"/>
              <a:ext cx="4000800" cy="1136700"/>
            </a:xfrm>
            <a:prstGeom prst="roundRect">
              <a:avLst>
                <a:gd name="adj" fmla="val 10000"/>
              </a:avLst>
            </a:prstGeom>
            <a:solidFill>
              <a:srgbClr val="4CC38C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" name="Google Shape;241;g37c9557e579_1_35"/>
            <p:cNvSpPr txBox="1"/>
            <p:nvPr/>
          </p:nvSpPr>
          <p:spPr>
            <a:xfrm>
              <a:off x="386301" y="1359381"/>
              <a:ext cx="2842500" cy="107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1600"/>
              </a:pPr>
              <a:r>
                <a:rPr lang="en" sz="1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Please be in school at 8:45 am at the latest.</a:t>
              </a:r>
              <a:endParaRPr/>
            </a:p>
          </p:txBody>
        </p:sp>
        <p:sp>
          <p:nvSpPr>
            <p:cNvPr id="242" name="Google Shape;242;g37c9557e579_1_35"/>
            <p:cNvSpPr/>
            <p:nvPr/>
          </p:nvSpPr>
          <p:spPr>
            <a:xfrm>
              <a:off x="706020" y="2652181"/>
              <a:ext cx="4000800" cy="1136700"/>
            </a:xfrm>
            <a:prstGeom prst="roundRect">
              <a:avLst>
                <a:gd name="adj" fmla="val 10000"/>
              </a:avLst>
            </a:prstGeom>
            <a:solidFill>
              <a:srgbClr val="6FAB4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" name="Google Shape;243;g37c9557e579_1_35"/>
            <p:cNvSpPr txBox="1"/>
            <p:nvPr/>
          </p:nvSpPr>
          <p:spPr>
            <a:xfrm>
              <a:off x="739311" y="2685472"/>
              <a:ext cx="2842500" cy="107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1600"/>
              </a:pPr>
              <a:r>
                <a:rPr lang="en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coach will return to Llangan Primary School at </a:t>
              </a:r>
              <a:r>
                <a:rPr lang="en" sz="1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roughly</a:t>
              </a:r>
              <a:r>
                <a:rPr lang="en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3:00 pm on Wednesday 24th September  2025. </a:t>
              </a:r>
              <a:endParaRPr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4" name="Google Shape;244;g37c9557e579_1_35"/>
            <p:cNvSpPr/>
            <p:nvPr/>
          </p:nvSpPr>
          <p:spPr>
            <a:xfrm>
              <a:off x="3261960" y="861958"/>
              <a:ext cx="738900" cy="738900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0"/>
              </a:srgbClr>
            </a:solidFill>
            <a:ln w="12700" cap="flat" cmpd="sng">
              <a:solidFill>
                <a:srgbClr val="CFDEEF">
                  <a:alpha val="89800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" name="Google Shape;245;g37c9557e579_1_35"/>
            <p:cNvSpPr txBox="1"/>
            <p:nvPr/>
          </p:nvSpPr>
          <p:spPr>
            <a:xfrm>
              <a:off x="3428195" y="861958"/>
              <a:ext cx="406500" cy="55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dk1"/>
                </a:buClr>
                <a:buSzPts val="3300"/>
              </a:pPr>
              <a:endParaRPr sz="3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6" name="Google Shape;246;g37c9557e579_1_35"/>
            <p:cNvSpPr/>
            <p:nvPr/>
          </p:nvSpPr>
          <p:spPr>
            <a:xfrm>
              <a:off x="3614970" y="2180471"/>
              <a:ext cx="738900" cy="738900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D3E1CC">
                <a:alpha val="89800"/>
              </a:srgbClr>
            </a:solidFill>
            <a:ln w="12700" cap="flat" cmpd="sng">
              <a:solidFill>
                <a:srgbClr val="CFDEEF">
                  <a:alpha val="89800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" name="Google Shape;247;g37c9557e579_1_35"/>
            <p:cNvSpPr txBox="1"/>
            <p:nvPr/>
          </p:nvSpPr>
          <p:spPr>
            <a:xfrm>
              <a:off x="3781205" y="2180471"/>
              <a:ext cx="406500" cy="55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dk1"/>
                </a:buClr>
                <a:buSzPts val="3300"/>
              </a:pPr>
              <a:endParaRPr sz="3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48" name="Google Shape;248;g37c9557e579_1_35" title="c7304018-b93f-4ac6-bad4-d42e67219c68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60889" y="360576"/>
            <a:ext cx="3792244" cy="217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g37c9557e579_1_35" title="a5f5c92a-60d7-4985-bea9-e53360b2cf0d.jpeg"/>
          <p:cNvPicPr preferRelativeResize="0"/>
          <p:nvPr/>
        </p:nvPicPr>
        <p:blipFill rotWithShape="1">
          <a:blip r:embed="rId5">
            <a:alphaModFix/>
          </a:blip>
          <a:srcRect l="30075" t="28474" r="6287" b="7203"/>
          <a:stretch/>
        </p:blipFill>
        <p:spPr>
          <a:xfrm>
            <a:off x="5957963" y="3011425"/>
            <a:ext cx="3479776" cy="26379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37c9557e579_1_61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g37c9557e579_1_61"/>
          <p:cNvSpPr/>
          <p:nvPr/>
        </p:nvSpPr>
        <p:spPr>
          <a:xfrm rot="5400000" flipH="1">
            <a:off x="-398593" y="1922669"/>
            <a:ext cx="6875700" cy="30306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2F5496"/>
              </a:gs>
            </a:gsLst>
            <a:lin ang="18599929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g37c9557e579_1_61"/>
          <p:cNvSpPr/>
          <p:nvPr/>
        </p:nvSpPr>
        <p:spPr>
          <a:xfrm rot="-5400000">
            <a:off x="860700" y="3165171"/>
            <a:ext cx="4355700" cy="3029100"/>
          </a:xfrm>
          <a:prstGeom prst="rect">
            <a:avLst/>
          </a:prstGeom>
          <a:gradFill>
            <a:gsLst>
              <a:gs pos="0">
                <a:srgbClr val="4472C4">
                  <a:alpha val="49803"/>
                </a:srgbClr>
              </a:gs>
              <a:gs pos="100000">
                <a:srgbClr val="1F3864">
                  <a:alpha val="0"/>
                </a:srgbClr>
              </a:gs>
            </a:gsLst>
            <a:lin ang="113999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g37c9557e579_1_61"/>
          <p:cNvSpPr/>
          <p:nvPr/>
        </p:nvSpPr>
        <p:spPr>
          <a:xfrm rot="-5400000" flipH="1">
            <a:off x="-218847" y="2085750"/>
            <a:ext cx="6857700" cy="2686200"/>
          </a:xfrm>
          <a:prstGeom prst="rect">
            <a:avLst/>
          </a:prstGeom>
          <a:gradFill>
            <a:gsLst>
              <a:gs pos="0">
                <a:srgbClr val="000000">
                  <a:alpha val="58823"/>
                </a:srgbClr>
              </a:gs>
              <a:gs pos="69000">
                <a:srgbClr val="4472C4">
                  <a:alpha val="0"/>
                </a:srgbClr>
              </a:gs>
              <a:gs pos="100000">
                <a:srgbClr val="4472C4">
                  <a:alpha val="0"/>
                </a:srgbClr>
              </a:gs>
            </a:gsLst>
            <a:lin ang="13199916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g37c9557e579_1_61"/>
          <p:cNvSpPr/>
          <p:nvPr/>
        </p:nvSpPr>
        <p:spPr>
          <a:xfrm rot="5930699">
            <a:off x="378239" y="1686526"/>
            <a:ext cx="4768847" cy="3117139"/>
          </a:xfrm>
          <a:custGeom>
            <a:avLst/>
            <a:gdLst/>
            <a:ahLst/>
            <a:cxnLst/>
            <a:rect l="l" t="t" r="r" b="b"/>
            <a:pathLst>
              <a:path w="4808302" h="4088666" extrusionOk="0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0">
                <a:srgbClr val="8DA9DB">
                  <a:alpha val="0"/>
                </a:srgbClr>
              </a:gs>
              <a:gs pos="39000">
                <a:srgbClr val="8DA9DB">
                  <a:alpha val="0"/>
                </a:srgbClr>
              </a:gs>
              <a:gs pos="100000">
                <a:srgbClr val="2F5496">
                  <a:alpha val="25882"/>
                </a:srgbClr>
              </a:gs>
            </a:gsLst>
            <a:lin ang="18599929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g37c9557e579_1_61"/>
          <p:cNvSpPr txBox="1">
            <a:spLocks noGrp="1"/>
          </p:cNvSpPr>
          <p:nvPr>
            <p:ph type="title"/>
          </p:nvPr>
        </p:nvSpPr>
        <p:spPr>
          <a:xfrm>
            <a:off x="1866894" y="103556"/>
            <a:ext cx="2486100" cy="3072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algn="ctr">
              <a:spcBef>
                <a:spcPts val="0"/>
              </a:spcBef>
              <a:buClr>
                <a:srgbClr val="FFFFFF"/>
              </a:buClr>
              <a:buSzPts val="4000"/>
            </a:pPr>
            <a:r>
              <a:rPr lang="en" sz="4000">
                <a:solidFill>
                  <a:srgbClr val="FFFFFF"/>
                </a:solidFill>
              </a:rPr>
              <a:t>Food and Sleeping Arrangements</a:t>
            </a:r>
            <a:endParaRPr sz="40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g37c9557e579_1_61"/>
          <p:cNvSpPr txBox="1"/>
          <p:nvPr/>
        </p:nvSpPr>
        <p:spPr>
          <a:xfrm>
            <a:off x="4488356" y="103550"/>
            <a:ext cx="5814000" cy="647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spcBef>
                <a:spcPts val="1200"/>
              </a:spcBef>
            </a:pPr>
            <a:r>
              <a:rPr lang="en" sz="1600" b="1">
                <a:solidFill>
                  <a:schemeClr val="dk1"/>
                </a:solidFill>
              </a:rPr>
              <a:t>Meals &amp; Dietary Requirements</a:t>
            </a:r>
            <a:endParaRPr sz="1600" b="1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spcBef>
                <a:spcPts val="1200"/>
              </a:spcBef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Four daily meals: breakfast, dinner, tea, and supper, with healthy options for all.</a:t>
            </a:r>
            <a:endParaRPr sz="1600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" sz="1600" b="1">
                <a:solidFill>
                  <a:schemeClr val="dk1"/>
                </a:solidFill>
              </a:rPr>
              <a:t>Food Hygiene Rating:</a:t>
            </a:r>
            <a:r>
              <a:rPr lang="en" sz="1600">
                <a:solidFill>
                  <a:schemeClr val="dk1"/>
                </a:solidFill>
              </a:rPr>
              <a:t> 5 (Food Standards Agency).</a:t>
            </a:r>
            <a:endParaRPr sz="1600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Special dietary needs (e.g., allergies, gluten-free, diabetic) are catered for—please inform us at least a week in advance and ensure this is noted on the Health Certificate.</a:t>
            </a:r>
            <a:endParaRPr sz="1600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Vegetarian meals are always available.</a:t>
            </a:r>
            <a:endParaRPr sz="1600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Cold drinks are free; hot drinks can be purchased outside mealtimes.</a:t>
            </a:r>
            <a:endParaRPr sz="1600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Children have already chosen their meals.</a:t>
            </a:r>
            <a:endParaRPr sz="1600">
              <a:solidFill>
                <a:schemeClr val="dk1"/>
              </a:solidFill>
            </a:endParaRPr>
          </a:p>
          <a:p>
            <a:pPr>
              <a:lnSpc>
                <a:spcPct val="115000"/>
              </a:lnSpc>
              <a:spcBef>
                <a:spcPts val="1200"/>
              </a:spcBef>
            </a:pPr>
            <a:r>
              <a:rPr lang="en" sz="1600" b="1">
                <a:solidFill>
                  <a:schemeClr val="dk1"/>
                </a:solidFill>
              </a:rPr>
              <a:t>Accommodation &amp; Safety</a:t>
            </a:r>
            <a:endParaRPr sz="1600" b="1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spcBef>
                <a:spcPts val="1200"/>
              </a:spcBef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Separate secure rooms for Llangan boys and girls, with access restricted to them and staff.</a:t>
            </a:r>
            <a:endParaRPr sz="1600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Staff rooms are nearby, and children can access support overnight.</a:t>
            </a:r>
            <a:endParaRPr sz="1600">
              <a:solidFill>
                <a:schemeClr val="dk1"/>
              </a:solidFill>
            </a:endParaRPr>
          </a:p>
          <a:p>
            <a:pPr marL="457200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Morfa Bay is a secure, monitored site, ensuring children’s safety at all times.</a:t>
            </a:r>
            <a:endParaRPr sz="160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</a:pPr>
            <a:endParaRPr sz="2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1" name="Google Shape;261;g37c9557e579_1_61" title="IMG_4140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284827">
            <a:off x="1627136" y="5146657"/>
            <a:ext cx="1618627" cy="1213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g37c9557e579_1_61" title="IMG_4076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43439" y="2834976"/>
            <a:ext cx="2641987" cy="1981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g37c9557e579_1_61" title="IMG_4051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49580">
            <a:off x="3052187" y="5199097"/>
            <a:ext cx="1780379" cy="1335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37c9557e579_1_74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g37c9557e579_1_74"/>
          <p:cNvSpPr/>
          <p:nvPr/>
        </p:nvSpPr>
        <p:spPr>
          <a:xfrm rot="5400000" flipH="1">
            <a:off x="-398593" y="1922669"/>
            <a:ext cx="6875700" cy="30306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2F5496"/>
              </a:gs>
            </a:gsLst>
            <a:lin ang="18599929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g37c9557e579_1_74"/>
          <p:cNvSpPr/>
          <p:nvPr/>
        </p:nvSpPr>
        <p:spPr>
          <a:xfrm rot="-5400000">
            <a:off x="860700" y="3165171"/>
            <a:ext cx="4355700" cy="3029100"/>
          </a:xfrm>
          <a:prstGeom prst="rect">
            <a:avLst/>
          </a:prstGeom>
          <a:gradFill>
            <a:gsLst>
              <a:gs pos="0">
                <a:srgbClr val="4472C4">
                  <a:alpha val="49803"/>
                </a:srgbClr>
              </a:gs>
              <a:gs pos="100000">
                <a:srgbClr val="1F3864">
                  <a:alpha val="0"/>
                </a:srgbClr>
              </a:gs>
            </a:gsLst>
            <a:lin ang="113999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g37c9557e579_1_74"/>
          <p:cNvSpPr/>
          <p:nvPr/>
        </p:nvSpPr>
        <p:spPr>
          <a:xfrm rot="-5400000" flipH="1">
            <a:off x="-218847" y="2085750"/>
            <a:ext cx="6857700" cy="2686200"/>
          </a:xfrm>
          <a:prstGeom prst="rect">
            <a:avLst/>
          </a:prstGeom>
          <a:gradFill>
            <a:gsLst>
              <a:gs pos="0">
                <a:srgbClr val="000000">
                  <a:alpha val="58823"/>
                </a:srgbClr>
              </a:gs>
              <a:gs pos="69000">
                <a:srgbClr val="4472C4">
                  <a:alpha val="0"/>
                </a:srgbClr>
              </a:gs>
              <a:gs pos="100000">
                <a:srgbClr val="4472C4">
                  <a:alpha val="0"/>
                </a:srgbClr>
              </a:gs>
            </a:gsLst>
            <a:lin ang="13199916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g37c9557e579_1_74"/>
          <p:cNvSpPr/>
          <p:nvPr/>
        </p:nvSpPr>
        <p:spPr>
          <a:xfrm rot="5930699">
            <a:off x="378239" y="1686526"/>
            <a:ext cx="4768847" cy="3117139"/>
          </a:xfrm>
          <a:custGeom>
            <a:avLst/>
            <a:gdLst/>
            <a:ahLst/>
            <a:cxnLst/>
            <a:rect l="l" t="t" r="r" b="b"/>
            <a:pathLst>
              <a:path w="4808302" h="4088666" extrusionOk="0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0">
                <a:srgbClr val="8DA9DB">
                  <a:alpha val="0"/>
                </a:srgbClr>
              </a:gs>
              <a:gs pos="39000">
                <a:srgbClr val="8DA9DB">
                  <a:alpha val="0"/>
                </a:srgbClr>
              </a:gs>
              <a:gs pos="100000">
                <a:srgbClr val="2F5496">
                  <a:alpha val="25882"/>
                </a:srgbClr>
              </a:gs>
            </a:gsLst>
            <a:lin ang="18599929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g37c9557e579_1_74"/>
          <p:cNvSpPr txBox="1">
            <a:spLocks noGrp="1"/>
          </p:cNvSpPr>
          <p:nvPr>
            <p:ph type="title"/>
          </p:nvPr>
        </p:nvSpPr>
        <p:spPr>
          <a:xfrm>
            <a:off x="1693594" y="343523"/>
            <a:ext cx="2486100" cy="3072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algn="ctr">
              <a:spcBef>
                <a:spcPts val="0"/>
              </a:spcBef>
              <a:buClr>
                <a:srgbClr val="FFFFFF"/>
              </a:buClr>
              <a:buSzPts val="4000"/>
            </a:pPr>
            <a:r>
              <a:rPr lang="en" sz="4000">
                <a:solidFill>
                  <a:srgbClr val="FFFFFF"/>
                </a:solidFill>
              </a:rPr>
              <a:t>Activities</a:t>
            </a:r>
            <a:endParaRPr sz="40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g37c9557e579_1_74"/>
          <p:cNvSpPr txBox="1"/>
          <p:nvPr/>
        </p:nvSpPr>
        <p:spPr>
          <a:xfrm>
            <a:off x="4900613" y="120650"/>
            <a:ext cx="5367300" cy="575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full programme is provided in line with the course leaders requests, with a range of activities – 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skiing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tobogganing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go-carting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archery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 ropes course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climbing wall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challenging team games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low ropes course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nature walk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quad biking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muddy adventure course 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zip run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swimming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environmental garden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trampoline, horse riding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problem solving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shelter building</a:t>
            </a:r>
            <a:endParaRPr/>
          </a:p>
          <a:p>
            <a:pPr marL="347472" indent="-347472"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orienteering</a:t>
            </a:r>
            <a:endParaRPr/>
          </a:p>
          <a:p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 of the above activities are staffed by qualified centre staff. </a:t>
            </a:r>
            <a:endParaRPr/>
          </a:p>
          <a:p>
            <a:r>
              <a:rPr lang="en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also a multi-purpose sports hall, outdoor playing fields, and an all weather playing area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5" name="Google Shape;275;g37c9557e579_1_74" title="dbe93b48-df01-461b-9b81-872606322ed9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1326" y="1345390"/>
            <a:ext cx="3030564" cy="2272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g37c9557e579_1_74" title="IMG_4211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70339" y="788126"/>
            <a:ext cx="2919265" cy="21894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7c9557e579_1_86"/>
          <p:cNvSpPr txBox="1">
            <a:spLocks noGrp="1"/>
          </p:cNvSpPr>
          <p:nvPr>
            <p:ph type="title"/>
          </p:nvPr>
        </p:nvSpPr>
        <p:spPr>
          <a:xfrm>
            <a:off x="6791006" y="201875"/>
            <a:ext cx="3352500" cy="32331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sz="1100" b="1">
                <a:latin typeface="Arial"/>
                <a:ea typeface="Arial"/>
                <a:cs typeface="Arial"/>
                <a:sym typeface="Arial"/>
              </a:rPr>
              <a:t>Archery</a:t>
            </a:r>
            <a:endParaRPr sz="1100" b="1"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sz="1100" b="1">
                <a:latin typeface="Arial"/>
                <a:ea typeface="Arial"/>
                <a:cs typeface="Arial"/>
                <a:sym typeface="Arial"/>
              </a:rPr>
              <a:t>Sea Activities</a:t>
            </a:r>
            <a:endParaRPr sz="1100" b="1"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sz="1100" b="1">
                <a:latin typeface="Arial"/>
                <a:ea typeface="Arial"/>
                <a:cs typeface="Arial"/>
                <a:sym typeface="Arial"/>
              </a:rPr>
              <a:t>Zip Line</a:t>
            </a:r>
            <a:endParaRPr sz="1100" b="1"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sz="1100" b="1">
                <a:latin typeface="Arial"/>
                <a:ea typeface="Arial"/>
                <a:cs typeface="Arial"/>
                <a:sym typeface="Arial"/>
              </a:rPr>
              <a:t>High Ropes</a:t>
            </a:r>
            <a:endParaRPr sz="1100" b="1"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sz="1100" b="1">
                <a:latin typeface="Arial"/>
                <a:ea typeface="Arial"/>
                <a:cs typeface="Arial"/>
                <a:sym typeface="Arial"/>
              </a:rPr>
              <a:t>Mud Assault Course</a:t>
            </a:r>
            <a:endParaRPr sz="1100" b="1"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sz="1100" b="1">
                <a:latin typeface="Arial"/>
                <a:ea typeface="Arial"/>
                <a:cs typeface="Arial"/>
                <a:sym typeface="Arial"/>
              </a:rPr>
              <a:t>Crate Stack</a:t>
            </a:r>
            <a:endParaRPr sz="1100" b="1"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sz="1100" b="1">
                <a:latin typeface="Arial"/>
                <a:ea typeface="Arial"/>
                <a:cs typeface="Arial"/>
                <a:sym typeface="Arial"/>
              </a:rPr>
              <a:t>Bushcraft</a:t>
            </a:r>
            <a:endParaRPr sz="1100" b="1"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sz="1100" b="1">
                <a:latin typeface="Arial"/>
                <a:ea typeface="Arial"/>
                <a:cs typeface="Arial"/>
                <a:sym typeface="Arial"/>
              </a:rPr>
              <a:t>MTB Trail</a:t>
            </a:r>
            <a:endParaRPr sz="1100" b="1">
              <a:latin typeface="Arial"/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buClr>
                <a:schemeClr val="dk1"/>
              </a:buClr>
              <a:buSzPts val="4400"/>
            </a:pPr>
            <a:endParaRPr/>
          </a:p>
        </p:txBody>
      </p:sp>
      <p:pic>
        <p:nvPicPr>
          <p:cNvPr id="282" name="Google Shape;282;g37c9557e579_1_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1" y="307725"/>
            <a:ext cx="7862173" cy="5618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g37c9557e579_1_86" title="5ee774d3-e353-4bc6-95fb-e094def47b97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034049" y="3576075"/>
            <a:ext cx="1505526" cy="2007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g37c9557e579_1_86" title="b27a1f45-b272-49b5-9ddb-17bdacae443a.jpeg"/>
          <p:cNvPicPr preferRelativeResize="0"/>
          <p:nvPr/>
        </p:nvPicPr>
        <p:blipFill rotWithShape="1">
          <a:blip r:embed="rId5">
            <a:alphaModFix/>
          </a:blip>
          <a:srcRect t="2407" r="25121" b="22120"/>
          <a:stretch/>
        </p:blipFill>
        <p:spPr>
          <a:xfrm>
            <a:off x="7530229" y="4521354"/>
            <a:ext cx="1045026" cy="1404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g37c9557e579_1_86" title="IMG_4114.jpe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239777" y="955296"/>
            <a:ext cx="1299799" cy="974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37c9557e579_1_94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g37c9557e579_1_94"/>
          <p:cNvSpPr/>
          <p:nvPr/>
        </p:nvSpPr>
        <p:spPr>
          <a:xfrm rot="10800000">
            <a:off x="1523998" y="-22564"/>
            <a:ext cx="9144000" cy="4374000"/>
          </a:xfrm>
          <a:prstGeom prst="rect">
            <a:avLst/>
          </a:prstGeom>
          <a:gradFill>
            <a:gsLst>
              <a:gs pos="0">
                <a:srgbClr val="2F5496"/>
              </a:gs>
              <a:gs pos="100000">
                <a:srgbClr val="000000"/>
              </a:gs>
            </a:gsLst>
            <a:lin ang="1499992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g37c9557e579_1_94"/>
          <p:cNvSpPr/>
          <p:nvPr/>
        </p:nvSpPr>
        <p:spPr>
          <a:xfrm rot="5400000">
            <a:off x="3908698" y="-2407819"/>
            <a:ext cx="4374600" cy="9144000"/>
          </a:xfrm>
          <a:prstGeom prst="rect">
            <a:avLst/>
          </a:prstGeom>
          <a:gradFill>
            <a:gsLst>
              <a:gs pos="0">
                <a:srgbClr val="4472C4">
                  <a:alpha val="0"/>
                </a:srgbClr>
              </a:gs>
              <a:gs pos="40000">
                <a:srgbClr val="4472C4">
                  <a:alpha val="0"/>
                </a:srgbClr>
              </a:gs>
              <a:gs pos="100000">
                <a:srgbClr val="2F5496">
                  <a:alpha val="51764"/>
                </a:srgbClr>
              </a:gs>
            </a:gsLst>
            <a:lin ang="239989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g37c9557e579_1_94"/>
          <p:cNvSpPr/>
          <p:nvPr/>
        </p:nvSpPr>
        <p:spPr>
          <a:xfrm rot="5400000">
            <a:off x="4079850" y="-2236842"/>
            <a:ext cx="4374000" cy="8802300"/>
          </a:xfrm>
          <a:prstGeom prst="rect">
            <a:avLst/>
          </a:prstGeom>
          <a:gradFill>
            <a:gsLst>
              <a:gs pos="0">
                <a:srgbClr val="4472C4">
                  <a:alpha val="0"/>
                </a:srgbClr>
              </a:gs>
              <a:gs pos="17000">
                <a:srgbClr val="4472C4">
                  <a:alpha val="0"/>
                </a:srgbClr>
              </a:gs>
              <a:gs pos="100000">
                <a:srgbClr val="000000">
                  <a:alpha val="36862"/>
                </a:srgbClr>
              </a:gs>
            </a:gsLst>
            <a:lin ang="7799903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g37c9557e579_1_94"/>
          <p:cNvSpPr/>
          <p:nvPr/>
        </p:nvSpPr>
        <p:spPr>
          <a:xfrm>
            <a:off x="1523996" y="-22690"/>
            <a:ext cx="6406800" cy="4374000"/>
          </a:xfrm>
          <a:prstGeom prst="rect">
            <a:avLst/>
          </a:prstGeom>
          <a:gradFill>
            <a:gsLst>
              <a:gs pos="0">
                <a:srgbClr val="1F3864">
                  <a:alpha val="0"/>
                </a:srgbClr>
              </a:gs>
              <a:gs pos="100000">
                <a:srgbClr val="000000">
                  <a:alpha val="24705"/>
                </a:srgbClr>
              </a:gs>
            </a:gsLst>
            <a:lin ang="18599929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g37c9557e579_1_94"/>
          <p:cNvSpPr/>
          <p:nvPr/>
        </p:nvSpPr>
        <p:spPr>
          <a:xfrm rot="-8646890">
            <a:off x="5819514" y="-924548"/>
            <a:ext cx="4065075" cy="4216488"/>
          </a:xfrm>
          <a:custGeom>
            <a:avLst/>
            <a:gdLst/>
            <a:ahLst/>
            <a:cxnLst/>
            <a:rect l="l" t="t" r="r" b="b"/>
            <a:pathLst>
              <a:path w="4990147" h="4439131" extrusionOk="0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rgbClr val="4472C4">
                  <a:alpha val="21960"/>
                </a:srgbClr>
              </a:gs>
              <a:gs pos="87000">
                <a:srgbClr val="8DA9DB">
                  <a:alpha val="1960"/>
                </a:srgbClr>
              </a:gs>
              <a:gs pos="100000">
                <a:srgbClr val="8DA9DB">
                  <a:alpha val="1960"/>
                </a:srgbClr>
              </a:gs>
            </a:gsLst>
            <a:lin ang="8400134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g37c9557e579_1_94"/>
          <p:cNvSpPr txBox="1">
            <a:spLocks noGrp="1"/>
          </p:cNvSpPr>
          <p:nvPr>
            <p:ph type="title"/>
          </p:nvPr>
        </p:nvSpPr>
        <p:spPr>
          <a:xfrm>
            <a:off x="2510118" y="735106"/>
            <a:ext cx="7540500" cy="29286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b" anchorCtr="0">
            <a:normAutofit/>
          </a:bodyPr>
          <a:lstStyle/>
          <a:p>
            <a:pPr>
              <a:spcBef>
                <a:spcPts val="0"/>
              </a:spcBef>
              <a:buClr>
                <a:srgbClr val="FFFFFF"/>
              </a:buClr>
              <a:buSzPts val="4800"/>
            </a:pPr>
            <a:r>
              <a:rPr lang="en" sz="4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Packing</a:t>
            </a:r>
            <a:endParaRPr/>
          </a:p>
        </p:txBody>
      </p:sp>
      <p:sp>
        <p:nvSpPr>
          <p:cNvPr id="298" name="Google Shape;298;g37c9557e579_1_94"/>
          <p:cNvSpPr txBox="1"/>
          <p:nvPr/>
        </p:nvSpPr>
        <p:spPr>
          <a:xfrm>
            <a:off x="4936864" y="478712"/>
            <a:ext cx="514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g37c9557e579_1_94"/>
          <p:cNvSpPr txBox="1"/>
          <p:nvPr/>
        </p:nvSpPr>
        <p:spPr>
          <a:xfrm>
            <a:off x="4965988" y="1922318"/>
            <a:ext cx="4662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0" name="Google Shape;300;g37c9557e579_1_94" descr="School Trip Essential Packing List - Voyager School Trave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19301" y="551894"/>
            <a:ext cx="2763835" cy="1743911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g37c9557e579_1_94"/>
          <p:cNvSpPr txBox="1"/>
          <p:nvPr/>
        </p:nvSpPr>
        <p:spPr>
          <a:xfrm>
            <a:off x="2141693" y="4516887"/>
            <a:ext cx="2586600" cy="20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buClr>
                <a:schemeClr val="dk1"/>
              </a:buClr>
              <a:buSzPts val="1800"/>
              <a:buFont typeface="Arial"/>
              <a:buChar char="•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Pack with your child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buClr>
                <a:schemeClr val="dk1"/>
              </a:buClr>
              <a:buSzPts val="1800"/>
              <a:buFont typeface="Arial"/>
              <a:buChar char="•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Must be able to carry bag.</a:t>
            </a:r>
            <a:endParaRPr/>
          </a:p>
          <a:p>
            <a:pPr marL="285750" indent="-285750">
              <a:buClr>
                <a:schemeClr val="dk1"/>
              </a:buClr>
              <a:buSzPts val="1800"/>
              <a:buFont typeface="Arial"/>
              <a:buChar char="•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2x Bin Liner for your present!</a:t>
            </a:r>
            <a:endParaRPr/>
          </a:p>
          <a:p>
            <a:pPr marL="285750" indent="-285750">
              <a:buClr>
                <a:schemeClr val="dk1"/>
              </a:buClr>
              <a:buSzPts val="1800"/>
              <a:buFont typeface="Arial"/>
              <a:buChar char="•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  on everything.</a:t>
            </a:r>
            <a:endParaRPr/>
          </a:p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2" name="Google Shape;302;g37c9557e579_1_9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79431" y="478701"/>
            <a:ext cx="4795348" cy="425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7c9557e579_1_110"/>
          <p:cNvSpPr txBox="1">
            <a:spLocks noGrp="1"/>
          </p:cNvSpPr>
          <p:nvPr>
            <p:ph type="title"/>
          </p:nvPr>
        </p:nvSpPr>
        <p:spPr>
          <a:xfrm>
            <a:off x="2152650" y="365125"/>
            <a:ext cx="7886700" cy="1325700"/>
          </a:xfrm>
          <a:prstGeom prst="rect">
            <a:avLst/>
          </a:prstGeom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>
              <a:spcBef>
                <a:spcPts val="0"/>
              </a:spcBef>
            </a:pPr>
            <a:r>
              <a:rPr lang="en"/>
              <a:t>What Not To Bring</a:t>
            </a:r>
            <a:endParaRPr/>
          </a:p>
        </p:txBody>
      </p:sp>
      <p:sp>
        <p:nvSpPr>
          <p:cNvPr id="309" name="Google Shape;309;g37c9557e579_1_110"/>
          <p:cNvSpPr txBox="1">
            <a:spLocks noGrp="1"/>
          </p:cNvSpPr>
          <p:nvPr>
            <p:ph type="body" idx="1"/>
          </p:nvPr>
        </p:nvSpPr>
        <p:spPr>
          <a:xfrm>
            <a:off x="1727450" y="117650"/>
            <a:ext cx="7886700" cy="4351200"/>
          </a:xfrm>
          <a:prstGeom prst="rect">
            <a:avLst/>
          </a:prstGeom>
        </p:spPr>
        <p:txBody>
          <a:bodyPr spcFirstLastPara="1" vert="horz" wrap="square" lIns="91425" tIns="45700" rIns="91425" bIns="45700" rtlCol="0" anchor="t" anchorCtr="0">
            <a:normAutofit fontScale="92500"/>
          </a:bodyPr>
          <a:lstStyle/>
          <a:p>
            <a:pPr marL="0" indent="0">
              <a:buNone/>
            </a:pPr>
            <a:r>
              <a:rPr lang="en"/>
              <a:t>Please don’t allow your child to bring:</a:t>
            </a:r>
            <a:endParaRPr/>
          </a:p>
          <a:p>
            <a:pPr marL="457200" indent="-342900">
              <a:buSzPts val="1800"/>
              <a:buChar char="●"/>
            </a:pPr>
            <a:r>
              <a:rPr lang="en"/>
              <a:t>any electrical equipment</a:t>
            </a:r>
            <a:endParaRPr/>
          </a:p>
          <a:p>
            <a:pPr marL="457200" indent="-342900">
              <a:spcBef>
                <a:spcPts val="0"/>
              </a:spcBef>
              <a:buSzPts val="1800"/>
              <a:buChar char="●"/>
            </a:pPr>
            <a:r>
              <a:rPr lang="en"/>
              <a:t>no phones</a:t>
            </a:r>
            <a:endParaRPr/>
          </a:p>
          <a:p>
            <a:pPr marL="457200" indent="-342900">
              <a:spcBef>
                <a:spcPts val="0"/>
              </a:spcBef>
              <a:buSzPts val="1800"/>
              <a:buChar char="●"/>
            </a:pPr>
            <a:r>
              <a:rPr lang="en"/>
              <a:t>no digital cameras</a:t>
            </a:r>
            <a:endParaRPr/>
          </a:p>
          <a:p>
            <a:pPr marL="457200" indent="-342900">
              <a:spcBef>
                <a:spcPts val="0"/>
              </a:spcBef>
              <a:buSzPts val="1800"/>
              <a:buChar char="●"/>
            </a:pPr>
            <a:r>
              <a:rPr lang="en"/>
              <a:t>no tablets/computers</a:t>
            </a:r>
            <a:endParaRPr/>
          </a:p>
          <a:p>
            <a:pPr marL="457200" indent="-342900">
              <a:spcBef>
                <a:spcPts val="0"/>
              </a:spcBef>
              <a:buSzPts val="1800"/>
              <a:buChar char="●"/>
            </a:pPr>
            <a:r>
              <a:rPr lang="en"/>
              <a:t>no hair dryers</a:t>
            </a:r>
            <a:endParaRPr/>
          </a:p>
          <a:p>
            <a:pPr marL="457200" indent="-342900">
              <a:spcBef>
                <a:spcPts val="0"/>
              </a:spcBef>
              <a:buSzPts val="1800"/>
              <a:buChar char="●"/>
            </a:pPr>
            <a:r>
              <a:rPr lang="en"/>
              <a:t>chewing gum</a:t>
            </a:r>
            <a:endParaRPr/>
          </a:p>
          <a:p>
            <a:pPr marL="457200" indent="-342900">
              <a:spcBef>
                <a:spcPts val="0"/>
              </a:spcBef>
              <a:buSzPts val="1800"/>
              <a:buChar char="●"/>
            </a:pPr>
            <a:r>
              <a:rPr lang="en"/>
              <a:t>energy drinks</a:t>
            </a:r>
            <a:endParaRPr/>
          </a:p>
          <a:p>
            <a:pPr marL="0" indent="0">
              <a:buNone/>
            </a:pPr>
            <a:endParaRPr/>
          </a:p>
          <a:p>
            <a:pPr marL="0" indent="0">
              <a:buNone/>
            </a:pPr>
            <a:r>
              <a:rPr lang="en"/>
              <a:t>THEY CAN BRING A DISPOSABLE CAMERA- WE WILL TAKE LOTS OF PHOTOS</a:t>
            </a:r>
            <a:endParaRPr/>
          </a:p>
        </p:txBody>
      </p:sp>
      <p:pic>
        <p:nvPicPr>
          <p:cNvPr id="310" name="Google Shape;310;g37c9557e579_1_110" title="IMG_4210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70275" y="4196547"/>
            <a:ext cx="2318900" cy="231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g37c9557e579_1_110" title="IMG_4121.jpeg"/>
          <p:cNvPicPr preferRelativeResize="0"/>
          <p:nvPr/>
        </p:nvPicPr>
        <p:blipFill rotWithShape="1">
          <a:blip r:embed="rId4">
            <a:alphaModFix/>
          </a:blip>
          <a:srcRect l="1670" t="20057" r="21683" b="16288"/>
          <a:stretch/>
        </p:blipFill>
        <p:spPr>
          <a:xfrm>
            <a:off x="6821826" y="4196551"/>
            <a:ext cx="2792320" cy="2318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37c9557e579_1_118"/>
          <p:cNvSpPr txBox="1">
            <a:spLocks noGrp="1"/>
          </p:cNvSpPr>
          <p:nvPr>
            <p:ph type="title"/>
          </p:nvPr>
        </p:nvSpPr>
        <p:spPr>
          <a:xfrm>
            <a:off x="1884760" y="3752849"/>
            <a:ext cx="2468400" cy="2452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dk1"/>
              </a:buClr>
              <a:buSzPts val="3600"/>
            </a:pPr>
            <a:r>
              <a:rPr lang="en" sz="3600"/>
              <a:t>Insurance &amp; Health and Safety</a:t>
            </a:r>
            <a:endParaRPr/>
          </a:p>
        </p:txBody>
      </p:sp>
      <p:sp>
        <p:nvSpPr>
          <p:cNvPr id="318" name="Google Shape;318;g37c9557e579_1_118"/>
          <p:cNvSpPr txBox="1"/>
          <p:nvPr/>
        </p:nvSpPr>
        <p:spPr>
          <a:xfrm>
            <a:off x="2346948" y="3164325"/>
            <a:ext cx="7959300" cy="30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indent="-19050">
              <a:lnSpc>
                <a:spcPct val="90000"/>
              </a:lnSpc>
              <a:buClr>
                <a:schemeClr val="dk1"/>
              </a:buClr>
              <a:buSzPts val="1400"/>
              <a:buFont typeface="Arial"/>
              <a:buChar char="•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Staff at Llangan have arranged the course in conjunction with the Centre’s management and specialist activity staff. </a:t>
            </a:r>
            <a:endParaRPr sz="1700"/>
          </a:p>
          <a:p>
            <a:pPr marL="347345" indent="-247650">
              <a:lnSpc>
                <a:spcPct val="90000"/>
              </a:lnSpc>
              <a:spcBef>
                <a:spcPts val="600"/>
              </a:spcBef>
              <a:buClr>
                <a:schemeClr val="dk1"/>
              </a:buClr>
              <a:buSzPts val="1400"/>
              <a:buFont typeface="Arial"/>
              <a:buChar char="•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addition to the Centre staff, teachers accompany parties from schools. </a:t>
            </a:r>
            <a:r>
              <a:rPr lang="en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children are closely supervised on all activities, and all equipment is regularly inspected to ensure that it is safe and suitable for use.</a:t>
            </a:r>
            <a:endParaRPr sz="1700"/>
          </a:p>
          <a:p>
            <a:pPr marL="347345" indent="-247650">
              <a:lnSpc>
                <a:spcPct val="90000"/>
              </a:lnSpc>
              <a:spcBef>
                <a:spcPts val="600"/>
              </a:spcBef>
              <a:buClr>
                <a:schemeClr val="dk1"/>
              </a:buClr>
              <a:buSzPts val="1400"/>
              <a:buFont typeface="Arial"/>
              <a:buChar char="•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Arrangements at the Centre have been developed over 80 years to provide a safe and caring environment for children at the Centre, and on activities. </a:t>
            </a:r>
            <a:r>
              <a:rPr lang="en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Staff operate activities to the highest safety standards. </a:t>
            </a:r>
            <a:endParaRPr sz="1700"/>
          </a:p>
          <a:p>
            <a:pPr marL="347472" indent="-247650">
              <a:lnSpc>
                <a:spcPct val="90000"/>
              </a:lnSpc>
              <a:spcBef>
                <a:spcPts val="600"/>
              </a:spcBef>
              <a:buClr>
                <a:schemeClr val="dk1"/>
              </a:buClr>
              <a:buSzPts val="1400"/>
              <a:buFont typeface="Arial"/>
              <a:buChar char="•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centre has a Risk Assessment and strict staff guidelines for every aspect of the Centre’s work as well as for any problems that might arise. </a:t>
            </a:r>
            <a:r>
              <a:rPr lang="en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Staff ensure that children know what to do in an emergency, in case of accidents or illnesses and all centre staff are first aid trained.  </a:t>
            </a:r>
            <a:endParaRPr sz="1700"/>
          </a:p>
          <a:p>
            <a:pPr marL="347345" indent="-247650">
              <a:lnSpc>
                <a:spcPct val="90000"/>
              </a:lnSpc>
              <a:spcBef>
                <a:spcPts val="600"/>
              </a:spcBef>
              <a:buClr>
                <a:schemeClr val="dk1"/>
              </a:buClr>
              <a:buSzPts val="1400"/>
              <a:buFont typeface="Arial"/>
              <a:buChar char="•"/>
            </a:pPr>
            <a:r>
              <a:rPr lang="en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someone available at all times, day and night. </a:t>
            </a: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night porter on duty throughout the night. There are also CCTV cameras strategically placed around the Centre. The accommodation blocks and main gate are locked during the night.</a:t>
            </a:r>
            <a:endParaRPr sz="1700"/>
          </a:p>
        </p:txBody>
      </p:sp>
      <p:pic>
        <p:nvPicPr>
          <p:cNvPr id="319" name="Google Shape;319;g37c9557e579_1_118" title="IMG_4212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3833" y="299676"/>
            <a:ext cx="3041101" cy="2280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g37c9557e579_1_118" title="IMG_4214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28238" y="-105850"/>
            <a:ext cx="3550556" cy="2662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g37c9557e579_1_118" title="IMG_4097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82369" y="1132172"/>
            <a:ext cx="2208620" cy="1656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37c9557e579_1_127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g37c9557e579_1_127"/>
          <p:cNvSpPr/>
          <p:nvPr/>
        </p:nvSpPr>
        <p:spPr>
          <a:xfrm rot="5400000" flipH="1">
            <a:off x="-398593" y="1922669"/>
            <a:ext cx="6875700" cy="30306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2F5496"/>
              </a:gs>
            </a:gsLst>
            <a:lin ang="18599929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g37c9557e579_1_127"/>
          <p:cNvSpPr/>
          <p:nvPr/>
        </p:nvSpPr>
        <p:spPr>
          <a:xfrm rot="-5400000">
            <a:off x="860700" y="3165171"/>
            <a:ext cx="4355700" cy="3029100"/>
          </a:xfrm>
          <a:prstGeom prst="rect">
            <a:avLst/>
          </a:prstGeom>
          <a:gradFill>
            <a:gsLst>
              <a:gs pos="0">
                <a:srgbClr val="4472C4">
                  <a:alpha val="49803"/>
                </a:srgbClr>
              </a:gs>
              <a:gs pos="100000">
                <a:srgbClr val="1F3864">
                  <a:alpha val="0"/>
                </a:srgbClr>
              </a:gs>
            </a:gsLst>
            <a:lin ang="113999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g37c9557e579_1_127"/>
          <p:cNvSpPr/>
          <p:nvPr/>
        </p:nvSpPr>
        <p:spPr>
          <a:xfrm rot="-5400000" flipH="1">
            <a:off x="-218847" y="2085750"/>
            <a:ext cx="6857700" cy="2686200"/>
          </a:xfrm>
          <a:prstGeom prst="rect">
            <a:avLst/>
          </a:prstGeom>
          <a:gradFill>
            <a:gsLst>
              <a:gs pos="0">
                <a:srgbClr val="000000">
                  <a:alpha val="58823"/>
                </a:srgbClr>
              </a:gs>
              <a:gs pos="69000">
                <a:srgbClr val="4472C4">
                  <a:alpha val="0"/>
                </a:srgbClr>
              </a:gs>
              <a:gs pos="100000">
                <a:srgbClr val="4472C4">
                  <a:alpha val="0"/>
                </a:srgbClr>
              </a:gs>
            </a:gsLst>
            <a:lin ang="13199916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g37c9557e579_1_127"/>
          <p:cNvSpPr/>
          <p:nvPr/>
        </p:nvSpPr>
        <p:spPr>
          <a:xfrm rot="5930699">
            <a:off x="378239" y="1686526"/>
            <a:ext cx="4768847" cy="3117139"/>
          </a:xfrm>
          <a:custGeom>
            <a:avLst/>
            <a:gdLst/>
            <a:ahLst/>
            <a:cxnLst/>
            <a:rect l="l" t="t" r="r" b="b"/>
            <a:pathLst>
              <a:path w="4808302" h="4088666" extrusionOk="0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0">
                <a:srgbClr val="8DA9DB">
                  <a:alpha val="0"/>
                </a:srgbClr>
              </a:gs>
              <a:gs pos="39000">
                <a:srgbClr val="8DA9DB">
                  <a:alpha val="0"/>
                </a:srgbClr>
              </a:gs>
              <a:gs pos="100000">
                <a:srgbClr val="2F5496">
                  <a:alpha val="25882"/>
                </a:srgbClr>
              </a:gs>
            </a:gsLst>
            <a:lin ang="18599929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g37c9557e579_1_127"/>
          <p:cNvSpPr txBox="1">
            <a:spLocks noGrp="1"/>
          </p:cNvSpPr>
          <p:nvPr>
            <p:ph type="title"/>
          </p:nvPr>
        </p:nvSpPr>
        <p:spPr>
          <a:xfrm>
            <a:off x="1958965" y="155656"/>
            <a:ext cx="2160600" cy="3072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algn="ctr">
              <a:spcBef>
                <a:spcPts val="0"/>
              </a:spcBef>
              <a:buClr>
                <a:srgbClr val="FFFFFF"/>
              </a:buClr>
              <a:buSzPts val="4000"/>
            </a:pPr>
            <a:r>
              <a:rPr lang="en" sz="4000">
                <a:solidFill>
                  <a:srgbClr val="FFFFFF"/>
                </a:solidFill>
              </a:rPr>
              <a:t>Contact</a:t>
            </a:r>
            <a:endParaRPr sz="40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g37c9557e579_1_127"/>
          <p:cNvSpPr txBox="1"/>
          <p:nvPr/>
        </p:nvSpPr>
        <p:spPr>
          <a:xfrm>
            <a:off x="4936864" y="478712"/>
            <a:ext cx="5147700" cy="52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Morfa Bay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n" sz="27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01994 453588</a:t>
            </a:r>
            <a:endParaRPr sz="2800"/>
          </a:p>
          <a:p>
            <a:endParaRPr sz="27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Mr Griffiths</a:t>
            </a:r>
            <a:endParaRPr sz="2800"/>
          </a:p>
          <a:p>
            <a:r>
              <a:rPr lang="en" sz="27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Griffithsj107@hwbcymru.net</a:t>
            </a:r>
            <a:endParaRPr sz="2800"/>
          </a:p>
          <a:p>
            <a:endParaRPr sz="27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endParaRPr sz="27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r>
              <a:rPr lang="en" sz="27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Instagram</a:t>
            </a:r>
            <a:endParaRPr sz="2800"/>
          </a:p>
          <a:p>
            <a:endParaRPr sz="27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endParaRPr sz="27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r>
              <a:rPr lang="en" sz="27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Any problems Mr Griffiths will call you.</a:t>
            </a:r>
            <a:endParaRPr sz="2800"/>
          </a:p>
        </p:txBody>
      </p:sp>
      <p:pic>
        <p:nvPicPr>
          <p:cNvPr id="334" name="Google Shape;334;g37c9557e579_1_127" title="34ebb3bb-331e-4769-a4ba-0a9306cdd5e5.jpeg"/>
          <p:cNvPicPr preferRelativeResize="0"/>
          <p:nvPr/>
        </p:nvPicPr>
        <p:blipFill rotWithShape="1">
          <a:blip r:embed="rId3">
            <a:alphaModFix/>
          </a:blip>
          <a:srcRect r="22075" b="19218"/>
          <a:stretch/>
        </p:blipFill>
        <p:spPr>
          <a:xfrm>
            <a:off x="8449632" y="48513"/>
            <a:ext cx="2073280" cy="214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g37c9557e579_1_127" title="7a50cebd-de6c-4f91-9375-075a74540969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58166" y="1517363"/>
            <a:ext cx="2160618" cy="2880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g37c9557e579_1_127" title="IMG_4155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641627" y="3114977"/>
            <a:ext cx="1881277" cy="14109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797</Words>
  <Application>Microsoft Macintosh PowerPoint</Application>
  <PresentationFormat>Widescreen</PresentationFormat>
  <Paragraphs>107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Libre Franklin</vt:lpstr>
      <vt:lpstr>Quattrocento Sans</vt:lpstr>
      <vt:lpstr>Roboto</vt:lpstr>
      <vt:lpstr>Office Theme</vt:lpstr>
      <vt:lpstr>Llangan School Year 5 Residential- MORFA Bay Parents Meeting 2025</vt:lpstr>
      <vt:lpstr>Residential aims &amp; benefits to your child</vt:lpstr>
      <vt:lpstr>Y5  Residential Travel Arrangements</vt:lpstr>
      <vt:lpstr>Food and Sleeping Arrangements</vt:lpstr>
      <vt:lpstr>Activities</vt:lpstr>
      <vt:lpstr>Archery Sea Activities Zip Line High Ropes Mud Assault Course Crate Stack Bushcraft MTB Trail </vt:lpstr>
      <vt:lpstr>Packing</vt:lpstr>
      <vt:lpstr>What Not To Bring</vt:lpstr>
      <vt:lpstr>Insurance &amp; Health and Safety</vt:lpstr>
      <vt:lpstr>Contact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 Heavyside (Llangan Primary School)</dc:creator>
  <cp:lastModifiedBy>R Heavyside (Llangan Primary School)</cp:lastModifiedBy>
  <cp:revision>1</cp:revision>
  <dcterms:created xsi:type="dcterms:W3CDTF">2025-09-16T12:01:29Z</dcterms:created>
  <dcterms:modified xsi:type="dcterms:W3CDTF">2025-09-16T12:02:27Z</dcterms:modified>
</cp:coreProperties>
</file>