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Lst>
  <p:sldSz cy="6858000" cx="9144000"/>
  <p:notesSz cx="6858000" cy="9144000"/>
  <p:embeddedFontLst>
    <p:embeddedFont>
      <p:font typeface="Poppins"/>
      <p:regular r:id="rId12"/>
      <p:bold r:id="rId13"/>
      <p:italic r:id="rId14"/>
      <p:boldItalic r:id="rId1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6" roundtripDataSignature="AMtx7mgKS534xL1U1CRaTV5akDahr+cr/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font" Target="fonts/Poppins-bold.fntdata"/><Relationship Id="rId12" Type="http://schemas.openxmlformats.org/officeDocument/2006/relationships/font" Target="fonts/Poppins-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font" Target="fonts/Poppins-boldItalic.fntdata"/><Relationship Id="rId14" Type="http://schemas.openxmlformats.org/officeDocument/2006/relationships/font" Target="fonts/Poppins-italic.fntdata"/><Relationship Id="rId16" Type="http://customschemas.google.com/relationships/presentationmetadata" Target="meta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 name="Google Shape;3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 name="Shape 40"/>
        <p:cNvGrpSpPr/>
        <p:nvPr/>
      </p:nvGrpSpPr>
      <p:grpSpPr>
        <a:xfrm>
          <a:off x="0" y="0"/>
          <a:ext cx="0" cy="0"/>
          <a:chOff x="0" y="0"/>
          <a:chExt cx="0" cy="0"/>
        </a:xfrm>
      </p:grpSpPr>
      <p:sp>
        <p:nvSpPr>
          <p:cNvPr id="41" name="Google Shape;41;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 name="Google Shape;4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 name="Shape 49"/>
        <p:cNvGrpSpPr/>
        <p:nvPr/>
      </p:nvGrpSpPr>
      <p:grpSpPr>
        <a:xfrm>
          <a:off x="0" y="0"/>
          <a:ext cx="0" cy="0"/>
          <a:chOff x="0" y="0"/>
          <a:chExt cx="0" cy="0"/>
        </a:xfrm>
      </p:grpSpPr>
      <p:sp>
        <p:nvSpPr>
          <p:cNvPr id="50" name="Google Shape;50;g3f9da9f0acf_0_2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1" name="Google Shape;51;g3f9da9f0acf_0_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2" name="Google Shape;62;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
        <p:nvSpPr>
          <p:cNvPr id="74" name="Google Shape;74;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3f8d94b5644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3f8d94b564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3f8d94b5644_0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4" name="Google Shape;94;g3f8d94b5644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13"/>
          <p:cNvSpPr/>
          <p:nvPr/>
        </p:nvSpPr>
        <p:spPr>
          <a:xfrm>
            <a:off x="0" y="0"/>
            <a:ext cx="9144000" cy="46914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0" name="Google Shape;10;p13"/>
          <p:cNvCxnSpPr/>
          <p:nvPr/>
        </p:nvCxnSpPr>
        <p:spPr>
          <a:xfrm>
            <a:off x="0" y="4662140"/>
            <a:ext cx="9144000" cy="0"/>
          </a:xfrm>
          <a:prstGeom prst="straightConnector1">
            <a:avLst/>
          </a:prstGeom>
          <a:noFill/>
          <a:ln cap="flat" cmpd="sng" w="57150">
            <a:solidFill>
              <a:srgbClr val="000000">
                <a:alpha val="14118"/>
              </a:srgbClr>
            </a:solidFill>
            <a:prstDash val="solid"/>
            <a:round/>
            <a:headEnd len="sm" w="sm" type="none"/>
            <a:tailEnd len="sm" w="sm" type="none"/>
          </a:ln>
        </p:spPr>
      </p:cxnSp>
      <p:sp>
        <p:nvSpPr>
          <p:cNvPr id="11" name="Google Shape;11;p13"/>
          <p:cNvSpPr txBox="1"/>
          <p:nvPr>
            <p:ph type="ctrTitle"/>
          </p:nvPr>
        </p:nvSpPr>
        <p:spPr>
          <a:xfrm>
            <a:off x="685800" y="2490375"/>
            <a:ext cx="7772400" cy="2198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1pPr>
            <a:lvl2pPr lvl="1"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2pPr>
            <a:lvl3pPr lvl="2"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3pPr>
            <a:lvl4pPr lvl="3"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4pPr>
            <a:lvl5pPr lvl="4"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5pPr>
            <a:lvl6pPr lvl="5"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6pPr>
            <a:lvl7pPr lvl="6"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7pPr>
            <a:lvl8pPr lvl="7"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8pPr>
            <a:lvl9pPr lvl="8"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9pPr>
          </a:lstStyle>
          <a:p/>
        </p:txBody>
      </p:sp>
      <p:sp>
        <p:nvSpPr>
          <p:cNvPr id="12" name="Google Shape;12;p13"/>
          <p:cNvSpPr txBox="1"/>
          <p:nvPr>
            <p:ph idx="1" type="subTitle"/>
          </p:nvPr>
        </p:nvSpPr>
        <p:spPr>
          <a:xfrm>
            <a:off x="685800" y="4836036"/>
            <a:ext cx="7772400" cy="1032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1pPr>
            <a:lvl2pPr lvl="1"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2pPr>
            <a:lvl3pPr lvl="2"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3pPr>
            <a:lvl4pPr lvl="3"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4pPr>
            <a:lvl5pPr lvl="4"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5pPr>
            <a:lvl6pPr lvl="5"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6pPr>
            <a:lvl7pPr lvl="6"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7pPr>
            <a:lvl8pPr lvl="7"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8pPr>
            <a:lvl9pPr lvl="8"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14"/>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5" name="Google Shape;15;p14"/>
          <p:cNvCxnSpPr/>
          <p:nvPr/>
        </p:nvCxnSpPr>
        <p:spPr>
          <a:xfrm>
            <a:off x="0" y="1503834"/>
            <a:ext cx="9144000" cy="0"/>
          </a:xfrm>
          <a:prstGeom prst="straightConnector1">
            <a:avLst/>
          </a:prstGeom>
          <a:noFill/>
          <a:ln cap="flat" cmpd="sng" w="57150">
            <a:solidFill>
              <a:srgbClr val="000000">
                <a:alpha val="14118"/>
              </a:srgbClr>
            </a:solidFill>
            <a:prstDash val="solid"/>
            <a:round/>
            <a:headEnd len="sm" w="sm" type="none"/>
            <a:tailEnd len="sm" w="sm" type="none"/>
          </a:ln>
        </p:spPr>
      </p:cxnSp>
      <p:sp>
        <p:nvSpPr>
          <p:cNvPr id="16" name="Google Shape;16;p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p:txBody>
      </p:sp>
      <p:sp>
        <p:nvSpPr>
          <p:cNvPr id="17" name="Google Shape;17;p14"/>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8" name="Shape 18"/>
        <p:cNvGrpSpPr/>
        <p:nvPr/>
      </p:nvGrpSpPr>
      <p:grpSpPr>
        <a:xfrm>
          <a:off x="0" y="0"/>
          <a:ext cx="0" cy="0"/>
          <a:chOff x="0" y="0"/>
          <a:chExt cx="0" cy="0"/>
        </a:xfrm>
      </p:grpSpPr>
      <p:sp>
        <p:nvSpPr>
          <p:cNvPr id="19" name="Google Shape;19;p15"/>
          <p:cNvSpPr/>
          <p:nvPr/>
        </p:nvSpPr>
        <p:spPr>
          <a:xfrm>
            <a:off x="0" y="0"/>
            <a:ext cx="9144000" cy="15330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0" name="Google Shape;20;p15"/>
          <p:cNvCxnSpPr/>
          <p:nvPr/>
        </p:nvCxnSpPr>
        <p:spPr>
          <a:xfrm>
            <a:off x="0" y="1503834"/>
            <a:ext cx="9144000" cy="0"/>
          </a:xfrm>
          <a:prstGeom prst="straightConnector1">
            <a:avLst/>
          </a:prstGeom>
          <a:noFill/>
          <a:ln cap="flat" cmpd="sng" w="57150">
            <a:solidFill>
              <a:srgbClr val="000000">
                <a:alpha val="14118"/>
              </a:srgbClr>
            </a:solidFill>
            <a:prstDash val="solid"/>
            <a:round/>
            <a:headEnd len="sm" w="sm" type="none"/>
            <a:tailEnd len="sm" w="sm" type="none"/>
          </a:ln>
        </p:spPr>
      </p:cxnSp>
      <p:sp>
        <p:nvSpPr>
          <p:cNvPr id="21" name="Google Shape;21;p1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
        <p:nvSpPr>
          <p:cNvPr id="22" name="Google Shape;22;p15"/>
          <p:cNvSpPr txBox="1"/>
          <p:nvPr>
            <p:ph idx="1" type="body"/>
          </p:nvPr>
        </p:nvSpPr>
        <p:spPr>
          <a:xfrm>
            <a:off x="457200"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
        <p:nvSpPr>
          <p:cNvPr id="23" name="Google Shape;23;p15"/>
          <p:cNvSpPr txBox="1"/>
          <p:nvPr>
            <p:ph idx="2" type="body"/>
          </p:nvPr>
        </p:nvSpPr>
        <p:spPr>
          <a:xfrm>
            <a:off x="4692274"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 name="Shape 24"/>
        <p:cNvGrpSpPr/>
        <p:nvPr/>
      </p:nvGrpSpPr>
      <p:grpSpPr>
        <a:xfrm>
          <a:off x="0" y="0"/>
          <a:ext cx="0" cy="0"/>
          <a:chOff x="0" y="0"/>
          <a:chExt cx="0" cy="0"/>
        </a:xfrm>
      </p:grpSpPr>
      <p:sp>
        <p:nvSpPr>
          <p:cNvPr id="25" name="Google Shape;25;p16"/>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6" name="Google Shape;26;p16"/>
          <p:cNvCxnSpPr/>
          <p:nvPr/>
        </p:nvCxnSpPr>
        <p:spPr>
          <a:xfrm>
            <a:off x="0" y="1503834"/>
            <a:ext cx="9144000" cy="0"/>
          </a:xfrm>
          <a:prstGeom prst="straightConnector1">
            <a:avLst/>
          </a:prstGeom>
          <a:noFill/>
          <a:ln cap="flat" cmpd="sng" w="57150">
            <a:solidFill>
              <a:srgbClr val="000000">
                <a:alpha val="14118"/>
              </a:srgbClr>
            </a:solidFill>
            <a:prstDash val="solid"/>
            <a:round/>
            <a:headEnd len="sm" w="sm" type="none"/>
            <a:tailEnd len="sm" w="sm" type="none"/>
          </a:ln>
        </p:spPr>
      </p:cxnSp>
      <p:sp>
        <p:nvSpPr>
          <p:cNvPr id="27" name="Google Shape;27;p1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8" name="Shape 28"/>
        <p:cNvGrpSpPr/>
        <p:nvPr/>
      </p:nvGrpSpPr>
      <p:grpSpPr>
        <a:xfrm>
          <a:off x="0" y="0"/>
          <a:ext cx="0" cy="0"/>
          <a:chOff x="0" y="0"/>
          <a:chExt cx="0" cy="0"/>
        </a:xfrm>
      </p:grpSpPr>
      <p:sp>
        <p:nvSpPr>
          <p:cNvPr id="29" name="Google Shape;29;p17"/>
          <p:cNvSpPr txBox="1"/>
          <p:nvPr>
            <p:ph idx="1" type="body"/>
          </p:nvPr>
        </p:nvSpPr>
        <p:spPr>
          <a:xfrm>
            <a:off x="457200" y="5875079"/>
            <a:ext cx="8229600" cy="6927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0"/>
              </a:spcBef>
              <a:spcAft>
                <a:spcPts val="0"/>
              </a:spcAft>
              <a:buClr>
                <a:schemeClr val="dk2"/>
              </a:buClr>
              <a:buSzPts val="1800"/>
              <a:buFont typeface="Arial"/>
              <a:buChar char="●"/>
              <a:defRPr b="0" sz="1800">
                <a:solidFill>
                  <a:schemeClr val="dk2"/>
                </a:solidFill>
              </a:defRPr>
            </a:lvl1pPr>
          </a:lstStyle>
          <a:p/>
        </p:txBody>
      </p:sp>
      <p:sp>
        <p:nvSpPr>
          <p:cNvPr id="30" name="Google Shape;30;p17"/>
          <p:cNvSpPr/>
          <p:nvPr/>
        </p:nvSpPr>
        <p:spPr>
          <a:xfrm>
            <a:off x="4274" y="0"/>
            <a:ext cx="9144000" cy="58752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1" name="Google Shape;31;p17"/>
          <p:cNvCxnSpPr/>
          <p:nvPr/>
        </p:nvCxnSpPr>
        <p:spPr>
          <a:xfrm>
            <a:off x="0" y="5845828"/>
            <a:ext cx="9144000" cy="0"/>
          </a:xfrm>
          <a:prstGeom prst="straightConnector1">
            <a:avLst/>
          </a:prstGeom>
          <a:noFill/>
          <a:ln cap="flat" cmpd="sng" w="57150">
            <a:solidFill>
              <a:srgbClr val="000000">
                <a:alpha val="14118"/>
              </a:srgbClr>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dk2"/>
        </a:solidFill>
      </p:bgPr>
    </p:bg>
    <p:spTree>
      <p:nvGrpSpPr>
        <p:cNvPr id="32"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2pPr>
            <a:lvl3pPr lvl="2"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3pPr>
            <a:lvl4pPr lvl="3"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4pPr>
            <a:lvl5pPr lvl="4"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5pPr>
            <a:lvl6pPr lvl="5"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6pPr>
            <a:lvl7pPr lvl="6"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7pPr>
            <a:lvl8pPr lvl="7"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8pPr>
            <a:lvl9pPr lvl="8"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9pPr>
          </a:lstStyle>
          <a:p/>
        </p:txBody>
      </p:sp>
      <p:sp>
        <p:nvSpPr>
          <p:cNvPr id="7" name="Google Shape;7;p1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600"/>
              </a:spcBef>
              <a:spcAft>
                <a:spcPts val="0"/>
              </a:spcAft>
              <a:buClr>
                <a:schemeClr val="dk1"/>
              </a:buClr>
              <a:buSzPts val="3000"/>
              <a:buFont typeface="Arial"/>
              <a:buChar char="●"/>
              <a:defRPr b="0" i="0" sz="3000" u="none" cap="none" strike="noStrike">
                <a:solidFill>
                  <a:schemeClr val="dk1"/>
                </a:solidFill>
                <a:latin typeface="Arial"/>
                <a:ea typeface="Arial"/>
                <a:cs typeface="Arial"/>
                <a:sym typeface="Arial"/>
              </a:defRPr>
            </a:lvl1pPr>
            <a:lvl2pPr indent="-381000" lvl="1" marL="9144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81000" lvl="2" marL="13716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42900" lvl="3" marL="1828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9.jpg"/><Relationship Id="rId4" Type="http://schemas.openxmlformats.org/officeDocument/2006/relationships/image" Target="../media/image13.jpg"/><Relationship Id="rId5" Type="http://schemas.openxmlformats.org/officeDocument/2006/relationships/image" Target="../media/image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1.jpg"/><Relationship Id="rId4" Type="http://schemas.openxmlformats.org/officeDocument/2006/relationships/image" Target="../media/image8.jpg"/><Relationship Id="rId5" Type="http://schemas.openxmlformats.org/officeDocument/2006/relationships/image" Target="../media/image6.jpg"/><Relationship Id="rId6" Type="http://schemas.openxmlformats.org/officeDocument/2006/relationships/image" Target="../media/image1.jpg"/><Relationship Id="rId7"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0.jpg"/><Relationship Id="rId4" Type="http://schemas.openxmlformats.org/officeDocument/2006/relationships/image" Target="../media/image14.jpg"/><Relationship Id="rId5" Type="http://schemas.openxmlformats.org/officeDocument/2006/relationships/image" Target="../media/image1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5.jpg"/><Relationship Id="rId4" Type="http://schemas.openxmlformats.org/officeDocument/2006/relationships/image" Target="../media/image23.jpg"/><Relationship Id="rId5"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6.jpg"/><Relationship Id="rId4" Type="http://schemas.openxmlformats.org/officeDocument/2006/relationships/image" Target="../media/image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1.jpg"/><Relationship Id="rId4" Type="http://schemas.openxmlformats.org/officeDocument/2006/relationships/image" Target="../media/image10.jpg"/><Relationship Id="rId5" Type="http://schemas.openxmlformats.org/officeDocument/2006/relationships/image" Target="../media/image19.jpg"/><Relationship Id="rId6" Type="http://schemas.openxmlformats.org/officeDocument/2006/relationships/image" Target="../media/image17.jpg"/><Relationship Id="rId7" Type="http://schemas.openxmlformats.org/officeDocument/2006/relationships/image" Target="../media/image18.jpg"/><Relationship Id="rId8" Type="http://schemas.openxmlformats.org/officeDocument/2006/relationships/image" Target="../media/image2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sp>
        <p:nvSpPr>
          <p:cNvPr id="37" name="Google Shape;37;p1"/>
          <p:cNvSpPr txBox="1"/>
          <p:nvPr>
            <p:ph type="ctrTitle"/>
          </p:nvPr>
        </p:nvSpPr>
        <p:spPr>
          <a:xfrm>
            <a:off x="3239400" y="585300"/>
            <a:ext cx="5904600" cy="3804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7200"/>
              <a:buNone/>
            </a:pPr>
            <a:r>
              <a:rPr lang="en" sz="4800"/>
              <a:t>Dosbarth Gwenynen</a:t>
            </a:r>
            <a:br>
              <a:rPr lang="en" sz="4800"/>
            </a:br>
            <a:r>
              <a:rPr lang="en" sz="4800"/>
              <a:t> </a:t>
            </a:r>
            <a:br>
              <a:rPr lang="en" sz="4800"/>
            </a:br>
            <a:r>
              <a:rPr lang="en" sz="4800"/>
              <a:t>Our Cynefin</a:t>
            </a:r>
            <a:endParaRPr sz="5000"/>
          </a:p>
        </p:txBody>
      </p:sp>
      <p:sp>
        <p:nvSpPr>
          <p:cNvPr id="38" name="Google Shape;38;p1"/>
          <p:cNvSpPr txBox="1"/>
          <p:nvPr>
            <p:ph idx="1" type="subTitle"/>
          </p:nvPr>
        </p:nvSpPr>
        <p:spPr>
          <a:xfrm>
            <a:off x="231500" y="4862411"/>
            <a:ext cx="7772400" cy="1032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000"/>
              <a:buNone/>
            </a:pPr>
            <a:r>
              <a:t/>
            </a:r>
            <a:endParaRPr/>
          </a:p>
          <a:p>
            <a:pPr indent="0" lvl="0" marL="0" rtl="0" algn="l">
              <a:lnSpc>
                <a:spcPct val="100000"/>
              </a:lnSpc>
              <a:spcBef>
                <a:spcPts val="0"/>
              </a:spcBef>
              <a:spcAft>
                <a:spcPts val="0"/>
              </a:spcAft>
              <a:buSzPts val="3000"/>
              <a:buNone/>
            </a:pPr>
            <a:r>
              <a:t/>
            </a:r>
            <a:endParaRPr/>
          </a:p>
        </p:txBody>
      </p:sp>
      <p:pic>
        <p:nvPicPr>
          <p:cNvPr descr="A logo with a person holding up a tree&#10;&#10;Description automatically generated" id="39" name="Google Shape;39;p1"/>
          <p:cNvPicPr preferRelativeResize="0"/>
          <p:nvPr/>
        </p:nvPicPr>
        <p:blipFill rotWithShape="1">
          <a:blip r:embed="rId3">
            <a:alphaModFix/>
          </a:blip>
          <a:srcRect b="0" l="0" r="0" t="0"/>
          <a:stretch/>
        </p:blipFill>
        <p:spPr>
          <a:xfrm>
            <a:off x="549875" y="442296"/>
            <a:ext cx="2747319" cy="394729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 name="Shape 43"/>
        <p:cNvGrpSpPr/>
        <p:nvPr/>
      </p:nvGrpSpPr>
      <p:grpSpPr>
        <a:xfrm>
          <a:off x="0" y="0"/>
          <a:ext cx="0" cy="0"/>
          <a:chOff x="0" y="0"/>
          <a:chExt cx="0" cy="0"/>
        </a:xfrm>
      </p:grpSpPr>
      <p:sp>
        <p:nvSpPr>
          <p:cNvPr id="44" name="Google Shape;44;p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3600"/>
              <a:buNone/>
            </a:pPr>
            <a:r>
              <a:rPr lang="en" sz="4000"/>
              <a:t>Our Classroom Charter</a:t>
            </a:r>
            <a:endParaRPr sz="4000"/>
          </a:p>
        </p:txBody>
      </p:sp>
      <p:pic>
        <p:nvPicPr>
          <p:cNvPr id="45" name="Google Shape;45;p2" title="IMG_6072.jpeg"/>
          <p:cNvPicPr preferRelativeResize="0"/>
          <p:nvPr/>
        </p:nvPicPr>
        <p:blipFill rotWithShape="1">
          <a:blip r:embed="rId3">
            <a:alphaModFix/>
          </a:blip>
          <a:srcRect b="9623" l="2868" r="12794" t="2658"/>
          <a:stretch/>
        </p:blipFill>
        <p:spPr>
          <a:xfrm>
            <a:off x="6508097" y="1801125"/>
            <a:ext cx="2347876" cy="3255752"/>
          </a:xfrm>
          <a:prstGeom prst="rect">
            <a:avLst/>
          </a:prstGeom>
          <a:noFill/>
          <a:ln>
            <a:noFill/>
          </a:ln>
        </p:spPr>
      </p:pic>
      <p:sp>
        <p:nvSpPr>
          <p:cNvPr id="46" name="Google Shape;46;p2"/>
          <p:cNvSpPr txBox="1"/>
          <p:nvPr/>
        </p:nvSpPr>
        <p:spPr>
          <a:xfrm>
            <a:off x="60650" y="1605500"/>
            <a:ext cx="4562400" cy="469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chemeClr val="dk1"/>
                </a:solidFill>
                <a:latin typeface="Poppins"/>
                <a:ea typeface="Poppins"/>
                <a:cs typeface="Poppins"/>
                <a:sym typeface="Poppins"/>
              </a:rPr>
              <a:t>In Dosbarth Gwenynen, we started off by discussing how we can feel safe in our Cynefin. Together, we discussed our classroom rules and expectations and agreed to always try our best, have fun, be kind to each other, listen to the adults, take turns and share and put our equipment away at the end of the morning. We all showed our commitment by signing our charter with our handprints, creating a special reminder of how we can care for our Cynefin and each other.</a:t>
            </a:r>
            <a:endParaRPr sz="1700">
              <a:solidFill>
                <a:schemeClr val="dk1"/>
              </a:solidFill>
              <a:latin typeface="Poppins"/>
              <a:ea typeface="Poppins"/>
              <a:cs typeface="Poppins"/>
              <a:sym typeface="Poppins"/>
            </a:endParaRPr>
          </a:p>
        </p:txBody>
      </p:sp>
      <p:pic>
        <p:nvPicPr>
          <p:cNvPr id="47" name="Google Shape;47;p2" title="IMG_5464.jpeg"/>
          <p:cNvPicPr preferRelativeResize="0"/>
          <p:nvPr/>
        </p:nvPicPr>
        <p:blipFill>
          <a:blip r:embed="rId4">
            <a:alphaModFix/>
          </a:blip>
          <a:stretch>
            <a:fillRect/>
          </a:stretch>
        </p:blipFill>
        <p:spPr>
          <a:xfrm>
            <a:off x="1004977" y="5166052"/>
            <a:ext cx="2255933" cy="1691950"/>
          </a:xfrm>
          <a:prstGeom prst="rect">
            <a:avLst/>
          </a:prstGeom>
          <a:noFill/>
          <a:ln>
            <a:noFill/>
          </a:ln>
        </p:spPr>
      </p:pic>
      <p:pic>
        <p:nvPicPr>
          <p:cNvPr id="48" name="Google Shape;48;p2"/>
          <p:cNvPicPr preferRelativeResize="0"/>
          <p:nvPr/>
        </p:nvPicPr>
        <p:blipFill>
          <a:blip r:embed="rId5">
            <a:alphaModFix/>
          </a:blip>
          <a:stretch>
            <a:fillRect/>
          </a:stretch>
        </p:blipFill>
        <p:spPr>
          <a:xfrm>
            <a:off x="4143049" y="5165721"/>
            <a:ext cx="2255924" cy="169261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 name="Shape 52"/>
        <p:cNvGrpSpPr/>
        <p:nvPr/>
      </p:nvGrpSpPr>
      <p:grpSpPr>
        <a:xfrm>
          <a:off x="0" y="0"/>
          <a:ext cx="0" cy="0"/>
          <a:chOff x="0" y="0"/>
          <a:chExt cx="0" cy="0"/>
        </a:xfrm>
      </p:grpSpPr>
      <p:sp>
        <p:nvSpPr>
          <p:cNvPr id="53" name="Google Shape;53;g3f9da9f0acf_0_29"/>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Exploring Our School Cynefin</a:t>
            </a:r>
            <a:endParaRPr/>
          </a:p>
        </p:txBody>
      </p:sp>
      <p:sp>
        <p:nvSpPr>
          <p:cNvPr id="54" name="Google Shape;54;g3f9da9f0acf_0_29"/>
          <p:cNvSpPr txBox="1"/>
          <p:nvPr>
            <p:ph idx="1" type="body"/>
          </p:nvPr>
        </p:nvSpPr>
        <p:spPr>
          <a:xfrm>
            <a:off x="144375" y="1600200"/>
            <a:ext cx="89112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Clr>
                <a:schemeClr val="dk1"/>
              </a:buClr>
              <a:buSzPts val="1100"/>
              <a:buFont typeface="Arial"/>
              <a:buNone/>
            </a:pPr>
            <a:r>
              <a:rPr lang="en" sz="1700">
                <a:latin typeface="Poppins"/>
                <a:ea typeface="Poppins"/>
                <a:cs typeface="Poppins"/>
                <a:sym typeface="Poppins"/>
              </a:rPr>
              <a:t>We went on a special walk around our school to explore the different areas that make up our Cynefin. We discovered familiar places and we were so excited to see Cez, our cook and learn more about the important role she plays in our school community. We loved exploring, asking questions and beginning to understand how we all belong to our school. </a:t>
            </a:r>
            <a:endParaRPr sz="1700">
              <a:latin typeface="Poppins"/>
              <a:ea typeface="Poppins"/>
              <a:cs typeface="Poppins"/>
              <a:sym typeface="Poppins"/>
            </a:endParaRPr>
          </a:p>
          <a:p>
            <a:pPr indent="0" lvl="0" marL="0" rtl="0" algn="l">
              <a:lnSpc>
                <a:spcPct val="100000"/>
              </a:lnSpc>
              <a:spcBef>
                <a:spcPts val="600"/>
              </a:spcBef>
              <a:spcAft>
                <a:spcPts val="0"/>
              </a:spcAft>
              <a:buClr>
                <a:schemeClr val="dk1"/>
              </a:buClr>
              <a:buSzPts val="1100"/>
              <a:buFont typeface="Arial"/>
              <a:buNone/>
            </a:pPr>
            <a:r>
              <a:t/>
            </a:r>
            <a:endParaRPr sz="1700">
              <a:latin typeface="Poppins"/>
              <a:ea typeface="Poppins"/>
              <a:cs typeface="Poppins"/>
              <a:sym typeface="Poppins"/>
            </a:endParaRPr>
          </a:p>
          <a:p>
            <a:pPr indent="0" lvl="0" marL="0" rtl="0" algn="l">
              <a:lnSpc>
                <a:spcPct val="100000"/>
              </a:lnSpc>
              <a:spcBef>
                <a:spcPts val="600"/>
              </a:spcBef>
              <a:spcAft>
                <a:spcPts val="0"/>
              </a:spcAft>
              <a:buClr>
                <a:schemeClr val="dk1"/>
              </a:buClr>
              <a:buSzPts val="1100"/>
              <a:buFont typeface="Arial"/>
              <a:buNone/>
            </a:pPr>
            <a:r>
              <a:t/>
            </a:r>
            <a:endParaRPr sz="1700">
              <a:latin typeface="Poppins"/>
              <a:ea typeface="Poppins"/>
              <a:cs typeface="Poppins"/>
              <a:sym typeface="Poppins"/>
            </a:endParaRPr>
          </a:p>
        </p:txBody>
      </p:sp>
      <p:pic>
        <p:nvPicPr>
          <p:cNvPr id="55" name="Google Shape;55;g3f9da9f0acf_0_29" title="IMG_5334.jpeg"/>
          <p:cNvPicPr preferRelativeResize="0"/>
          <p:nvPr/>
        </p:nvPicPr>
        <p:blipFill>
          <a:blip r:embed="rId3">
            <a:alphaModFix/>
          </a:blip>
          <a:stretch>
            <a:fillRect/>
          </a:stretch>
        </p:blipFill>
        <p:spPr>
          <a:xfrm>
            <a:off x="876025" y="3183225"/>
            <a:ext cx="2340475" cy="1755322"/>
          </a:xfrm>
          <a:prstGeom prst="rect">
            <a:avLst/>
          </a:prstGeom>
          <a:noFill/>
          <a:ln>
            <a:noFill/>
          </a:ln>
        </p:spPr>
      </p:pic>
      <p:pic>
        <p:nvPicPr>
          <p:cNvPr id="56" name="Google Shape;56;g3f9da9f0acf_0_29" title="IMG_5335.jpeg"/>
          <p:cNvPicPr preferRelativeResize="0"/>
          <p:nvPr/>
        </p:nvPicPr>
        <p:blipFill>
          <a:blip r:embed="rId4">
            <a:alphaModFix/>
          </a:blip>
          <a:stretch>
            <a:fillRect/>
          </a:stretch>
        </p:blipFill>
        <p:spPr>
          <a:xfrm>
            <a:off x="346600" y="5124300"/>
            <a:ext cx="2081900" cy="1561425"/>
          </a:xfrm>
          <a:prstGeom prst="rect">
            <a:avLst/>
          </a:prstGeom>
          <a:noFill/>
          <a:ln>
            <a:noFill/>
          </a:ln>
        </p:spPr>
      </p:pic>
      <p:pic>
        <p:nvPicPr>
          <p:cNvPr id="57" name="Google Shape;57;g3f9da9f0acf_0_29" title="page-3-drawing.jpg"/>
          <p:cNvPicPr preferRelativeResize="0"/>
          <p:nvPr/>
        </p:nvPicPr>
        <p:blipFill>
          <a:blip r:embed="rId5">
            <a:alphaModFix/>
          </a:blip>
          <a:stretch>
            <a:fillRect/>
          </a:stretch>
        </p:blipFill>
        <p:spPr>
          <a:xfrm>
            <a:off x="3516300" y="5094525"/>
            <a:ext cx="2160775" cy="1620969"/>
          </a:xfrm>
          <a:prstGeom prst="rect">
            <a:avLst/>
          </a:prstGeom>
          <a:noFill/>
          <a:ln>
            <a:noFill/>
          </a:ln>
        </p:spPr>
      </p:pic>
      <p:pic>
        <p:nvPicPr>
          <p:cNvPr id="58" name="Google Shape;58;g3f9da9f0acf_0_29" title="page-4-drawing.jpg"/>
          <p:cNvPicPr preferRelativeResize="0"/>
          <p:nvPr/>
        </p:nvPicPr>
        <p:blipFill>
          <a:blip r:embed="rId6">
            <a:alphaModFix/>
          </a:blip>
          <a:stretch>
            <a:fillRect/>
          </a:stretch>
        </p:blipFill>
        <p:spPr>
          <a:xfrm>
            <a:off x="3877337" y="3248813"/>
            <a:ext cx="2226725" cy="1670464"/>
          </a:xfrm>
          <a:prstGeom prst="rect">
            <a:avLst/>
          </a:prstGeom>
          <a:noFill/>
          <a:ln>
            <a:noFill/>
          </a:ln>
        </p:spPr>
      </p:pic>
      <p:pic>
        <p:nvPicPr>
          <p:cNvPr id="59" name="Google Shape;59;g3f9da9f0acf_0_29" title="page-2-drawing.jpg"/>
          <p:cNvPicPr preferRelativeResize="0"/>
          <p:nvPr/>
        </p:nvPicPr>
        <p:blipFill>
          <a:blip r:embed="rId7">
            <a:alphaModFix/>
          </a:blip>
          <a:stretch>
            <a:fillRect/>
          </a:stretch>
        </p:blipFill>
        <p:spPr>
          <a:xfrm>
            <a:off x="6764875" y="3259350"/>
            <a:ext cx="2160776" cy="288102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3"/>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Cool Challenges</a:t>
            </a:r>
            <a:endParaRPr sz="4000"/>
          </a:p>
        </p:txBody>
      </p:sp>
      <p:sp>
        <p:nvSpPr>
          <p:cNvPr id="65" name="Google Shape;65;p3"/>
          <p:cNvSpPr txBox="1"/>
          <p:nvPr>
            <p:ph idx="1" type="body"/>
          </p:nvPr>
        </p:nvSpPr>
        <p:spPr>
          <a:xfrm>
            <a:off x="96250" y="1643500"/>
            <a:ext cx="8988000" cy="5148000"/>
          </a:xfrm>
          <a:prstGeom prst="rect">
            <a:avLst/>
          </a:prstGeom>
          <a:noFill/>
          <a:ln>
            <a:noFill/>
          </a:ln>
        </p:spPr>
        <p:txBody>
          <a:bodyPr anchorCtr="0" anchor="t" bIns="91425" lIns="91425" spcFirstLastPara="1" rIns="91425" wrap="square" tIns="91425">
            <a:noAutofit/>
          </a:bodyPr>
          <a:lstStyle/>
          <a:p>
            <a:pPr indent="0" lvl="0" marL="457200" rtl="0" algn="l">
              <a:lnSpc>
                <a:spcPct val="115000"/>
              </a:lnSpc>
              <a:spcBef>
                <a:spcPts val="0"/>
              </a:spcBef>
              <a:spcAft>
                <a:spcPts val="0"/>
              </a:spcAft>
              <a:buNone/>
            </a:pPr>
            <a:r>
              <a:t/>
            </a:r>
            <a:endParaRPr sz="1600">
              <a:highlight>
                <a:srgbClr val="FFFFFF"/>
              </a:highlight>
              <a:latin typeface="Poppins"/>
              <a:ea typeface="Poppins"/>
              <a:cs typeface="Poppins"/>
              <a:sym typeface="Poppins"/>
            </a:endParaRPr>
          </a:p>
          <a:p>
            <a:pPr indent="0" lvl="0" marL="0" rtl="0" algn="l">
              <a:lnSpc>
                <a:spcPct val="100000"/>
              </a:lnSpc>
              <a:spcBef>
                <a:spcPts val="600"/>
              </a:spcBef>
              <a:spcAft>
                <a:spcPts val="0"/>
              </a:spcAft>
              <a:buSzPts val="3000"/>
              <a:buNone/>
            </a:pPr>
            <a:r>
              <a:t/>
            </a:r>
            <a:endParaRPr sz="900">
              <a:highlight>
                <a:srgbClr val="FFFFFF"/>
              </a:highlight>
              <a:latin typeface="Poppins"/>
              <a:ea typeface="Poppins"/>
              <a:cs typeface="Poppins"/>
              <a:sym typeface="Poppins"/>
            </a:endParaRPr>
          </a:p>
        </p:txBody>
      </p:sp>
      <p:pic>
        <p:nvPicPr>
          <p:cNvPr id="66" name="Google Shape;66;p3" title="IMG_5445.jpeg"/>
          <p:cNvPicPr preferRelativeResize="0"/>
          <p:nvPr/>
        </p:nvPicPr>
        <p:blipFill>
          <a:blip r:embed="rId3">
            <a:alphaModFix/>
          </a:blip>
          <a:stretch>
            <a:fillRect/>
          </a:stretch>
        </p:blipFill>
        <p:spPr>
          <a:xfrm>
            <a:off x="370575" y="1775850"/>
            <a:ext cx="3045427" cy="2284063"/>
          </a:xfrm>
          <a:prstGeom prst="rect">
            <a:avLst/>
          </a:prstGeom>
          <a:noFill/>
          <a:ln>
            <a:noFill/>
          </a:ln>
        </p:spPr>
      </p:pic>
      <p:pic>
        <p:nvPicPr>
          <p:cNvPr id="67" name="Google Shape;67;p3" title="IMG_5394.jpeg"/>
          <p:cNvPicPr preferRelativeResize="0"/>
          <p:nvPr/>
        </p:nvPicPr>
        <p:blipFill>
          <a:blip r:embed="rId4">
            <a:alphaModFix/>
          </a:blip>
          <a:stretch>
            <a:fillRect/>
          </a:stretch>
        </p:blipFill>
        <p:spPr>
          <a:xfrm>
            <a:off x="5327575" y="1775850"/>
            <a:ext cx="3045427" cy="2284074"/>
          </a:xfrm>
          <a:prstGeom prst="rect">
            <a:avLst/>
          </a:prstGeom>
          <a:noFill/>
          <a:ln>
            <a:noFill/>
          </a:ln>
        </p:spPr>
      </p:pic>
      <p:pic>
        <p:nvPicPr>
          <p:cNvPr id="68" name="Google Shape;68;p3" title="IMG_5325.jpeg"/>
          <p:cNvPicPr preferRelativeResize="0"/>
          <p:nvPr/>
        </p:nvPicPr>
        <p:blipFill>
          <a:blip r:embed="rId5">
            <a:alphaModFix/>
          </a:blip>
          <a:stretch>
            <a:fillRect/>
          </a:stretch>
        </p:blipFill>
        <p:spPr>
          <a:xfrm>
            <a:off x="364825" y="4127938"/>
            <a:ext cx="3045427" cy="2284063"/>
          </a:xfrm>
          <a:prstGeom prst="rect">
            <a:avLst/>
          </a:prstGeom>
          <a:noFill/>
          <a:ln>
            <a:noFill/>
          </a:ln>
        </p:spPr>
      </p:pic>
      <p:sp>
        <p:nvSpPr>
          <p:cNvPr id="69" name="Google Shape;69;p3"/>
          <p:cNvSpPr txBox="1"/>
          <p:nvPr/>
        </p:nvSpPr>
        <p:spPr>
          <a:xfrm>
            <a:off x="3410250" y="5066875"/>
            <a:ext cx="3378600" cy="1143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dk1"/>
                </a:solidFill>
                <a:latin typeface="Poppins"/>
                <a:ea typeface="Poppins"/>
                <a:cs typeface="Poppins"/>
                <a:sym typeface="Poppins"/>
              </a:rPr>
              <a:t>Drawing different things we would find in local villages. John drew a park.</a:t>
            </a:r>
            <a:endParaRPr sz="1600">
              <a:solidFill>
                <a:schemeClr val="dk1"/>
              </a:solidFill>
              <a:latin typeface="Poppins"/>
              <a:ea typeface="Poppins"/>
              <a:cs typeface="Poppins"/>
              <a:sym typeface="Poppins"/>
            </a:endParaRPr>
          </a:p>
        </p:txBody>
      </p:sp>
      <p:sp>
        <p:nvSpPr>
          <p:cNvPr id="70" name="Google Shape;70;p3"/>
          <p:cNvSpPr txBox="1"/>
          <p:nvPr/>
        </p:nvSpPr>
        <p:spPr>
          <a:xfrm>
            <a:off x="5327575" y="4059925"/>
            <a:ext cx="3291900" cy="89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dk1"/>
                </a:solidFill>
                <a:latin typeface="Poppins"/>
                <a:ea typeface="Poppins"/>
                <a:cs typeface="Poppins"/>
                <a:sym typeface="Poppins"/>
              </a:rPr>
              <a:t>Identifying things in our village in Welsh. Tommy said “This is my house ”.</a:t>
            </a:r>
            <a:endParaRPr sz="1600">
              <a:solidFill>
                <a:schemeClr val="dk1"/>
              </a:solidFill>
              <a:latin typeface="Poppins"/>
              <a:ea typeface="Poppins"/>
              <a:cs typeface="Poppins"/>
              <a:sym typeface="Poppins"/>
            </a:endParaRPr>
          </a:p>
        </p:txBody>
      </p:sp>
      <p:sp>
        <p:nvSpPr>
          <p:cNvPr id="71" name="Google Shape;71;p3"/>
          <p:cNvSpPr txBox="1"/>
          <p:nvPr/>
        </p:nvSpPr>
        <p:spPr>
          <a:xfrm>
            <a:off x="3540150" y="2035750"/>
            <a:ext cx="1183800" cy="1432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dk1"/>
                </a:solidFill>
                <a:latin typeface="Poppins"/>
                <a:ea typeface="Poppins"/>
                <a:cs typeface="Poppins"/>
                <a:sym typeface="Poppins"/>
              </a:rPr>
              <a:t>In our home corner having a tea party.</a:t>
            </a:r>
            <a:endParaRPr sz="1600">
              <a:solidFill>
                <a:schemeClr val="dk1"/>
              </a:solidFill>
              <a:latin typeface="Poppins"/>
              <a:ea typeface="Poppins"/>
              <a:cs typeface="Poppins"/>
              <a:sym typeface="Poppin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9"/>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Cool Challenges</a:t>
            </a:r>
            <a:endParaRPr/>
          </a:p>
        </p:txBody>
      </p:sp>
      <p:sp>
        <p:nvSpPr>
          <p:cNvPr id="77" name="Google Shape;77;p19"/>
          <p:cNvSpPr txBox="1"/>
          <p:nvPr/>
        </p:nvSpPr>
        <p:spPr>
          <a:xfrm>
            <a:off x="2296633" y="3064984"/>
            <a:ext cx="4593264" cy="7386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 sz="1400" u="none" cap="none" strike="noStrike">
                <a:solidFill>
                  <a:srgbClr val="FFFFFF"/>
                </a:solidFill>
                <a:latin typeface="Arial"/>
                <a:ea typeface="Arial"/>
                <a:cs typeface="Arial"/>
                <a:sym typeface="Arial"/>
              </a:rPr>
              <a:t>Y6 Weekly Timetable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br>
              <a:rPr b="0" i="0" lang="en" sz="1400" u="none" cap="none" strike="noStrike">
                <a:solidFill>
                  <a:srgbClr val="000000"/>
                </a:solidFill>
                <a:latin typeface="Arial"/>
                <a:ea typeface="Arial"/>
                <a:cs typeface="Arial"/>
                <a:sym typeface="Arial"/>
              </a:rPr>
            </a:br>
            <a:endParaRPr b="0" i="0" sz="1400" u="none" cap="none" strike="noStrike">
              <a:solidFill>
                <a:srgbClr val="000000"/>
              </a:solidFill>
              <a:latin typeface="Arial"/>
              <a:ea typeface="Arial"/>
              <a:cs typeface="Arial"/>
              <a:sym typeface="Arial"/>
            </a:endParaRPr>
          </a:p>
        </p:txBody>
      </p:sp>
      <p:pic>
        <p:nvPicPr>
          <p:cNvPr id="78" name="Google Shape;78;p19" title="IMG_5324.jpeg"/>
          <p:cNvPicPr preferRelativeResize="0"/>
          <p:nvPr/>
        </p:nvPicPr>
        <p:blipFill>
          <a:blip r:embed="rId3">
            <a:alphaModFix/>
          </a:blip>
          <a:stretch>
            <a:fillRect/>
          </a:stretch>
        </p:blipFill>
        <p:spPr>
          <a:xfrm>
            <a:off x="144375" y="1689225"/>
            <a:ext cx="3314934" cy="2486200"/>
          </a:xfrm>
          <a:prstGeom prst="rect">
            <a:avLst/>
          </a:prstGeom>
          <a:noFill/>
          <a:ln>
            <a:noFill/>
          </a:ln>
        </p:spPr>
      </p:pic>
      <p:pic>
        <p:nvPicPr>
          <p:cNvPr id="79" name="Google Shape;79;p19" title="IMG_5391.jpeg"/>
          <p:cNvPicPr preferRelativeResize="0"/>
          <p:nvPr/>
        </p:nvPicPr>
        <p:blipFill>
          <a:blip r:embed="rId4">
            <a:alphaModFix/>
          </a:blip>
          <a:stretch>
            <a:fillRect/>
          </a:stretch>
        </p:blipFill>
        <p:spPr>
          <a:xfrm>
            <a:off x="5513325" y="3004450"/>
            <a:ext cx="3314924" cy="2486200"/>
          </a:xfrm>
          <a:prstGeom prst="rect">
            <a:avLst/>
          </a:prstGeom>
          <a:noFill/>
          <a:ln>
            <a:noFill/>
          </a:ln>
        </p:spPr>
      </p:pic>
      <p:sp>
        <p:nvSpPr>
          <p:cNvPr id="80" name="Google Shape;80;p19"/>
          <p:cNvSpPr txBox="1"/>
          <p:nvPr/>
        </p:nvSpPr>
        <p:spPr>
          <a:xfrm>
            <a:off x="3535175" y="1821775"/>
            <a:ext cx="3170700" cy="852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dk1"/>
                </a:solidFill>
                <a:latin typeface="Poppins"/>
                <a:ea typeface="Poppins"/>
                <a:cs typeface="Poppins"/>
                <a:sym typeface="Poppins"/>
              </a:rPr>
              <a:t>Making lots of different houses using the small blocks.</a:t>
            </a:r>
            <a:endParaRPr sz="1600">
              <a:solidFill>
                <a:schemeClr val="dk1"/>
              </a:solidFill>
              <a:latin typeface="Poppins"/>
              <a:ea typeface="Poppins"/>
              <a:cs typeface="Poppins"/>
              <a:sym typeface="Poppins"/>
            </a:endParaRPr>
          </a:p>
        </p:txBody>
      </p:sp>
      <p:sp>
        <p:nvSpPr>
          <p:cNvPr id="81" name="Google Shape;81;p19"/>
          <p:cNvSpPr txBox="1"/>
          <p:nvPr/>
        </p:nvSpPr>
        <p:spPr>
          <a:xfrm>
            <a:off x="3054100" y="4791375"/>
            <a:ext cx="2411100" cy="1227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dk1"/>
                </a:solidFill>
                <a:latin typeface="Poppins"/>
                <a:ea typeface="Poppins"/>
                <a:cs typeface="Poppins"/>
                <a:sym typeface="Poppins"/>
              </a:rPr>
              <a:t>Identifying different features of villages and drawing different houses.</a:t>
            </a:r>
            <a:endParaRPr sz="1600">
              <a:solidFill>
                <a:schemeClr val="dk1"/>
              </a:solidFill>
              <a:latin typeface="Poppins"/>
              <a:ea typeface="Poppins"/>
              <a:cs typeface="Poppins"/>
              <a:sym typeface="Poppins"/>
            </a:endParaRPr>
          </a:p>
        </p:txBody>
      </p:sp>
      <p:pic>
        <p:nvPicPr>
          <p:cNvPr id="82" name="Google Shape;82;p19" title="page-1-drawing.jpg"/>
          <p:cNvPicPr preferRelativeResize="0"/>
          <p:nvPr/>
        </p:nvPicPr>
        <p:blipFill>
          <a:blip r:embed="rId5">
            <a:alphaModFix/>
          </a:blip>
          <a:stretch>
            <a:fillRect/>
          </a:stretch>
        </p:blipFill>
        <p:spPr>
          <a:xfrm>
            <a:off x="144375" y="4447000"/>
            <a:ext cx="2861598" cy="2147050"/>
          </a:xfrm>
          <a:prstGeom prst="rect">
            <a:avLst/>
          </a:prstGeom>
          <a:noFill/>
          <a:ln>
            <a:noFill/>
          </a:ln>
        </p:spPr>
      </p:pic>
      <p:sp>
        <p:nvSpPr>
          <p:cNvPr id="83" name="Google Shape;83;p19"/>
          <p:cNvSpPr txBox="1"/>
          <p:nvPr/>
        </p:nvSpPr>
        <p:spPr>
          <a:xfrm>
            <a:off x="5513325" y="5590350"/>
            <a:ext cx="3630600" cy="852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dk1"/>
                </a:solidFill>
                <a:latin typeface="Poppins"/>
                <a:ea typeface="Poppins"/>
                <a:cs typeface="Poppins"/>
                <a:sym typeface="Poppins"/>
              </a:rPr>
              <a:t>Creating a village using blocks, bricks, sticks and other small world resources. </a:t>
            </a:r>
            <a:endParaRPr sz="1600">
              <a:solidFill>
                <a:schemeClr val="dk1"/>
              </a:solidFill>
              <a:latin typeface="Poppins"/>
              <a:ea typeface="Poppins"/>
              <a:cs typeface="Poppins"/>
              <a:sym typeface="Poppin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g3f8d94b5644_0_0"/>
          <p:cNvSpPr txBox="1"/>
          <p:nvPr>
            <p:ph type="title"/>
          </p:nvPr>
        </p:nvSpPr>
        <p:spPr>
          <a:xfrm>
            <a:off x="457200" y="274638"/>
            <a:ext cx="8229600" cy="1143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Some Special Visitors</a:t>
            </a:r>
            <a:endParaRPr/>
          </a:p>
        </p:txBody>
      </p:sp>
      <p:pic>
        <p:nvPicPr>
          <p:cNvPr id="89" name="Google Shape;89;g3f8d94b5644_0_0" title="IMG_5333.jpeg"/>
          <p:cNvPicPr preferRelativeResize="0"/>
          <p:nvPr/>
        </p:nvPicPr>
        <p:blipFill>
          <a:blip r:embed="rId3">
            <a:alphaModFix/>
          </a:blip>
          <a:stretch>
            <a:fillRect/>
          </a:stretch>
        </p:blipFill>
        <p:spPr>
          <a:xfrm>
            <a:off x="534175" y="3265777"/>
            <a:ext cx="3562209" cy="2671649"/>
          </a:xfrm>
          <a:prstGeom prst="rect">
            <a:avLst/>
          </a:prstGeom>
          <a:noFill/>
          <a:ln>
            <a:noFill/>
          </a:ln>
        </p:spPr>
      </p:pic>
      <p:sp>
        <p:nvSpPr>
          <p:cNvPr id="90" name="Google Shape;90;g3f8d94b5644_0_0"/>
          <p:cNvSpPr txBox="1"/>
          <p:nvPr/>
        </p:nvSpPr>
        <p:spPr>
          <a:xfrm>
            <a:off x="19200" y="1619925"/>
            <a:ext cx="9105600" cy="1761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dk1"/>
                </a:solidFill>
                <a:latin typeface="Poppins"/>
                <a:ea typeface="Poppins"/>
                <a:cs typeface="Poppins"/>
                <a:sym typeface="Poppins"/>
              </a:rPr>
              <a:t>We welcomed two special visitors, Aunty Joan and Meredith into Dosbarth Gwenynen to talk to us about growing up and what Llangan School was like when they attended and how the village of Treoes has changed. Before their visit, we thought carefully about questions we would like to ask them. We enjoyed listening to their memories, learning about how things have changed over time and discovering more about the history of our school and our Cynefin. </a:t>
            </a:r>
            <a:endParaRPr sz="2000">
              <a:solidFill>
                <a:schemeClr val="dk1"/>
              </a:solidFill>
              <a:latin typeface="Poppins"/>
              <a:ea typeface="Poppins"/>
              <a:cs typeface="Poppins"/>
              <a:sym typeface="Poppins"/>
            </a:endParaRPr>
          </a:p>
        </p:txBody>
      </p:sp>
      <p:pic>
        <p:nvPicPr>
          <p:cNvPr id="91" name="Google Shape;91;g3f8d94b5644_0_0" title="page-1-drawing.jpg"/>
          <p:cNvPicPr preferRelativeResize="0"/>
          <p:nvPr/>
        </p:nvPicPr>
        <p:blipFill>
          <a:blip r:embed="rId4">
            <a:alphaModFix/>
          </a:blip>
          <a:stretch>
            <a:fillRect/>
          </a:stretch>
        </p:blipFill>
        <p:spPr>
          <a:xfrm>
            <a:off x="4972349" y="3208128"/>
            <a:ext cx="3714450" cy="278694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g3f8d94b5644_0_5"/>
          <p:cNvSpPr txBox="1"/>
          <p:nvPr>
            <p:ph type="title"/>
          </p:nvPr>
        </p:nvSpPr>
        <p:spPr>
          <a:xfrm>
            <a:off x="457200" y="274638"/>
            <a:ext cx="8229600" cy="1143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Our Collage Of St Canna’s Church</a:t>
            </a:r>
            <a:endParaRPr/>
          </a:p>
        </p:txBody>
      </p:sp>
      <p:pic>
        <p:nvPicPr>
          <p:cNvPr id="97" name="Google Shape;97;g3f8d94b5644_0_5" title="IMG_6074 (1).jpeg"/>
          <p:cNvPicPr preferRelativeResize="0"/>
          <p:nvPr/>
        </p:nvPicPr>
        <p:blipFill>
          <a:blip r:embed="rId3">
            <a:alphaModFix/>
          </a:blip>
          <a:stretch>
            <a:fillRect/>
          </a:stretch>
        </p:blipFill>
        <p:spPr>
          <a:xfrm>
            <a:off x="2712958" y="2780011"/>
            <a:ext cx="2723651" cy="2042726"/>
          </a:xfrm>
          <a:prstGeom prst="rect">
            <a:avLst/>
          </a:prstGeom>
          <a:noFill/>
          <a:ln>
            <a:noFill/>
          </a:ln>
        </p:spPr>
      </p:pic>
      <p:pic>
        <p:nvPicPr>
          <p:cNvPr id="98" name="Google Shape;98;g3f8d94b5644_0_5" title="IMG_5452.jpeg"/>
          <p:cNvPicPr preferRelativeResize="0"/>
          <p:nvPr/>
        </p:nvPicPr>
        <p:blipFill>
          <a:blip r:embed="rId4">
            <a:alphaModFix/>
          </a:blip>
          <a:stretch>
            <a:fillRect/>
          </a:stretch>
        </p:blipFill>
        <p:spPr>
          <a:xfrm>
            <a:off x="168538" y="3023897"/>
            <a:ext cx="1848079" cy="1386052"/>
          </a:xfrm>
          <a:prstGeom prst="rect">
            <a:avLst/>
          </a:prstGeom>
          <a:noFill/>
          <a:ln>
            <a:noFill/>
          </a:ln>
        </p:spPr>
      </p:pic>
      <p:pic>
        <p:nvPicPr>
          <p:cNvPr id="99" name="Google Shape;99;g3f8d94b5644_0_5" title="IMG_5399.jpeg"/>
          <p:cNvPicPr preferRelativeResize="0"/>
          <p:nvPr/>
        </p:nvPicPr>
        <p:blipFill>
          <a:blip r:embed="rId5">
            <a:alphaModFix/>
          </a:blip>
          <a:stretch>
            <a:fillRect/>
          </a:stretch>
        </p:blipFill>
        <p:spPr>
          <a:xfrm>
            <a:off x="2880450" y="4929700"/>
            <a:ext cx="2388649" cy="1791487"/>
          </a:xfrm>
          <a:prstGeom prst="rect">
            <a:avLst/>
          </a:prstGeom>
          <a:noFill/>
          <a:ln>
            <a:noFill/>
          </a:ln>
        </p:spPr>
      </p:pic>
      <p:pic>
        <p:nvPicPr>
          <p:cNvPr id="100" name="Google Shape;100;g3f8d94b5644_0_5" title="IMG_5400.jpeg"/>
          <p:cNvPicPr preferRelativeResize="0"/>
          <p:nvPr/>
        </p:nvPicPr>
        <p:blipFill>
          <a:blip r:embed="rId6">
            <a:alphaModFix/>
          </a:blip>
          <a:stretch>
            <a:fillRect/>
          </a:stretch>
        </p:blipFill>
        <p:spPr>
          <a:xfrm>
            <a:off x="5865450" y="2819800"/>
            <a:ext cx="2261074" cy="1695802"/>
          </a:xfrm>
          <a:prstGeom prst="rect">
            <a:avLst/>
          </a:prstGeom>
          <a:noFill/>
          <a:ln>
            <a:noFill/>
          </a:ln>
        </p:spPr>
      </p:pic>
      <p:pic>
        <p:nvPicPr>
          <p:cNvPr id="101" name="Google Shape;101;g3f8d94b5644_0_5" title="IMG_5468.jpeg"/>
          <p:cNvPicPr preferRelativeResize="0"/>
          <p:nvPr/>
        </p:nvPicPr>
        <p:blipFill>
          <a:blip r:embed="rId7">
            <a:alphaModFix/>
          </a:blip>
          <a:stretch>
            <a:fillRect/>
          </a:stretch>
        </p:blipFill>
        <p:spPr>
          <a:xfrm>
            <a:off x="236050" y="4495725"/>
            <a:ext cx="1713051" cy="2284073"/>
          </a:xfrm>
          <a:prstGeom prst="rect">
            <a:avLst/>
          </a:prstGeom>
          <a:noFill/>
          <a:ln>
            <a:noFill/>
          </a:ln>
        </p:spPr>
      </p:pic>
      <p:pic>
        <p:nvPicPr>
          <p:cNvPr id="102" name="Google Shape;102;g3f8d94b5644_0_5" title="IMG_5319.jpeg"/>
          <p:cNvPicPr preferRelativeResize="0"/>
          <p:nvPr/>
        </p:nvPicPr>
        <p:blipFill>
          <a:blip r:embed="rId8">
            <a:alphaModFix/>
          </a:blip>
          <a:stretch>
            <a:fillRect/>
          </a:stretch>
        </p:blipFill>
        <p:spPr>
          <a:xfrm>
            <a:off x="5801677" y="4929700"/>
            <a:ext cx="2388623" cy="1791483"/>
          </a:xfrm>
          <a:prstGeom prst="rect">
            <a:avLst/>
          </a:prstGeom>
          <a:noFill/>
          <a:ln>
            <a:noFill/>
          </a:ln>
        </p:spPr>
      </p:pic>
      <p:sp>
        <p:nvSpPr>
          <p:cNvPr id="103" name="Google Shape;103;g3f8d94b5644_0_5"/>
          <p:cNvSpPr txBox="1"/>
          <p:nvPr/>
        </p:nvSpPr>
        <p:spPr>
          <a:xfrm>
            <a:off x="80850" y="1530050"/>
            <a:ext cx="8982300" cy="1250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latin typeface="Poppins"/>
                <a:ea typeface="Poppins"/>
                <a:cs typeface="Poppins"/>
                <a:sym typeface="Poppins"/>
              </a:rPr>
              <a:t>We have been working together </a:t>
            </a:r>
            <a:r>
              <a:rPr lang="en">
                <a:solidFill>
                  <a:schemeClr val="dk1"/>
                </a:solidFill>
                <a:latin typeface="Poppins"/>
                <a:ea typeface="Poppins"/>
                <a:cs typeface="Poppins"/>
                <a:sym typeface="Poppins"/>
              </a:rPr>
              <a:t>collaboratively</a:t>
            </a:r>
            <a:r>
              <a:rPr lang="en">
                <a:solidFill>
                  <a:schemeClr val="dk1"/>
                </a:solidFill>
                <a:latin typeface="Poppins"/>
                <a:ea typeface="Poppins"/>
                <a:cs typeface="Poppins"/>
                <a:sym typeface="Poppins"/>
              </a:rPr>
              <a:t> towards creating a collage of St Canna’s Church in Llangan which is a landmark in our Cynefin. Together we painting the green grass, blue sky and grey church, we then ripped up the paper to make different shapes and sizes, we then stuck them on with lots of glue and added some bricks around the door, stained </a:t>
            </a:r>
            <a:r>
              <a:rPr lang="en">
                <a:solidFill>
                  <a:schemeClr val="dk1"/>
                </a:solidFill>
                <a:latin typeface="Poppins"/>
                <a:ea typeface="Poppins"/>
                <a:cs typeface="Poppins"/>
                <a:sym typeface="Poppins"/>
              </a:rPr>
              <a:t>glass</a:t>
            </a:r>
            <a:r>
              <a:rPr lang="en">
                <a:solidFill>
                  <a:schemeClr val="dk1"/>
                </a:solidFill>
                <a:latin typeface="Poppins"/>
                <a:ea typeface="Poppins"/>
                <a:cs typeface="Poppins"/>
                <a:sym typeface="Poppins"/>
              </a:rPr>
              <a:t> windows, flowers and a stone path. We had so much fun creating this!</a:t>
            </a:r>
            <a:endParaRPr>
              <a:solidFill>
                <a:schemeClr val="dk1"/>
              </a:solidFill>
              <a:latin typeface="Poppins"/>
              <a:ea typeface="Poppins"/>
              <a:cs typeface="Poppins"/>
              <a:sym typeface="Poppins"/>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iz">
  <a:themeElements>
    <a:clrScheme name="Custom 233">
      <a:dk1>
        <a:srgbClr val="000000"/>
      </a:dk1>
      <a:lt1>
        <a:srgbClr val="FFFFFF"/>
      </a:lt1>
      <a:dk2>
        <a:srgbClr val="2388DB"/>
      </a:dk2>
      <a:lt2>
        <a:srgbClr val="BBD7F8"/>
      </a:lt2>
      <a:accent1>
        <a:srgbClr val="80B606"/>
      </a:accent1>
      <a:accent2>
        <a:srgbClr val="E29F1D"/>
      </a:accent2>
      <a:accent3>
        <a:srgbClr val="1D6FB2"/>
      </a:accent3>
      <a:accent4>
        <a:srgbClr val="3FAC98"/>
      </a:accent4>
      <a:accent5>
        <a:srgbClr val="5B57BB"/>
      </a:accent5>
      <a:accent6>
        <a:srgbClr val="D1505E"/>
      </a:accent6>
      <a:hlink>
        <a:srgbClr val="185DA2"/>
      </a:hlink>
      <a:folHlink>
        <a:srgbClr val="00487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Teacher</dc:creator>
</cp:coreProperties>
</file>